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6" r:id="rId8"/>
    <p:sldId id="263" r:id="rId9"/>
    <p:sldId id="264" r:id="rId10"/>
    <p:sldId id="300" r:id="rId11"/>
    <p:sldId id="291" r:id="rId12"/>
    <p:sldId id="301" r:id="rId13"/>
    <p:sldId id="268" r:id="rId14"/>
    <p:sldId id="288" r:id="rId15"/>
    <p:sldId id="270" r:id="rId16"/>
    <p:sldId id="287" r:id="rId17"/>
    <p:sldId id="282" r:id="rId18"/>
    <p:sldId id="285" r:id="rId19"/>
    <p:sldId id="283" r:id="rId20"/>
    <p:sldId id="286" r:id="rId21"/>
    <p:sldId id="272" r:id="rId22"/>
    <p:sldId id="273" r:id="rId23"/>
    <p:sldId id="298" r:id="rId24"/>
    <p:sldId id="274" r:id="rId25"/>
    <p:sldId id="292" r:id="rId26"/>
    <p:sldId id="275" r:id="rId27"/>
    <p:sldId id="295" r:id="rId28"/>
    <p:sldId id="296" r:id="rId29"/>
    <p:sldId id="297" r:id="rId30"/>
    <p:sldId id="276" r:id="rId31"/>
    <p:sldId id="277" r:id="rId32"/>
    <p:sldId id="278" r:id="rId33"/>
    <p:sldId id="280" r:id="rId34"/>
    <p:sldId id="294" r:id="rId35"/>
    <p:sldId id="302" r:id="rId36"/>
    <p:sldId id="281" r:id="rId37"/>
    <p:sldId id="284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6" autoAdjust="0"/>
    <p:restoredTop sz="87217" autoAdjust="0"/>
  </p:normalViewPr>
  <p:slideViewPr>
    <p:cSldViewPr>
      <p:cViewPr varScale="1">
        <p:scale>
          <a:sx n="65" d="100"/>
          <a:sy n="65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года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Социально-коммуникативное развитие</c:v>
                </c:pt>
                <c:pt idx="1">
                  <c:v>Познавательное развитие</c:v>
                </c:pt>
                <c:pt idx="2">
                  <c:v>Речевое развитие </c:v>
                </c:pt>
                <c:pt idx="3">
                  <c:v>Физическое развитие</c:v>
                </c:pt>
                <c:pt idx="4">
                  <c:v>Художественно-эстетическое развитие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54</c:v>
                </c:pt>
                <c:pt idx="1">
                  <c:v>42</c:v>
                </c:pt>
                <c:pt idx="2">
                  <c:v>42</c:v>
                </c:pt>
                <c:pt idx="3">
                  <c:v>60</c:v>
                </c:pt>
                <c:pt idx="4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5F-4172-8C80-33AFD7E90A7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 года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Социально-коммуникативное развитие</c:v>
                </c:pt>
                <c:pt idx="1">
                  <c:v>Познавательное развитие</c:v>
                </c:pt>
                <c:pt idx="2">
                  <c:v>Речевое развитие </c:v>
                </c:pt>
                <c:pt idx="3">
                  <c:v>Физическое развитие</c:v>
                </c:pt>
                <c:pt idx="4">
                  <c:v>Художественно-эстетическое развитие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70</c:v>
                </c:pt>
                <c:pt idx="1">
                  <c:v>72</c:v>
                </c:pt>
                <c:pt idx="2">
                  <c:v>66</c:v>
                </c:pt>
                <c:pt idx="3">
                  <c:v>74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45F-4172-8C80-33AFD7E90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955200"/>
        <c:axId val="91956736"/>
      </c:barChart>
      <c:catAx>
        <c:axId val="9195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91956736"/>
        <c:crosses val="autoZero"/>
        <c:auto val="1"/>
        <c:lblAlgn val="ctr"/>
        <c:lblOffset val="100"/>
        <c:noMultiLvlLbl val="0"/>
      </c:catAx>
      <c:valAx>
        <c:axId val="9195673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91955200"/>
        <c:crosses val="autoZero"/>
        <c:crossBetween val="between"/>
        <c:minorUnit val="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aseline="0">
          <a:latin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FFC63D9-109B-4C82-AFC7-21E8DCA8A995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517A844-761C-411F-AC0E-36A8DE73D2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620688"/>
            <a:ext cx="6172200" cy="1152128"/>
          </a:xfrm>
        </p:spPr>
        <p:txBody>
          <a:bodyPr>
            <a:normAutofit/>
          </a:bodyPr>
          <a:lstStyle/>
          <a:p>
            <a:pPr algn="ctr"/>
            <a:r>
              <a:rPr lang="ru-RU" sz="2000" dirty="0" err="1" smtClean="0"/>
              <a:t>Берёзовское</a:t>
            </a:r>
            <a:r>
              <a:rPr lang="ru-RU" sz="2000" dirty="0" smtClean="0"/>
              <a:t> муниципальное автономное дошкольное образовательное учреждение «Детский сад №16»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2348880"/>
            <a:ext cx="6172200" cy="295232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Презентация к аналитическому  отчёту за межаттестационный период 2015-2020год  по теме:</a:t>
            </a:r>
          </a:p>
          <a:p>
            <a:pPr algn="ctr"/>
            <a:r>
              <a:rPr lang="ru-RU" dirty="0" smtClean="0"/>
              <a:t> «Создание </a:t>
            </a:r>
            <a:r>
              <a:rPr lang="ru-RU" dirty="0"/>
              <a:t>педагогических условий для развития инициативности и самостоятельности детей старшего дошкольного </a:t>
            </a:r>
            <a:r>
              <a:rPr lang="ru-RU" dirty="0" smtClean="0"/>
              <a:t>возраста»</a:t>
            </a:r>
            <a:br>
              <a:rPr lang="ru-RU" dirty="0" smtClean="0"/>
            </a:br>
            <a:endParaRPr lang="ru-RU" dirty="0" smtClean="0"/>
          </a:p>
          <a:p>
            <a:pPr algn="r"/>
            <a:r>
              <a:rPr lang="ru-RU" dirty="0" smtClean="0"/>
              <a:t> Составила: воспитатель</a:t>
            </a:r>
          </a:p>
          <a:p>
            <a:pPr algn="r"/>
            <a:r>
              <a:rPr lang="ru-RU" dirty="0" smtClean="0"/>
              <a:t> Федотова Оксана Александровна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63408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Информационная справка о деятельности педагога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147248" cy="5205192"/>
          </a:xfrm>
        </p:spPr>
        <p:txBody>
          <a:bodyPr>
            <a:normAutofit/>
          </a:bodyPr>
          <a:lstStyle/>
          <a:p>
            <a:r>
              <a:rPr lang="ru-RU" dirty="0" smtClean="0"/>
              <a:t>Должность – воспитатель</a:t>
            </a:r>
          </a:p>
          <a:p>
            <a:r>
              <a:rPr lang="ru-RU" dirty="0" smtClean="0"/>
              <a:t>Образование – высшее, окончила «Новосибирский Государственный университет»</a:t>
            </a:r>
          </a:p>
          <a:p>
            <a:r>
              <a:rPr lang="ru-RU" dirty="0" smtClean="0"/>
              <a:t>Общий стаж работы 21 год</a:t>
            </a:r>
          </a:p>
          <a:p>
            <a:r>
              <a:rPr lang="ru-RU" dirty="0" smtClean="0"/>
              <a:t>Стаж педагогической деятельности -9 лет.</a:t>
            </a:r>
            <a:endParaRPr lang="ru-RU" dirty="0"/>
          </a:p>
        </p:txBody>
      </p:sp>
      <p:pic>
        <p:nvPicPr>
          <p:cNvPr id="4" name="Рисунок 3" descr="окса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3356992"/>
            <a:ext cx="2000250" cy="297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6881192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Цель и задачи аналитического отчёта</a:t>
            </a: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72869" y="1516406"/>
            <a:ext cx="7241232" cy="405306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b="1" dirty="0" smtClean="0"/>
              <a:t> Цель</a:t>
            </a:r>
            <a:r>
              <a:rPr lang="ru-RU" dirty="0" smtClean="0"/>
              <a:t> – самоанализ и самооценка собственной педагогической деятельности в </a:t>
            </a:r>
            <a:r>
              <a:rPr lang="ru-RU" dirty="0" err="1" smtClean="0"/>
              <a:t>межаттестационный</a:t>
            </a:r>
            <a:r>
              <a:rPr lang="ru-RU" dirty="0" smtClean="0"/>
              <a:t> период.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Задачи:</a:t>
            </a:r>
            <a:endParaRPr lang="ru-RU" dirty="0" smtClean="0"/>
          </a:p>
          <a:p>
            <a:pPr algn="just"/>
            <a:r>
              <a:rPr lang="ru-RU" dirty="0" smtClean="0"/>
              <a:t>1. Осуществить самооценку эффективности собственной профессиональной деятельности.</a:t>
            </a:r>
          </a:p>
          <a:p>
            <a:pPr algn="just"/>
            <a:r>
              <a:rPr lang="ru-RU" dirty="0" smtClean="0"/>
              <a:t>2. Выявить противоречия и ведущие проблемы, решаемые в </a:t>
            </a:r>
            <a:r>
              <a:rPr lang="ru-RU" dirty="0" err="1" smtClean="0"/>
              <a:t>межаттестационный</a:t>
            </a:r>
            <a:r>
              <a:rPr lang="ru-RU" dirty="0" smtClean="0"/>
              <a:t> период;</a:t>
            </a:r>
          </a:p>
          <a:p>
            <a:pPr algn="just"/>
            <a:r>
              <a:rPr lang="ru-RU" dirty="0" smtClean="0"/>
              <a:t>3. Спроектировать пути решения, возникших противоречий в следующий </a:t>
            </a:r>
            <a:r>
              <a:rPr lang="ru-RU" dirty="0" err="1" smtClean="0"/>
              <a:t>межаттестационный</a:t>
            </a:r>
            <a:r>
              <a:rPr lang="ru-RU" dirty="0" smtClean="0"/>
              <a:t> период.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993186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5" r="29425"/>
          <a:stretch/>
        </p:blipFill>
        <p:spPr>
          <a:xfrm rot="5400000">
            <a:off x="3867161" y="4524364"/>
            <a:ext cx="1584177" cy="2849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6613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Основные нормативно-правовые документы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70912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sz="1400" dirty="0" smtClean="0"/>
              <a:t>        ►     Федеральным законом «Об образовании в Российской Федерации» от 29.12.2012 N 273-ФЗ.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400" dirty="0" smtClean="0"/>
              <a:t>	  ► </a:t>
            </a:r>
            <a:r>
              <a:rPr lang="ru-RU" sz="1400" dirty="0"/>
              <a:t>Приказом </a:t>
            </a:r>
            <a:r>
              <a:rPr lang="ru-RU" sz="1400" dirty="0" err="1" smtClean="0"/>
              <a:t>Минобрнауки</a:t>
            </a:r>
            <a:r>
              <a:rPr lang="ru-RU" sz="1400" dirty="0" smtClean="0"/>
              <a:t> России «Об утверждении федерального государственного стандарта дошкольного образования» от 17.10.2013 № 1155.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400" dirty="0" smtClean="0"/>
              <a:t>	  ►  Постановлением Главного государственного санитарного врача Российской Федерации «Об утверждении СанПиН 2.4.1.3049-13 «Санитарно-эпидемиологические требования к устройству, содержанию и организации режима работы дошкольных образовательных организаций» от 15 мая 2013 г. N 26 г. Москва.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400" dirty="0" smtClean="0"/>
              <a:t>	 ► </a:t>
            </a:r>
            <a:r>
              <a:rPr lang="ru-RU" sz="1400" dirty="0"/>
              <a:t>Государственной </a:t>
            </a:r>
            <a:r>
              <a:rPr lang="ru-RU" sz="1400" dirty="0" smtClean="0"/>
              <a:t>программой Российской Федерации «Развитие образования на 2013-2020 годы» (утв. Распоряжением Правительства от 15.05.2013 № 792 – </a:t>
            </a:r>
            <a:r>
              <a:rPr lang="ru-RU" sz="1400" dirty="0" err="1" smtClean="0"/>
              <a:t>р</a:t>
            </a:r>
            <a:r>
              <a:rPr lang="ru-RU" sz="1400" dirty="0" smtClean="0"/>
              <a:t>);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400" dirty="0" smtClean="0"/>
              <a:t>	 ►     Распоряжением Правительства РФ «Об утверждении Стратегии развития воспитания в Российской Федерации на период до 2025 года от 29.05.2015 N 996-р»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400" dirty="0" smtClean="0"/>
              <a:t>	 ►    Областным законом «Об образовании в Свердловской области» от 15.07.2013г. № 78-03.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400" dirty="0" smtClean="0"/>
              <a:t>	</a:t>
            </a:r>
            <a:r>
              <a:rPr lang="ru-RU" sz="1400" dirty="0"/>
              <a:t> ► Основной </a:t>
            </a:r>
            <a:r>
              <a:rPr lang="ru-RU" sz="1400" dirty="0" smtClean="0"/>
              <a:t>общеобразовательной программой – образовательной программой дошкольного образования БМАДОУ №16.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400" dirty="0" smtClean="0"/>
              <a:t>      ►     Рабочая программа воспитателя.</a:t>
            </a:r>
          </a:p>
          <a:p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715200" cy="43691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Анализ образовательной ситуации 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41574"/>
            <a:ext cx="8003232" cy="24434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1400" dirty="0" smtClean="0"/>
              <a:t>Требования Стандарта направлены на создание благоприятных условий развития дошкольников, открывающих возможности позитивной социализации ребёнка, его всестороннего личностного развития, инициативы и творческих способностей, поддержки самостоятельности на основе сотрудничества со взрослыми и сверстниками.  С особой полнотой самостоятельность, инициатива, самоорганизация и творчество детей дошкольного возраста проявляются в театрализованной деятельности.  Именно поэтому ей уделено особое внимание в моей работе с детьми. Театрализованная деятельность близка и понятна ребятишкам, занимает большую часть их природы, стихийно отображается в них, так как имеет связь с игрой, дает большой простор для творческих проявлений ребёнка.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2220" y="3611440"/>
            <a:ext cx="3173192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Противоречие и проблема в межаттестационный период 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424936" cy="1900808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		</a:t>
            </a:r>
            <a:r>
              <a:rPr lang="ru-RU" sz="1800" dirty="0" smtClean="0"/>
              <a:t>В ходе анализа образовательной ситуации мною было выявлено </a:t>
            </a:r>
            <a:r>
              <a:rPr lang="ru-RU" sz="1800" b="1" dirty="0" smtClean="0"/>
              <a:t>противоречие </a:t>
            </a:r>
            <a:r>
              <a:rPr lang="ru-RU" sz="1800" dirty="0" smtClean="0"/>
              <a:t>между необходимостью создания педагогических условий для обеспечения развития инициативности и самостоятельности у детей дошкольного возраста и недостаточным программно-методическим, материально-техническим условиями и педагогической компетентностью в данной теме.</a:t>
            </a:r>
          </a:p>
          <a:p>
            <a:pPr algn="just">
              <a:buNone/>
            </a:pPr>
            <a:endParaRPr lang="ru-RU" sz="18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59" y="3501008"/>
            <a:ext cx="8101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/>
              <a:t>Проблема:</a:t>
            </a:r>
            <a:r>
              <a:rPr lang="ru-RU" dirty="0"/>
              <a:t> поиск, и внедрение эффективных форм, средств, методов и технологий для развития у детей дошкольного возраста самостоятельности и инициативности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776" y="4424338"/>
            <a:ext cx="4946439" cy="229795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143000"/>
          </a:xfrm>
        </p:spPr>
        <p:txBody>
          <a:bodyPr/>
          <a:lstStyle/>
          <a:p>
            <a:pPr algn="ctr"/>
            <a:r>
              <a:rPr lang="ru-RU" b="1" dirty="0" smtClean="0"/>
              <a:t>Объект и предмет исследования в </a:t>
            </a:r>
            <a:r>
              <a:rPr lang="ru-RU" b="1" dirty="0" err="1" smtClean="0"/>
              <a:t>межаттестационный</a:t>
            </a:r>
            <a:r>
              <a:rPr lang="ru-RU" b="1" dirty="0" smtClean="0"/>
              <a:t> период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sz="1800" b="1" dirty="0" smtClean="0"/>
              <a:t>Объект исследования:</a:t>
            </a:r>
            <a:r>
              <a:rPr lang="ru-RU" sz="1800" dirty="0" smtClean="0"/>
              <a:t> воспитательно-образовательный процесс, определяющий развитие самостоятельности и инициативности.</a:t>
            </a:r>
          </a:p>
          <a:p>
            <a:pPr algn="just"/>
            <a:r>
              <a:rPr lang="ru-RU" sz="1800" dirty="0" smtClean="0"/>
              <a:t> </a:t>
            </a:r>
            <a:r>
              <a:rPr lang="ru-RU" sz="1800" b="1" dirty="0" smtClean="0"/>
              <a:t>Предмет исследования</a:t>
            </a:r>
            <a:r>
              <a:rPr lang="ru-RU" sz="1800" dirty="0" smtClean="0"/>
              <a:t> -   комплекс условий, обеспечивающих развитие самостоятельности и инициативности у детей дошкольного возраста. </a:t>
            </a:r>
          </a:p>
          <a:p>
            <a:endParaRPr lang="ru-RU" dirty="0"/>
          </a:p>
        </p:txBody>
      </p:sp>
      <p:pic>
        <p:nvPicPr>
          <p:cNvPr id="4" name="Рисунок 3" descr="20191112_154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497628"/>
            <a:ext cx="2232248" cy="2976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180721-WA00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3676696"/>
            <a:ext cx="4248472" cy="2618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2474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Цель  и задачи педагогической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b="1" dirty="0" smtClean="0"/>
              <a:t>Цель:</a:t>
            </a:r>
            <a:r>
              <a:rPr lang="ru-RU" dirty="0" smtClean="0"/>
              <a:t> создание педагогических условий для развития инициативности и самостоятельности детей дошкольного возраста.</a:t>
            </a:r>
          </a:p>
          <a:p>
            <a:pPr algn="just">
              <a:buNone/>
            </a:pPr>
            <a:r>
              <a:rPr lang="ru-RU" b="1" dirty="0" smtClean="0"/>
              <a:t>Задачи:</a:t>
            </a:r>
          </a:p>
          <a:p>
            <a:pPr algn="just"/>
            <a:r>
              <a:rPr lang="ru-RU" dirty="0" smtClean="0"/>
              <a:t>создать развивающую предметно-пространственную среду группы, стимулирующую детскую самостоятельность и инициативность;</a:t>
            </a:r>
          </a:p>
          <a:p>
            <a:pPr algn="just"/>
            <a:r>
              <a:rPr lang="ru-RU" dirty="0" smtClean="0"/>
              <a:t>использовать эффективные методы, приемы, формы работы с детьми для развития у детей дошкольного возраста самостоятельности и инициативности;</a:t>
            </a:r>
          </a:p>
          <a:p>
            <a:pPr algn="just"/>
            <a:r>
              <a:rPr lang="ru-RU" dirty="0" smtClean="0"/>
              <a:t>использовать эффективные формы и методы взаимодействия с семьями воспитанников в вопросах данной темы.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450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b="1" dirty="0" smtClean="0"/>
              <a:t>Развивающая предметно-пространственная среда</a:t>
            </a:r>
            <a:endParaRPr lang="ru-RU" sz="33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43073"/>
            <a:ext cx="7467600" cy="4773144"/>
          </a:xfrm>
        </p:spPr>
        <p:txBody>
          <a:bodyPr>
            <a:normAutofit/>
          </a:bodyPr>
          <a:lstStyle/>
          <a:p>
            <a:pPr marL="365760" lvl="1" indent="0" algn="just">
              <a:buNone/>
            </a:pPr>
            <a:r>
              <a:rPr lang="ru-RU" dirty="0" smtClean="0"/>
              <a:t>Развивающая предметно-пространственная среда в группе разработана в соответствии с требованиями Стандарта: является содержательно-насыщенной, многофункциональной, доступной и безопасной, обеспечивает условия для организованной деятельности и самостоятельной активности каждого ребенка.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3844273"/>
            <a:ext cx="2089462" cy="23930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b="24018"/>
          <a:stretch/>
        </p:blipFill>
        <p:spPr>
          <a:xfrm>
            <a:off x="1691680" y="3851580"/>
            <a:ext cx="1780186" cy="22417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3648" y="6093296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Центр «Творчества»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492931" y="614091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Уголок «Уединения»</a:t>
            </a:r>
            <a:endParaRPr lang="ru-RU" b="1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20-06-01 08-21-4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545142" y="1467890"/>
            <a:ext cx="1878657" cy="2504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251520" y="137982"/>
            <a:ext cx="8640960" cy="552061"/>
          </a:xfrm>
        </p:spPr>
        <p:txBody>
          <a:bodyPr>
            <a:normAutofit fontScale="90000"/>
          </a:bodyPr>
          <a:lstStyle/>
          <a:p>
            <a:pPr marL="365760" lvl="1" indent="0" algn="ctr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Развивающая предметно-пространственная среда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76462" y="4032540"/>
            <a:ext cx="28160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«Салон красоты»</a:t>
            </a:r>
            <a:endParaRPr lang="ru-RU" sz="1600" dirty="0"/>
          </a:p>
        </p:txBody>
      </p:sp>
      <p:pic>
        <p:nvPicPr>
          <p:cNvPr id="8" name="Рисунок 7" descr="2020-06-01 08-28-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1019191"/>
            <a:ext cx="1997907" cy="2605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758208" y="3684315"/>
            <a:ext cx="21602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«Дом-гостиная»</a:t>
            </a:r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9796" y="4152088"/>
            <a:ext cx="815465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just"/>
            <a:r>
              <a:rPr lang="ru-RU" sz="1600" dirty="0" smtClean="0"/>
              <a:t>Центры </a:t>
            </a:r>
            <a:r>
              <a:rPr lang="ru-RU" sz="1600" dirty="0"/>
              <a:t>легко трансформируемы, доступны, игровое оборудование разнообразно и постоянно обновляется в соответствии с текущими интересами и инициативой детей.  Дети имеют возможность пробовать себя в разных ролях (дочки-матери, доктор, пациент, шофер, парикмахер, официант и т.д.), в выборе сюжета, который усложняется за счет постановки педагогических задач, действовать с элементами костюмов (шапочки, воротнички, фартуки и т.д.) и атрибутами как внешними символами роли, а также применять в игре предметы-заменители. 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48434" y="727559"/>
            <a:ext cx="6530826" cy="379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группе созданы центры сюжетно-ролевой игры: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0758" y="1364330"/>
            <a:ext cx="2037026" cy="27112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1520" y="403254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«Магазин»</a:t>
            </a:r>
            <a:endParaRPr lang="ru-RU" sz="1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776" y="274638"/>
            <a:ext cx="7467600" cy="1143000"/>
          </a:xfrm>
        </p:spPr>
        <p:txBody>
          <a:bodyPr/>
          <a:lstStyle/>
          <a:p>
            <a:r>
              <a:rPr lang="ru-RU" dirty="0" smtClean="0"/>
              <a:t>                       </a:t>
            </a:r>
            <a:endParaRPr lang="ru-RU" dirty="0"/>
          </a:p>
        </p:txBody>
      </p:sp>
      <p:pic>
        <p:nvPicPr>
          <p:cNvPr id="4" name="Содержимое 3" descr="20191106_09075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07714" y="2612910"/>
            <a:ext cx="2664296" cy="3552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200327_1544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5795" y="1619399"/>
            <a:ext cx="2463738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0170505_0924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2100620"/>
            <a:ext cx="2247714" cy="2996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547664" y="1118187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Центр «Театрализованной деятельности»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11560" y="164080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Развивающая предметно-пространственная среда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208912" cy="886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Развивающая предметно-пространственная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среда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/>
          <a:srcRect t="26702" r="34188" b="38016"/>
          <a:stretch/>
        </p:blipFill>
        <p:spPr>
          <a:xfrm>
            <a:off x="3635896" y="1844824"/>
            <a:ext cx="2016224" cy="2592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12819" y="2852936"/>
            <a:ext cx="2674506" cy="3568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8138" y="1485943"/>
            <a:ext cx="2213040" cy="10425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8410" y="2528448"/>
            <a:ext cx="2677925" cy="35686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57069" y="1297226"/>
            <a:ext cx="2249619" cy="10425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912" y="4941168"/>
            <a:ext cx="2013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Центр настольно-печатных игр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4428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технологии, используемые в  педагогической деятельности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75656" y="980728"/>
            <a:ext cx="6696744" cy="7920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900" b="1" dirty="0" smtClean="0"/>
              <a:t> </a:t>
            </a:r>
            <a:r>
              <a:rPr lang="ru-RU" sz="1800" b="1" i="1" dirty="0" smtClean="0"/>
              <a:t>Технология театрализованной деятельности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3355" y="1786244"/>
            <a:ext cx="2807798" cy="37437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645674"/>
            <a:ext cx="2908534" cy="3884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70511_15473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1148244"/>
            <a:ext cx="2928876" cy="2496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80515_1546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4720" y="1148244"/>
            <a:ext cx="2880320" cy="2468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0200327_155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14720" y="3746368"/>
            <a:ext cx="2814431" cy="2856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 rot="10800000" flipV="1">
            <a:off x="1092164" y="1019014"/>
            <a:ext cx="6912768" cy="3551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Технология театрализованной </a:t>
            </a:r>
            <a:r>
              <a:rPr lang="ru-RU" sz="3200" b="1" dirty="0" smtClean="0"/>
              <a:t>деятельности</a:t>
            </a:r>
            <a:r>
              <a:rPr lang="ru-RU" sz="3200" dirty="0"/>
              <a:t/>
            </a:r>
            <a:br>
              <a:rPr lang="ru-RU" sz="3200" dirty="0"/>
            </a:b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753473"/>
            <a:ext cx="2880320" cy="284100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Информационно-коммуникационные технологии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570" y="1431289"/>
            <a:ext cx="7770852" cy="37457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3768" y="5445224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Использование интерактивной доски в занятиях с детьми </a:t>
            </a:r>
            <a:endParaRPr lang="ru-RU" sz="1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147248" cy="57606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Игровые технологии</a:t>
            </a:r>
            <a:endParaRPr lang="ru-RU" sz="2800" b="1" dirty="0"/>
          </a:p>
        </p:txBody>
      </p:sp>
      <p:pic>
        <p:nvPicPr>
          <p:cNvPr id="4" name="Содержимое 3" descr="20170830_17125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13592" y="1258244"/>
            <a:ext cx="2556422" cy="3600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200131_1019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5770" y="1268760"/>
            <a:ext cx="2495349" cy="358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195736" y="5733256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Настольные </a:t>
            </a:r>
            <a:r>
              <a:rPr lang="ru-RU" b="1" dirty="0"/>
              <a:t>и </a:t>
            </a:r>
            <a:r>
              <a:rPr lang="ru-RU" b="1" dirty="0" smtClean="0"/>
              <a:t>дидактические </a:t>
            </a:r>
            <a:r>
              <a:rPr lang="ru-RU" b="1" dirty="0"/>
              <a:t>игры</a:t>
            </a:r>
            <a:endParaRPr lang="ru-RU" b="1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872" y="2204864"/>
            <a:ext cx="2372058" cy="3168352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5873080" cy="562074"/>
          </a:xfrm>
        </p:spPr>
        <p:txBody>
          <a:bodyPr/>
          <a:lstStyle/>
          <a:p>
            <a:r>
              <a:rPr lang="ru-RU" b="1" dirty="0" smtClean="0"/>
              <a:t>Проектные технологии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840447"/>
            <a:ext cx="7467600" cy="298547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pPr algn="just"/>
            <a:r>
              <a:rPr lang="ru-RU" dirty="0" smtClean="0"/>
              <a:t>С целью развития интеллектуальных способностей ребенка, познавательной деятельности и творческой активности мною разработаны и реализуются проекты: «В гостях у сказки», «Играем в театр» «Театрализованная деятельность в детском саду.</a:t>
            </a:r>
          </a:p>
          <a:p>
            <a:pPr algn="just"/>
            <a:r>
              <a:rPr lang="ru-RU" dirty="0" smtClean="0"/>
              <a:t>Также с целью обучения детей бережному обращению с природой, уважительному отношению к труду мною реализуется экологический проект «Огородик огород».                </a:t>
            </a:r>
          </a:p>
          <a:p>
            <a:endParaRPr lang="ru-RU" dirty="0"/>
          </a:p>
        </p:txBody>
      </p:sp>
      <p:pic>
        <p:nvPicPr>
          <p:cNvPr id="4" name="Рисунок 3" descr="20180614_1015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3976743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80614_1015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949359"/>
            <a:ext cx="273630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20180614_10150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300192" y="979525"/>
            <a:ext cx="2238697" cy="2408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20180903_1033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4103972"/>
            <a:ext cx="2379075" cy="2548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20180614_1014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883886"/>
            <a:ext cx="2135579" cy="2466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 rot="10800000" flipV="1">
            <a:off x="1727684" y="43572"/>
            <a:ext cx="65379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Проектные технологии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08168" y="3578337"/>
            <a:ext cx="56113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Экологический проект : «Огородик-огород»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634082"/>
          </a:xfrm>
        </p:spPr>
        <p:txBody>
          <a:bodyPr/>
          <a:lstStyle/>
          <a:p>
            <a:pPr algn="ctr"/>
            <a:r>
              <a:rPr lang="ru-RU" b="1" dirty="0" err="1" smtClean="0"/>
              <a:t>Здоровьесберегающие</a:t>
            </a:r>
            <a:r>
              <a:rPr lang="ru-RU" b="1" dirty="0" smtClean="0"/>
              <a:t> технологии.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31683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С целью сохранения здоровья детей, формирования знаний, умений, навыков по здоровому образу жизни мною применяются следующие виды </a:t>
            </a:r>
            <a:r>
              <a:rPr lang="ru-RU" dirty="0" err="1" smtClean="0"/>
              <a:t>здоровьесберегающих</a:t>
            </a:r>
            <a:r>
              <a:rPr lang="ru-RU" dirty="0" smtClean="0"/>
              <a:t> технологии:</a:t>
            </a:r>
          </a:p>
          <a:p>
            <a:pPr lvl="0"/>
            <a:r>
              <a:rPr lang="ru-RU" dirty="0" smtClean="0"/>
              <a:t>Утренняя гимнастика.</a:t>
            </a:r>
          </a:p>
          <a:p>
            <a:pPr lvl="0"/>
            <a:r>
              <a:rPr lang="ru-RU" dirty="0" smtClean="0"/>
              <a:t>Дыхательная гимнастика.</a:t>
            </a:r>
          </a:p>
          <a:p>
            <a:pPr lvl="0"/>
            <a:r>
              <a:rPr lang="ru-RU" dirty="0" err="1" smtClean="0"/>
              <a:t>Глазодвигательная</a:t>
            </a:r>
            <a:r>
              <a:rPr lang="ru-RU" dirty="0" smtClean="0"/>
              <a:t> гимнастика.</a:t>
            </a:r>
          </a:p>
          <a:p>
            <a:pPr lvl="0"/>
            <a:r>
              <a:rPr lang="ru-RU" dirty="0" err="1" smtClean="0"/>
              <a:t>Самомоссаж</a:t>
            </a:r>
            <a:r>
              <a:rPr lang="ru-RU" dirty="0" smtClean="0"/>
              <a:t> с использованием разнообразного оборудования.</a:t>
            </a:r>
          </a:p>
          <a:p>
            <a:pPr lvl="0"/>
            <a:r>
              <a:rPr lang="ru-RU" dirty="0" smtClean="0"/>
              <a:t>Пальчиковая гимнастика.</a:t>
            </a:r>
          </a:p>
          <a:p>
            <a:pPr lvl="0"/>
            <a:r>
              <a:rPr lang="ru-RU" dirty="0" smtClean="0"/>
              <a:t>Динамическая пауза во время занятий.</a:t>
            </a:r>
          </a:p>
          <a:p>
            <a:pPr lvl="0"/>
            <a:r>
              <a:rPr lang="ru-RU" dirty="0" smtClean="0"/>
              <a:t>Подвижные и спортивные игры.</a:t>
            </a:r>
          </a:p>
          <a:p>
            <a:endParaRPr lang="ru-RU" dirty="0"/>
          </a:p>
        </p:txBody>
      </p:sp>
      <p:pic>
        <p:nvPicPr>
          <p:cNvPr id="20482" name="Picture 2" descr="https://toyandtoy.ru/wp-content/uploads/malopodvizhnye-igry-v-gruppe-v-podgotovitelnoj-gruppe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365104"/>
            <a:ext cx="3552825" cy="204787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Здоровьесберегающие технологии</a:t>
            </a:r>
            <a:endParaRPr lang="ru-RU" sz="2800" b="1" dirty="0"/>
          </a:p>
        </p:txBody>
      </p:sp>
      <p:pic>
        <p:nvPicPr>
          <p:cNvPr id="4" name="Содержимое 3" descr="20170323_15523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87337" y="1021734"/>
            <a:ext cx="3384376" cy="4814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91129_100425.jpg"/>
          <p:cNvPicPr>
            <a:picLocks noChangeAspect="1"/>
          </p:cNvPicPr>
          <p:nvPr/>
        </p:nvPicPr>
        <p:blipFill rotWithShape="1">
          <a:blip r:embed="rId3" cstate="print"/>
          <a:srcRect b="23129"/>
          <a:stretch/>
        </p:blipFill>
        <p:spPr>
          <a:xfrm>
            <a:off x="5076056" y="1060056"/>
            <a:ext cx="3363837" cy="4776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220072" y="5932854"/>
            <a:ext cx="34847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/>
              <a:t>Подвижные и </a:t>
            </a:r>
            <a:endParaRPr lang="ru-RU" b="1" dirty="0" smtClean="0"/>
          </a:p>
          <a:p>
            <a:pPr lvl="0" algn="ctr"/>
            <a:r>
              <a:rPr lang="ru-RU" b="1" dirty="0" smtClean="0"/>
              <a:t>спортивные игры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9693" y="5794354"/>
            <a:ext cx="4014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Самомоссаж</a:t>
            </a:r>
            <a:r>
              <a:rPr lang="ru-RU" b="1" dirty="0"/>
              <a:t> с использованием разнообразного оборудования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Взаимодействие с семьями воспитанников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Проведение совместных </a:t>
            </a:r>
            <a:r>
              <a:rPr lang="ru-RU" sz="1800" b="1" dirty="0" smtClean="0"/>
              <a:t>праздников и досугов:</a:t>
            </a:r>
            <a:r>
              <a:rPr lang="ru-RU" sz="1800" dirty="0" smtClean="0"/>
              <a:t> «Встреча Нового года», «Масленица», «Праздник мам», «Лучший папа», «Папа, мама, я - дружная семья», спортивные развлечения. </a:t>
            </a:r>
          </a:p>
          <a:p>
            <a:r>
              <a:rPr lang="ru-RU" sz="1800" b="1" dirty="0" smtClean="0"/>
              <a:t>Выставки работ родителей и детей, семейные вернисажи:</a:t>
            </a:r>
            <a:r>
              <a:rPr lang="ru-RU" sz="1800" dirty="0" smtClean="0"/>
              <a:t> «Сказка», «Самая очаровательная шляпка», «Придумай своего героя». </a:t>
            </a:r>
          </a:p>
          <a:p>
            <a:r>
              <a:rPr lang="ru-RU" sz="1800" b="1" dirty="0" smtClean="0"/>
              <a:t>Социальные акции</a:t>
            </a:r>
            <a:r>
              <a:rPr lang="ru-RU" sz="1800" dirty="0" smtClean="0"/>
              <a:t> «Елочная игрушка на главную елку», «10 тысяч добрых дел», «Посылка солдату», «</a:t>
            </a:r>
            <a:r>
              <a:rPr lang="ru-RU" sz="1800" dirty="0" err="1" smtClean="0"/>
              <a:t>Снеговызов</a:t>
            </a:r>
            <a:r>
              <a:rPr lang="ru-RU" sz="1800" dirty="0" smtClean="0"/>
              <a:t>». </a:t>
            </a:r>
          </a:p>
          <a:p>
            <a:endParaRPr lang="ru-RU" sz="1800" dirty="0"/>
          </a:p>
        </p:txBody>
      </p:sp>
      <p:pic>
        <p:nvPicPr>
          <p:cNvPr id="18434" name="Picture 2" descr="https://www.prodlenka.org/umedia/5da/8ea/fb9/5da8eafb93f994095247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573017"/>
            <a:ext cx="5544616" cy="32849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5"/>
            <a:ext cx="7560840" cy="2390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000" b="1" dirty="0"/>
              <a:t>Взаимодействие с семьями </a:t>
            </a:r>
            <a:r>
              <a:rPr lang="ru-RU" sz="2000" b="1" dirty="0" smtClean="0"/>
              <a:t>воспитанников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1800" dirty="0" smtClean="0"/>
              <a:t>Тематические выставки работ 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20180919_07265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148064" y="1700808"/>
            <a:ext cx="3248361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80919_0726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700808"/>
            <a:ext cx="3024336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7211144" cy="580926"/>
          </a:xfrm>
        </p:spPr>
        <p:txBody>
          <a:bodyPr>
            <a:normAutofit/>
          </a:bodyPr>
          <a:lstStyle/>
          <a:p>
            <a:pPr algn="r"/>
            <a:r>
              <a:rPr lang="ru-RU" sz="1800" b="1" dirty="0" smtClean="0"/>
              <a:t>Участие родителей на совместных праздниках</a:t>
            </a:r>
            <a:endParaRPr lang="ru-RU" sz="1800" b="1" dirty="0"/>
          </a:p>
        </p:txBody>
      </p:sp>
      <p:pic>
        <p:nvPicPr>
          <p:cNvPr id="4" name="Содержимое 3" descr="IMG-20190222-WA0008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/>
          <a:srcRect t="8769" b="14058"/>
          <a:stretch/>
        </p:blipFill>
        <p:spPr>
          <a:xfrm>
            <a:off x="6300192" y="3501008"/>
            <a:ext cx="2309366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190222-WA0019.jpg"/>
          <p:cNvPicPr>
            <a:picLocks noChangeAspect="1"/>
          </p:cNvPicPr>
          <p:nvPr/>
        </p:nvPicPr>
        <p:blipFill rotWithShape="1">
          <a:blip r:embed="rId3" cstate="print"/>
          <a:srcRect t="20950" b="34127"/>
          <a:stretch/>
        </p:blipFill>
        <p:spPr>
          <a:xfrm>
            <a:off x="3422644" y="2420888"/>
            <a:ext cx="2334716" cy="2841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190222-WA0013.jpg"/>
          <p:cNvPicPr>
            <a:picLocks noChangeAspect="1"/>
          </p:cNvPicPr>
          <p:nvPr/>
        </p:nvPicPr>
        <p:blipFill rotWithShape="1">
          <a:blip r:embed="rId4" cstate="print"/>
          <a:srcRect b="28571"/>
          <a:stretch/>
        </p:blipFill>
        <p:spPr>
          <a:xfrm>
            <a:off x="611560" y="1609421"/>
            <a:ext cx="2268252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55576" y="620688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Взаимодействие с семьями воспитанников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>Формы взаимодействия педагога со специалистами ДОУ: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73637" y="1124743"/>
            <a:ext cx="7601272" cy="2880321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ПП консилиум;</a:t>
            </a:r>
          </a:p>
          <a:p>
            <a:r>
              <a:rPr lang="ru-RU" sz="1800" dirty="0" smtClean="0"/>
              <a:t>консультации, выполнение рекомендации узких специалистов;</a:t>
            </a:r>
          </a:p>
          <a:p>
            <a:r>
              <a:rPr lang="ru-RU" sz="1800" dirty="0" smtClean="0"/>
              <a:t>участие в мероприятиях организованных специалистами: семинарах-практикумах, тренингах, мастер-классах;</a:t>
            </a:r>
          </a:p>
          <a:p>
            <a:r>
              <a:rPr lang="ru-RU" sz="1800" dirty="0" smtClean="0"/>
              <a:t>проведение интегрированных занятий;</a:t>
            </a:r>
          </a:p>
          <a:p>
            <a:r>
              <a:rPr lang="ru-RU" sz="1800" dirty="0" smtClean="0"/>
              <a:t>походы, экскурсии, подвижные игры на воздухе;</a:t>
            </a:r>
          </a:p>
          <a:p>
            <a:r>
              <a:rPr lang="ru-RU" sz="1800" dirty="0" smtClean="0"/>
              <a:t>участие в родительских собраниях;</a:t>
            </a:r>
          </a:p>
          <a:p>
            <a:r>
              <a:rPr lang="ru-RU" sz="1800" dirty="0" smtClean="0"/>
              <a:t>проведение совместных праздников, соревнований, олимпиад;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5" t="32169"/>
          <a:stretch/>
        </p:blipFill>
        <p:spPr>
          <a:xfrm>
            <a:off x="2503984" y="4259997"/>
            <a:ext cx="3240360" cy="1877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 rot="10800000" flipV="1">
            <a:off x="2832956" y="6165304"/>
            <a:ext cx="2716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ПП </a:t>
            </a:r>
            <a:r>
              <a:rPr lang="ru-RU" dirty="0" smtClean="0"/>
              <a:t>консилиум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Формы взаимодействия педагога со специалистами ДОУ </a:t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5" name="Содержимое 4" descr="IMG-20200418-WA002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2416245"/>
            <a:ext cx="2848744" cy="379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00418-WA0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2492896"/>
            <a:ext cx="2733768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547664" y="1493602"/>
            <a:ext cx="62281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Участие в мастер-классах, семинарах-практикумах и тренингах организованных специалистами в ДОУ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 </a:t>
            </a:r>
            <a:r>
              <a:rPr lang="ru-RU" sz="2800" b="1" dirty="0" smtClean="0"/>
              <a:t>Результаты педагогической деятельности в работе с детьми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43625819"/>
              </p:ext>
            </p:extLst>
          </p:nvPr>
        </p:nvGraphicFramePr>
        <p:xfrm>
          <a:off x="457200" y="2204864"/>
          <a:ext cx="7467600" cy="4268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87624" y="141763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Результаты освоения детьми ООП ОПДО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685" y="1208754"/>
            <a:ext cx="8352928" cy="14401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Применение детьми полученного опыта</a:t>
            </a:r>
            <a:endParaRPr lang="ru-RU" sz="2000" b="1" dirty="0"/>
          </a:p>
        </p:txBody>
      </p:sp>
      <p:pic>
        <p:nvPicPr>
          <p:cNvPr id="4" name="Содержимое 3" descr="IMG-20190923-WA0029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9690" y="1233302"/>
            <a:ext cx="2232248" cy="3423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191114-WA002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80960" y="1844824"/>
            <a:ext cx="1851120" cy="2924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200323_1017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61103" y="2564904"/>
            <a:ext cx="1811098" cy="253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191114-WA0029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14504" y="3140968"/>
            <a:ext cx="1873919" cy="2745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03884" y="4374100"/>
            <a:ext cx="18722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Использование детьми в свободной деятельности</a:t>
            </a:r>
          </a:p>
          <a:p>
            <a:pPr algn="ctr"/>
            <a:r>
              <a:rPr lang="ru-RU" sz="1600" b="1" dirty="0" smtClean="0"/>
              <a:t>атрибутов  к сказкам, изготовленных</a:t>
            </a:r>
          </a:p>
          <a:p>
            <a:pPr algn="ctr"/>
            <a:r>
              <a:rPr lang="ru-RU" sz="1600" b="1" dirty="0"/>
              <a:t>с</a:t>
            </a:r>
            <a:r>
              <a:rPr lang="ru-RU" sz="1600" b="1" dirty="0" smtClean="0"/>
              <a:t>овместно с родителями.</a:t>
            </a:r>
            <a:endParaRPr lang="ru-RU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653933" y="4717638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Перевоплощение и обыгрывание разных ролей.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95717" y="5886819"/>
            <a:ext cx="4237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Сочинение собственных сказок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2357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sz="2400" b="1" dirty="0">
                <a:solidFill>
                  <a:srgbClr val="002060"/>
                </a:solidFill>
              </a:rPr>
              <a:t>Результаты педагогической деятельности в работе с детьми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9941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Применение детьми полученного опыта</a:t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4" name="Содержимое 3" descr="IMG-20200421-WA016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052736"/>
            <a:ext cx="6498167" cy="4873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187625" y="5926361"/>
            <a:ext cx="62524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Участие детей в театрализованных представлениях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Применение детьми полученного опыта</a:t>
            </a:r>
            <a:endParaRPr lang="ru-RU" sz="2800" dirty="0"/>
          </a:p>
        </p:txBody>
      </p:sp>
      <p:pic>
        <p:nvPicPr>
          <p:cNvPr id="4" name="Содержимое 3" descr="IMG-20200421-WA0167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/>
          <a:srcRect b="40900"/>
          <a:stretch/>
        </p:blipFill>
        <p:spPr>
          <a:xfrm>
            <a:off x="5004048" y="1647235"/>
            <a:ext cx="3655219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200421-WA0164.jpg"/>
          <p:cNvPicPr>
            <a:picLocks noChangeAspect="1"/>
          </p:cNvPicPr>
          <p:nvPr/>
        </p:nvPicPr>
        <p:blipFill rotWithShape="1">
          <a:blip r:embed="rId3" cstate="print"/>
          <a:srcRect b="28454"/>
          <a:stretch/>
        </p:blipFill>
        <p:spPr>
          <a:xfrm>
            <a:off x="478447" y="1658106"/>
            <a:ext cx="3723878" cy="3552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99592" y="5301208"/>
            <a:ext cx="71287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Участие детей в театрализованных представлениях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-31541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Достижения воспитанников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27584"/>
            <a:ext cx="7467600" cy="389756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sz="2100" dirty="0" smtClean="0"/>
              <a:t>В результате целенаправленной деятельности по созданию развивающей предметно-пространственной среде группы, использованию эффективных методов, приемов и форм работы с детьми, семьями воспитанников и специалистами дети:</a:t>
            </a:r>
          </a:p>
          <a:p>
            <a:r>
              <a:rPr lang="ru-RU" sz="2100" dirty="0" smtClean="0"/>
              <a:t>стремятся к общению;</a:t>
            </a:r>
          </a:p>
          <a:p>
            <a:r>
              <a:rPr lang="ru-RU" sz="2100" dirty="0" smtClean="0"/>
              <a:t>к организации игр, продуктивных видов деятельности;</a:t>
            </a:r>
          </a:p>
          <a:p>
            <a:r>
              <a:rPr lang="ru-RU" sz="2100" dirty="0" smtClean="0"/>
              <a:t>умеют найти занятие по своему желанию, предложить интересное дело другим;</a:t>
            </a:r>
          </a:p>
          <a:p>
            <a:r>
              <a:rPr lang="ru-RU" sz="2100" dirty="0" smtClean="0"/>
              <a:t>взаимодействовать с партнёром;</a:t>
            </a:r>
          </a:p>
          <a:p>
            <a:r>
              <a:rPr lang="ru-RU" sz="2100" dirty="0" smtClean="0"/>
              <a:t>свободно владеют импровизационными умениями;</a:t>
            </a:r>
          </a:p>
          <a:p>
            <a:r>
              <a:rPr lang="ru-RU" sz="2100" dirty="0" smtClean="0"/>
              <a:t>умело используют средства выразительности: мимику, жесты, движения и средства интонации;</a:t>
            </a:r>
          </a:p>
          <a:p>
            <a:r>
              <a:rPr lang="ru-RU" sz="2100" dirty="0" smtClean="0"/>
              <a:t>владеют простейшими исполнительскими навыками и активно участвуют в театрализованных представлениях.</a:t>
            </a:r>
          </a:p>
          <a:p>
            <a:r>
              <a:rPr lang="ru-RU" sz="2100" dirty="0" smtClean="0"/>
              <a:t>Дети с удовольствием участвуют и занимают призовые места в ежегодном соревновании «Кросс нации», в интеллектуальном конкурсе «</a:t>
            </a:r>
            <a:r>
              <a:rPr lang="ru-RU" sz="2100" dirty="0" err="1" smtClean="0"/>
              <a:t>РостОК</a:t>
            </a:r>
            <a:r>
              <a:rPr lang="ru-RU" sz="2100" dirty="0" smtClean="0"/>
              <a:t>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051" y="4725144"/>
            <a:ext cx="2310584" cy="15363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376" y="4725144"/>
            <a:ext cx="2523963" cy="167654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Участие родителей и ребят в кроссе нации</a:t>
            </a:r>
            <a:endParaRPr lang="ru-RU" sz="2800" b="1" dirty="0"/>
          </a:p>
        </p:txBody>
      </p:sp>
      <p:pic>
        <p:nvPicPr>
          <p:cNvPr id="4" name="Содержимое 3" descr="IMG-20190921-WA0030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/>
          <a:srcRect b="22652"/>
          <a:stretch/>
        </p:blipFill>
        <p:spPr>
          <a:xfrm>
            <a:off x="5867805" y="3717032"/>
            <a:ext cx="230425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190921-WA0029.jpg"/>
          <p:cNvPicPr>
            <a:picLocks noChangeAspect="1"/>
          </p:cNvPicPr>
          <p:nvPr/>
        </p:nvPicPr>
        <p:blipFill rotWithShape="1">
          <a:blip r:embed="rId3" cstate="print"/>
          <a:srcRect b="42844"/>
          <a:stretch/>
        </p:blipFill>
        <p:spPr>
          <a:xfrm>
            <a:off x="5508104" y="1268760"/>
            <a:ext cx="3023659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190921-WA00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909586"/>
            <a:ext cx="4392488" cy="3614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467600" cy="86409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Повышение профессиональной компетентности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91264" cy="278848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400" dirty="0" smtClean="0"/>
              <a:t>Курсы повышения квалификации:</a:t>
            </a:r>
          </a:p>
          <a:p>
            <a:pPr algn="just"/>
            <a:r>
              <a:rPr lang="ru-RU" sz="1400" dirty="0" smtClean="0"/>
              <a:t>2020 г., ИРО СО «Финансовая грамотность дошкольников», 24 ч.;</a:t>
            </a:r>
          </a:p>
          <a:p>
            <a:pPr algn="just"/>
            <a:r>
              <a:rPr lang="ru-RU" sz="1400" dirty="0" smtClean="0"/>
              <a:t> 2019г., ООО «Учебно-производственный центр «Технология» «Профилактика детского дорожно-транспортного травматизма в деятельности дошкольных образовательных организаций» 24ч.;</a:t>
            </a:r>
          </a:p>
          <a:p>
            <a:pPr algn="just"/>
            <a:r>
              <a:rPr lang="ru-RU" sz="1400" dirty="0" smtClean="0"/>
              <a:t>2019г.; «Уральская академия медиаций и комплексной безопасности» АНОДПО «</a:t>
            </a:r>
            <a:r>
              <a:rPr lang="ru-RU" sz="1400" dirty="0" err="1" smtClean="0"/>
              <a:t>УрАМиКБ</a:t>
            </a:r>
            <a:r>
              <a:rPr lang="ru-RU" sz="1400" dirty="0" smtClean="0"/>
              <a:t>» «Организация </a:t>
            </a:r>
            <a:r>
              <a:rPr lang="ru-RU" sz="1400" dirty="0" err="1" smtClean="0"/>
              <a:t>тьюторского</a:t>
            </a:r>
            <a:r>
              <a:rPr lang="ru-RU" sz="1400" dirty="0" smtClean="0"/>
              <a:t> сопровождения детей с ОВЗ и инвалидностью в условиях инклюзивной практики» 72ч.;</a:t>
            </a:r>
          </a:p>
          <a:p>
            <a:pPr algn="just"/>
            <a:r>
              <a:rPr lang="ru-RU" sz="1400" dirty="0" smtClean="0"/>
              <a:t>2019г.; АНОДПО «ОЦ Каменный город» «Теории и технологии развития детей дошкольного возраста в соответствии с требованиями ФГОС ДО» 16ч.;</a:t>
            </a:r>
          </a:p>
          <a:p>
            <a:pPr algn="just"/>
            <a:r>
              <a:rPr lang="ru-RU" sz="1400" dirty="0" smtClean="0"/>
              <a:t>2017г. «Свердловский педагогический колледж» «Инклюзивное образование детей с ограниченными возможностями здоровья» 16ч.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913231"/>
            <a:ext cx="4392488" cy="2924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pPr algn="ctr"/>
            <a:r>
              <a:rPr lang="ru-RU" dirty="0" smtClean="0"/>
              <a:t>Мои достижения</a:t>
            </a:r>
            <a:endParaRPr lang="ru-RU" dirty="0"/>
          </a:p>
        </p:txBody>
      </p:sp>
      <p:pic>
        <p:nvPicPr>
          <p:cNvPr id="6" name="Содержимое 5" descr="20200903_10160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020272" y="524973"/>
            <a:ext cx="1610957" cy="2147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IMG_1072.JPG"/>
          <p:cNvPicPr>
            <a:picLocks noChangeAspect="1"/>
          </p:cNvPicPr>
          <p:nvPr/>
        </p:nvPicPr>
        <p:blipFill>
          <a:blip r:embed="rId3" cstate="print"/>
          <a:srcRect l="38975" t="16925" r="26375"/>
          <a:stretch>
            <a:fillRect/>
          </a:stretch>
        </p:blipFill>
        <p:spPr>
          <a:xfrm>
            <a:off x="386273" y="620688"/>
            <a:ext cx="1584176" cy="2532112"/>
          </a:xfrm>
          <a:prstGeom prst="rect">
            <a:avLst/>
          </a:prstGeom>
        </p:spPr>
      </p:pic>
      <p:pic>
        <p:nvPicPr>
          <p:cNvPr id="5" name="Рисунок 4" descr="2020-05-12 10-38-29.JPG"/>
          <p:cNvPicPr>
            <a:picLocks noChangeAspect="1"/>
          </p:cNvPicPr>
          <p:nvPr/>
        </p:nvPicPr>
        <p:blipFill>
          <a:blip r:embed="rId4" cstate="print"/>
          <a:srcRect t="19671" r="782" b="14882"/>
          <a:stretch>
            <a:fillRect/>
          </a:stretch>
        </p:blipFill>
        <p:spPr>
          <a:xfrm>
            <a:off x="6866586" y="3868124"/>
            <a:ext cx="1758160" cy="2383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1520" y="4376935"/>
            <a:ext cx="1821649" cy="2277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 t="16686" b="12861"/>
          <a:stretch>
            <a:fillRect/>
          </a:stretch>
        </p:blipFill>
        <p:spPr bwMode="auto">
          <a:xfrm>
            <a:off x="2431811" y="4149080"/>
            <a:ext cx="1759189" cy="2547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 t="19650" b="15401"/>
          <a:stretch>
            <a:fillRect/>
          </a:stretch>
        </p:blipFill>
        <p:spPr bwMode="auto">
          <a:xfrm>
            <a:off x="398793" y="3834829"/>
            <a:ext cx="1887777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 t="15555" b="11111"/>
          <a:stretch>
            <a:fillRect/>
          </a:stretch>
        </p:blipFill>
        <p:spPr bwMode="auto">
          <a:xfrm>
            <a:off x="3680639" y="1577240"/>
            <a:ext cx="1576391" cy="229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1567804" y="1923390"/>
            <a:ext cx="2294478" cy="1602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Users\Home\Downloads\20200903_18155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10082" y="1574709"/>
            <a:ext cx="1710190" cy="2280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980728"/>
            <a:ext cx="5688632" cy="760315"/>
          </a:xfrm>
        </p:spPr>
        <p:txBody>
          <a:bodyPr>
            <a:normAutofit/>
          </a:bodyPr>
          <a:lstStyle/>
          <a:p>
            <a:pPr algn="ctr"/>
            <a:r>
              <a:rPr lang="ru-RU" sz="1800" b="1" i="1" dirty="0" smtClean="0"/>
              <a:t>Трансляция педагогического опыта</a:t>
            </a:r>
            <a:r>
              <a:rPr lang="ru-RU" sz="1800" i="1" dirty="0" smtClean="0"/>
              <a:t/>
            </a:r>
            <a:br>
              <a:rPr lang="ru-RU" sz="1800" i="1" dirty="0" smtClean="0"/>
            </a:br>
            <a:endParaRPr lang="ru-RU" sz="1800" i="1" dirty="0"/>
          </a:p>
        </p:txBody>
      </p:sp>
      <p:pic>
        <p:nvPicPr>
          <p:cNvPr id="5" name="Содержимое 4" descr="IMG-20200418-WA0018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/>
          <a:srcRect l="16726"/>
          <a:stretch/>
        </p:blipFill>
        <p:spPr>
          <a:xfrm>
            <a:off x="3311860" y="1741043"/>
            <a:ext cx="2868083" cy="2583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00320-WA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3935305"/>
            <a:ext cx="2580051" cy="2648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-20200320-WA0002.jpg"/>
          <p:cNvPicPr>
            <a:picLocks noChangeAspect="1"/>
          </p:cNvPicPr>
          <p:nvPr/>
        </p:nvPicPr>
        <p:blipFill rotWithShape="1">
          <a:blip r:embed="rId4" cstate="print"/>
          <a:srcRect l="29130"/>
          <a:stretch/>
        </p:blipFill>
        <p:spPr>
          <a:xfrm>
            <a:off x="899592" y="4008292"/>
            <a:ext cx="3087800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115617" y="366967"/>
            <a:ext cx="7260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Повышение профессиональной компетенции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Повышение профессиональной компетенции</a:t>
            </a:r>
            <a:b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84508"/>
            <a:ext cx="3175551" cy="4012644"/>
          </a:xfrm>
        </p:spPr>
      </p:pic>
      <p:sp>
        <p:nvSpPr>
          <p:cNvPr id="5" name="TextBox 4"/>
          <p:cNvSpPr txBox="1"/>
          <p:nvPr/>
        </p:nvSpPr>
        <p:spPr>
          <a:xfrm>
            <a:off x="683568" y="4790091"/>
            <a:ext cx="2890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Ведение странички воспитателя на сайте ДОУ</a:t>
            </a:r>
            <a:endParaRPr lang="ru-RU" sz="1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68760"/>
            <a:ext cx="3208784" cy="44137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88024" y="5805264"/>
            <a:ext cx="33843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Размещение публикаций и ведение личной страницы воспитателя на сайте «</a:t>
            </a:r>
            <a:r>
              <a:rPr lang="ru-RU" sz="1600" b="1" dirty="0" err="1" smtClean="0"/>
              <a:t>Инфоурок</a:t>
            </a:r>
            <a:r>
              <a:rPr lang="ru-RU" sz="1600" b="1" dirty="0" smtClean="0"/>
              <a:t>»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68046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Проектирование на следующий                          </a:t>
            </a:r>
            <a:r>
              <a:rPr lang="ru-RU" sz="2800" b="1" dirty="0" err="1" smtClean="0"/>
              <a:t>межаттестационный</a:t>
            </a:r>
            <a:r>
              <a:rPr lang="ru-RU" sz="2800" b="1" dirty="0" smtClean="0"/>
              <a:t> период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        В ходе анализа профессиональной деятельности мною была определена проблема на следующий </a:t>
            </a:r>
            <a:r>
              <a:rPr lang="ru-RU" dirty="0" err="1" smtClean="0"/>
              <a:t>межаттестацилонный</a:t>
            </a:r>
            <a:r>
              <a:rPr lang="ru-RU" dirty="0" smtClean="0"/>
              <a:t> период: необходимость создания психолого-педагогических условий для осуществления инклюзивного образования детей в группах </a:t>
            </a:r>
            <a:r>
              <a:rPr lang="ru-RU" dirty="0" err="1" smtClean="0"/>
              <a:t>общеразвивающей</a:t>
            </a:r>
            <a:r>
              <a:rPr lang="ru-RU" dirty="0" smtClean="0"/>
              <a:t> направленности.</a:t>
            </a:r>
          </a:p>
          <a:p>
            <a:pPr>
              <a:buNone/>
            </a:pPr>
            <a:r>
              <a:rPr lang="ru-RU" b="1" dirty="0" smtClean="0"/>
              <a:t>Тема: создание развивающей предметно-пространственной среды для детей с ОВЗ.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    Задачи на следующий </a:t>
            </a:r>
            <a:r>
              <a:rPr lang="ru-RU" dirty="0" err="1" smtClean="0"/>
              <a:t>межаттестационный</a:t>
            </a:r>
            <a:r>
              <a:rPr lang="ru-RU" dirty="0" smtClean="0"/>
              <a:t> период: </a:t>
            </a:r>
          </a:p>
          <a:p>
            <a:pPr algn="just"/>
            <a:r>
              <a:rPr lang="ru-RU" dirty="0" smtClean="0"/>
              <a:t>создать психолого-педагогические условия по инклюзивному образованию, для детей с ОВЗ, для поддержания познавательной мотивации на основе партнерских отношений, а так же самостоятельной деятельности;</a:t>
            </a:r>
          </a:p>
          <a:p>
            <a:pPr algn="just"/>
            <a:r>
              <a:rPr lang="ru-RU" dirty="0" smtClean="0"/>
              <a:t>организовать развивающую предметно-пространственную среду для детей с ОВЗ;</a:t>
            </a:r>
          </a:p>
          <a:p>
            <a:pPr algn="just"/>
            <a:r>
              <a:rPr lang="ru-RU" dirty="0" smtClean="0"/>
              <a:t>освоить и внедрить в образовательную деятельность современные педагогические технологии на основе </a:t>
            </a:r>
            <a:r>
              <a:rPr lang="ru-RU" dirty="0" err="1" smtClean="0"/>
              <a:t>деятельностного</a:t>
            </a:r>
            <a:r>
              <a:rPr lang="ru-RU" dirty="0" smtClean="0"/>
              <a:t> подхода, направленные на успешное развитие детей дошкольного возраста с ОВЗ, через познавательно-исследовательскую деятельность; </a:t>
            </a:r>
          </a:p>
          <a:p>
            <a:pPr algn="just"/>
            <a:r>
              <a:rPr lang="ru-RU" dirty="0" smtClean="0"/>
              <a:t>вовлечь семьи воспитанников с ОВЗ в образовательный процесс, с целью повышение их компетентности в вопросе организации и проведении совместной опытно-экспериментальной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Спасибо за внимание!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Рисунок 3" descr="20190927_085024.jpg"/>
          <p:cNvPicPr>
            <a:picLocks noChangeAspect="1"/>
          </p:cNvPicPr>
          <p:nvPr/>
        </p:nvPicPr>
        <p:blipFill rotWithShape="1">
          <a:blip r:embed="rId2" cstate="print"/>
          <a:srcRect b="28937"/>
          <a:stretch/>
        </p:blipFill>
        <p:spPr>
          <a:xfrm>
            <a:off x="1634716" y="1556792"/>
            <a:ext cx="5112568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878</TotalTime>
  <Words>1211</Words>
  <Application>Microsoft Office PowerPoint</Application>
  <PresentationFormat>Экран (4:3)</PresentationFormat>
  <Paragraphs>148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Эркер</vt:lpstr>
      <vt:lpstr>Берёзовское муниципальное автономное дошкольное образовательное учреждение «Детский сад №16»</vt:lpstr>
      <vt:lpstr>Информационная справка о деятельности педагога</vt:lpstr>
      <vt:lpstr>   Цель и задачи аналитического отчёта    </vt:lpstr>
      <vt:lpstr>Основные нормативно-правовые документы</vt:lpstr>
      <vt:lpstr>Анализ образовательной ситуации </vt:lpstr>
      <vt:lpstr>Противоречие и проблема в межаттестационный период </vt:lpstr>
      <vt:lpstr>Объект и предмет исследования в межаттестационный период</vt:lpstr>
      <vt:lpstr>Цель  и задачи педагогической деятельности</vt:lpstr>
      <vt:lpstr>Развивающая предметно-пространственная среда</vt:lpstr>
      <vt:lpstr>Развивающая предметно-пространственная среда</vt:lpstr>
      <vt:lpstr>                       </vt:lpstr>
      <vt:lpstr>Развивающая предметно-пространственная среда</vt:lpstr>
      <vt:lpstr>технологии, используемые в  педагогической деятельности</vt:lpstr>
      <vt:lpstr>Технология театрализованной деятельности </vt:lpstr>
      <vt:lpstr>Информационно-коммуникационные технологии</vt:lpstr>
      <vt:lpstr>Игровые технологии</vt:lpstr>
      <vt:lpstr>Проектные технологии</vt:lpstr>
      <vt:lpstr>Презентация PowerPoint</vt:lpstr>
      <vt:lpstr>Здоровьесберегающие технологии.</vt:lpstr>
      <vt:lpstr>Здоровьесберегающие технологии</vt:lpstr>
      <vt:lpstr>Взаимодействие с семьями воспитанников</vt:lpstr>
      <vt:lpstr>  Взаимодействие с семьями воспитанников  Тематические выставки работ  </vt:lpstr>
      <vt:lpstr>Участие родителей на совместных праздниках</vt:lpstr>
      <vt:lpstr>Формы взаимодействия педагога со специалистами ДОУ:  </vt:lpstr>
      <vt:lpstr>Формы взаимодействия педагога со специалистами ДОУ  </vt:lpstr>
      <vt:lpstr> Результаты педагогической деятельности в работе с детьми</vt:lpstr>
      <vt:lpstr>Применение детьми полученного опыта</vt:lpstr>
      <vt:lpstr>Применение детьми полученного опыта </vt:lpstr>
      <vt:lpstr>Применение детьми полученного опыта</vt:lpstr>
      <vt:lpstr>Достижения воспитанников</vt:lpstr>
      <vt:lpstr>Участие родителей и ребят в кроссе нации</vt:lpstr>
      <vt:lpstr>Повышение профессиональной компетентности</vt:lpstr>
      <vt:lpstr>Мои достижения</vt:lpstr>
      <vt:lpstr>Трансляция педагогического опыта </vt:lpstr>
      <vt:lpstr>Повышение профессиональной компетенции  </vt:lpstr>
      <vt:lpstr>Проектирование на следующий                          межаттестационный период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Аналитический отчёт   Федотовой Оксаны Александровны</dc:title>
  <dc:creator>Home</dc:creator>
  <cp:lastModifiedBy>user</cp:lastModifiedBy>
  <cp:revision>86</cp:revision>
  <dcterms:created xsi:type="dcterms:W3CDTF">2020-04-10T10:52:45Z</dcterms:created>
  <dcterms:modified xsi:type="dcterms:W3CDTF">2020-09-10T04:08:48Z</dcterms:modified>
</cp:coreProperties>
</file>