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8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6" r:id="rId16"/>
    <p:sldId id="277" r:id="rId17"/>
    <p:sldId id="279" r:id="rId18"/>
    <p:sldId id="270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639" autoAdjust="0"/>
  </p:normalViewPr>
  <p:slideViewPr>
    <p:cSldViewPr>
      <p:cViewPr varScale="1">
        <p:scale>
          <a:sx n="59" d="100"/>
          <a:sy n="59" d="100"/>
        </p:scale>
        <p:origin x="-81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476673"/>
            <a:ext cx="7175351" cy="2088232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3200" dirty="0" smtClean="0">
                <a:solidFill>
                  <a:srgbClr val="0000FF"/>
                </a:solidFill>
                <a:effectLst/>
                <a:latin typeface="Times New Roman" pitchFamily="18" charset="0"/>
              </a:rPr>
              <a:t>Творческая работа с детьми старшего возраста </a:t>
            </a:r>
            <a:r>
              <a:rPr lang="ru-RU" sz="3200" dirty="0">
                <a:solidFill>
                  <a:srgbClr val="0000FF"/>
                </a:solidFill>
                <a:effectLst/>
                <a:latin typeface="Times New Roman" pitchFamily="18" charset="0"/>
              </a:rPr>
              <a:t>по аппликации в технике бумажная </a:t>
            </a:r>
            <a:r>
              <a:rPr lang="ru-RU" sz="3200" dirty="0" smtClean="0">
                <a:solidFill>
                  <a:srgbClr val="0000FF"/>
                </a:solidFill>
                <a:effectLst/>
                <a:latin typeface="Times New Roman" pitchFamily="18" charset="0"/>
              </a:rPr>
              <a:t>пластика и </a:t>
            </a:r>
            <a:r>
              <a:rPr lang="ru-RU" sz="3200" dirty="0" err="1" smtClean="0">
                <a:solidFill>
                  <a:srgbClr val="0000FF"/>
                </a:solidFill>
                <a:effectLst/>
                <a:latin typeface="Times New Roman" pitchFamily="18" charset="0"/>
              </a:rPr>
              <a:t>пластинография</a:t>
            </a:r>
            <a:r>
              <a:rPr lang="ru-RU" sz="3200" dirty="0" smtClean="0">
                <a:solidFill>
                  <a:srgbClr val="0000FF"/>
                </a:solidFill>
                <a:effectLst/>
                <a:latin typeface="Times New Roman" pitchFamily="18" charset="0"/>
              </a:rPr>
              <a:t>  </a:t>
            </a:r>
            <a:r>
              <a:rPr lang="ru-RU" sz="3200" dirty="0">
                <a:solidFill>
                  <a:srgbClr val="0000FF"/>
                </a:solidFill>
                <a:effectLst/>
                <a:latin typeface="Times New Roman" pitchFamily="18" charset="0"/>
              </a:rPr>
              <a:t/>
            </a:r>
            <a:br>
              <a:rPr lang="ru-RU" sz="3200" dirty="0">
                <a:solidFill>
                  <a:srgbClr val="0000FF"/>
                </a:solidFill>
                <a:effectLst/>
                <a:latin typeface="Times New Roman" pitchFamily="18" charset="0"/>
              </a:rPr>
            </a:br>
            <a:r>
              <a:rPr lang="ru-RU" sz="3200" dirty="0" smtClean="0">
                <a:solidFill>
                  <a:srgbClr val="0000FF"/>
                </a:solidFill>
                <a:effectLst/>
                <a:latin typeface="Times New Roman" pitchFamily="18" charset="0"/>
              </a:rPr>
              <a:t>с </a:t>
            </a:r>
            <a:r>
              <a:rPr lang="ru-RU" sz="3200" dirty="0">
                <a:solidFill>
                  <a:srgbClr val="0000FF"/>
                </a:solidFill>
                <a:effectLst/>
                <a:latin typeface="Times New Roman" pitchFamily="18" charset="0"/>
              </a:rPr>
              <a:t>приоритетным осуществлением художественно-эстетического развития воспитанников </a:t>
            </a:r>
            <a:br>
              <a:rPr lang="ru-RU" sz="3200" dirty="0">
                <a:solidFill>
                  <a:srgbClr val="0000FF"/>
                </a:solidFill>
                <a:effectLst/>
                <a:latin typeface="Times New Roman" pitchFamily="18" charset="0"/>
              </a:rPr>
            </a:br>
            <a:endParaRPr lang="ru-RU" sz="3200" dirty="0">
              <a:solidFill>
                <a:srgbClr val="0000F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149080"/>
            <a:ext cx="2408237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151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536" y="332656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797511"/>
            <a:ext cx="85689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Сегодняшний день, наше Государство и общество требует, что бы ребенок вырос здоровым, крепким, творческим, думающим, инициативным, с активной жизненной позицией, с умением самостоятельно решать поставленные задачи, принимать решения в отношениях с окружающим миром, социально подготовленным к взрослой жизни.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181" y="4336941"/>
            <a:ext cx="3455987" cy="238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609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332656"/>
            <a:ext cx="85689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</a:t>
            </a: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образом, организация работы по созданию продуктов детского творчества в технике пластилиновая живопись и бумажная пластика  позволяет решать не только практические, но и воспитательно-образовательные задачи, способствует всестороннему развитию личности ребенка. </a:t>
            </a:r>
            <a:endParaRPr lang="ru-RU" sz="24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данной  технологии, в том, что содержание её насыщенно, интересно, эмоционально значимо для воспитанников, разнообразно по видам деятельности и удовлетворяет потребности каждого ребенка в реализации своих художественных желаний и возможностей. </a:t>
            </a:r>
          </a:p>
          <a:p>
            <a:endParaRPr lang="ru-RU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365104"/>
            <a:ext cx="2994025" cy="224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18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528" y="1383392"/>
            <a:ext cx="8352928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endParaRPr lang="ru-RU" sz="2000" b="1" dirty="0"/>
          </a:p>
          <a:p>
            <a:pPr marL="285750" indent="-285750">
              <a:buFontTx/>
              <a:buChar char="-"/>
            </a:pPr>
            <a:endParaRPr lang="ru-RU" sz="2000" dirty="0" smtClean="0"/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433137"/>
            <a:ext cx="835292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Пластилиновая живопись и бумажная пластика  способствует, в первую очередь, снятию мышечного напряжения и расслаблению, развивает детское воображение, художественное и пространственное мышление, будит фантазию, побуждает воспитанников  к самостоятельности. Техника проста в исполнении, не требует особых способностей, увлекает и не перегружает детей ни умственно, ни физически</a:t>
            </a:r>
            <a:r>
              <a:rPr lang="ru-RU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Богатая детская фантазия дает возможность создавать замечательные образы. Кроме этого  позволяет выявить художественно-одаренных детей, обеспечить соответствующие условия для их творческого развития</a:t>
            </a:r>
            <a:r>
              <a:rPr lang="ru-RU" sz="2400" dirty="0">
                <a:solidFill>
                  <a:srgbClr val="0000FF"/>
                </a:solidFill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1612440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476672"/>
            <a:ext cx="8136904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Цель </a:t>
            </a:r>
          </a:p>
          <a:p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создать условия для формирования  эмоционально-чувственного внутреннего мира, развитие фантазии, воображения и творческих способностей детей 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старшего  </a:t>
            </a: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возраста.</a:t>
            </a:r>
          </a:p>
          <a:p>
            <a:pPr algn="ctr"/>
            <a:r>
              <a:rPr lang="ru-RU" sz="3200" b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Задачи </a:t>
            </a:r>
          </a:p>
          <a:p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пробуждение интереса к 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лепке и аппликации;</a:t>
            </a:r>
            <a:endParaRPr lang="ru-RU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освоение новых приемов (скатывания, надавливания, размазывания) и создание с их помощью сюжетных картин;</a:t>
            </a:r>
          </a:p>
          <a:p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развитие 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мелкой  </a:t>
            </a: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моторики;</a:t>
            </a:r>
          </a:p>
          <a:p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ознакомление с окружающим миром;</a:t>
            </a:r>
          </a:p>
          <a:p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развитие эмоций и фантазии.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766" y="4010774"/>
            <a:ext cx="3268722" cy="244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052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620688"/>
            <a:ext cx="7632848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Методика работы с воспитанниками строится в направлении: </a:t>
            </a:r>
          </a:p>
          <a:p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личностно-ориентированного подхода к каждому ребенку;</a:t>
            </a:r>
          </a:p>
          <a:p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стремлению к достижению успеха каждым воспитанником;</a:t>
            </a:r>
          </a:p>
          <a:p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практической направленностью деятельности;</a:t>
            </a:r>
          </a:p>
          <a:p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осуществлению </a:t>
            </a:r>
            <a:r>
              <a:rPr lang="ru-RU" sz="24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межпредметных</a:t>
            </a: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связей;	</a:t>
            </a:r>
          </a:p>
          <a:p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использованию </a:t>
            </a:r>
            <a:r>
              <a:rPr lang="ru-RU" sz="24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здоровьесберегающих</a:t>
            </a: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технологий.</a:t>
            </a:r>
          </a:p>
          <a:p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3864" y="4275444"/>
            <a:ext cx="3255963" cy="277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770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71800" y="332656"/>
            <a:ext cx="41764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Оборудование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1124744"/>
            <a:ext cx="50223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Пластилин </a:t>
            </a:r>
            <a:endParaRPr lang="ru-RU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-Разноцветные </a:t>
            </a: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бумажные салфетки, гофрированная бумага</a:t>
            </a:r>
          </a:p>
          <a:p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Клей</a:t>
            </a:r>
            <a:endParaRPr lang="ru-RU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Матерчатые салфетки</a:t>
            </a:r>
          </a:p>
          <a:p>
            <a:pPr marL="342900" indent="-342900">
              <a:buFontTx/>
              <a:buChar char="-"/>
            </a:pP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Ножницы</a:t>
            </a:r>
            <a:endParaRPr lang="ru-RU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Лист  </a:t>
            </a: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 нарисованными контурами для аппликации</a:t>
            </a:r>
          </a:p>
          <a:p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Природные </a:t>
            </a: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материалы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631176"/>
            <a:ext cx="1292225" cy="179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52" y="4365104"/>
            <a:ext cx="1023937" cy="168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444" y="4088085"/>
            <a:ext cx="1663700" cy="2243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512946"/>
            <a:ext cx="2328863" cy="2335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45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0" y="404665"/>
            <a:ext cx="51663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Обучение детей аппликации </a:t>
            </a:r>
            <a:br>
              <a:rPr lang="ru-RU" sz="2800" b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в технике бумажная пластика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1484784"/>
            <a:ext cx="76328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Для аппликации используются раскраски - </a:t>
            </a:r>
          </a:p>
          <a:p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контуры, которые должны быть достаточно </a:t>
            </a:r>
          </a:p>
          <a:p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крупными, чтобы 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детям  </a:t>
            </a: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было удобно работать с ними.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428206"/>
            <a:ext cx="1603375" cy="163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849563"/>
            <a:ext cx="950913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101" y="2787218"/>
            <a:ext cx="1249363" cy="137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29" y="157035"/>
            <a:ext cx="950913" cy="120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195" y="357849"/>
            <a:ext cx="950913" cy="120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933086"/>
            <a:ext cx="1354864" cy="1311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319731"/>
            <a:ext cx="1538566" cy="2021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6282" y="4670924"/>
            <a:ext cx="1426369" cy="1783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428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55776" y="548680"/>
            <a:ext cx="43924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Этапы обучения: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1268760"/>
            <a:ext cx="74888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Расположение </a:t>
            </a: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бумажных «комочков» в определенном месте (указанные кружочки)</a:t>
            </a:r>
          </a:p>
          <a:p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Расположение </a:t>
            </a: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бумажных «комочков» по контуру </a:t>
            </a:r>
          </a:p>
          <a:p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Расположение </a:t>
            </a: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бумажных «комочков» не только по контуру, но и внутри «закрашивание»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92341"/>
            <a:ext cx="3058155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662" y="3573016"/>
            <a:ext cx="1890713" cy="251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789040"/>
            <a:ext cx="3105326" cy="2331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654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rganization Chart 106"/>
          <p:cNvGrpSpPr>
            <a:grpSpLocks/>
          </p:cNvGrpSpPr>
          <p:nvPr/>
        </p:nvGrpSpPr>
        <p:grpSpPr bwMode="auto">
          <a:xfrm>
            <a:off x="231647" y="260648"/>
            <a:ext cx="8623403" cy="6086103"/>
            <a:chOff x="1134" y="1271"/>
            <a:chExt cx="3186" cy="667"/>
          </a:xfrm>
        </p:grpSpPr>
        <p:cxnSp>
          <p:nvCxnSpPr>
            <p:cNvPr id="9221" name="_s9221"/>
            <p:cNvCxnSpPr>
              <a:cxnSpLocks noChangeShapeType="1"/>
              <a:stCxn id="12" idx="0"/>
              <a:endCxn id="8" idx="2"/>
            </p:cNvCxnSpPr>
            <p:nvPr/>
          </p:nvCxnSpPr>
          <p:spPr bwMode="auto">
            <a:xfrm rot="16200000" flipV="1">
              <a:off x="2596" y="1678"/>
              <a:ext cx="18" cy="103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22" name="_s9222"/>
            <p:cNvCxnSpPr>
              <a:cxnSpLocks noChangeShapeType="1"/>
              <a:stCxn id="11" idx="0"/>
              <a:endCxn id="9" idx="2"/>
            </p:cNvCxnSpPr>
            <p:nvPr/>
          </p:nvCxnSpPr>
          <p:spPr bwMode="auto">
            <a:xfrm rot="5400000" flipH="1">
              <a:off x="3701" y="1726"/>
              <a:ext cx="31" cy="37"/>
            </a:xfrm>
            <a:prstGeom prst="bentConnector3">
              <a:avLst>
                <a:gd name="adj1" fmla="val 40449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23" name="_s9223"/>
            <p:cNvCxnSpPr>
              <a:cxnSpLocks noChangeShapeType="1"/>
              <a:stCxn id="10" idx="0"/>
              <a:endCxn id="7" idx="2"/>
            </p:cNvCxnSpPr>
            <p:nvPr/>
          </p:nvCxnSpPr>
          <p:spPr bwMode="auto">
            <a:xfrm rot="5400000" flipH="1">
              <a:off x="1560" y="1712"/>
              <a:ext cx="39" cy="57"/>
            </a:xfrm>
            <a:prstGeom prst="bentConnector3">
              <a:avLst>
                <a:gd name="adj1" fmla="val 31856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24" name="_s9224"/>
            <p:cNvCxnSpPr>
              <a:cxnSpLocks noChangeShapeType="1"/>
              <a:stCxn id="9" idx="0"/>
              <a:endCxn id="6" idx="2"/>
            </p:cNvCxnSpPr>
            <p:nvPr/>
          </p:nvCxnSpPr>
          <p:spPr bwMode="auto">
            <a:xfrm rot="16200000" flipV="1">
              <a:off x="3352" y="1146"/>
              <a:ext cx="111" cy="581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25" name="_s9225"/>
            <p:cNvCxnSpPr>
              <a:cxnSpLocks noChangeShapeType="1"/>
              <a:stCxn id="8" idx="0"/>
              <a:endCxn id="6" idx="2"/>
            </p:cNvCxnSpPr>
            <p:nvPr/>
          </p:nvCxnSpPr>
          <p:spPr bwMode="auto">
            <a:xfrm rot="5400000" flipH="1" flipV="1">
              <a:off x="2744" y="1190"/>
              <a:ext cx="182" cy="564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26" name="_s9226"/>
            <p:cNvCxnSpPr>
              <a:cxnSpLocks noChangeShapeType="1"/>
              <a:stCxn id="7" idx="0"/>
              <a:endCxn id="6" idx="2"/>
            </p:cNvCxnSpPr>
            <p:nvPr/>
          </p:nvCxnSpPr>
          <p:spPr bwMode="auto">
            <a:xfrm rot="5400000" flipH="1" flipV="1">
              <a:off x="2243" y="689"/>
              <a:ext cx="182" cy="1566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" name="_s9227"/>
            <p:cNvSpPr>
              <a:spLocks noChangeArrowheads="1"/>
            </p:cNvSpPr>
            <p:nvPr/>
          </p:nvSpPr>
          <p:spPr bwMode="auto">
            <a:xfrm>
              <a:off x="2000" y="1271"/>
              <a:ext cx="2234" cy="110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latin typeface="Times New Roman" pitchFamily="18" charset="0"/>
                </a:rPr>
                <a:t>Как влияет общение с бумагой и пластилином  на общее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latin typeface="Times New Roman" pitchFamily="18" charset="0"/>
                </a:rPr>
                <a:t>развитие детей </a:t>
              </a:r>
              <a:r>
                <a:rPr lang="ru-RU" b="1" dirty="0" smtClean="0">
                  <a:solidFill>
                    <a:schemeClr val="accent6"/>
                  </a:solidFill>
                  <a:latin typeface="Times New Roman" pitchFamily="18" charset="0"/>
                </a:rPr>
                <a:t>старшего</a:t>
              </a:r>
              <a:r>
                <a:rPr kumimoji="0" lang="ru-RU" sz="1800" b="1" i="0" u="none" strike="noStrike" cap="none" normalizeH="0" baseline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latin typeface="Times New Roman" pitchFamily="18" charset="0"/>
                </a:rPr>
                <a:t> возраста?</a:t>
              </a:r>
            </a:p>
          </p:txBody>
        </p:sp>
        <p:sp>
          <p:nvSpPr>
            <p:cNvPr id="7" name="_s9228"/>
            <p:cNvSpPr>
              <a:spLocks noChangeArrowheads="1"/>
            </p:cNvSpPr>
            <p:nvPr/>
          </p:nvSpPr>
          <p:spPr bwMode="auto">
            <a:xfrm>
              <a:off x="1134" y="1563"/>
              <a:ext cx="834" cy="15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latin typeface="Times New Roman" pitchFamily="18" charset="0"/>
                </a:rPr>
                <a:t>Укрепляются пальчики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latin typeface="Times New Roman" pitchFamily="18" charset="0"/>
                </a:rPr>
                <a:t>ребенка(развиваются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latin typeface="Times New Roman" pitchFamily="18" charset="0"/>
                </a:rPr>
                <a:t>мелкая и крупная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latin typeface="Times New Roman" pitchFamily="18" charset="0"/>
                </a:rPr>
                <a:t>моторика рук)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" name="_s9229"/>
            <p:cNvSpPr>
              <a:spLocks noChangeArrowheads="1"/>
            </p:cNvSpPr>
            <p:nvPr/>
          </p:nvSpPr>
          <p:spPr bwMode="auto">
            <a:xfrm>
              <a:off x="2065" y="1563"/>
              <a:ext cx="976" cy="15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latin typeface="Times New Roman" pitchFamily="18" charset="0"/>
                </a:rPr>
                <a:t>Обогащаются сенсорные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latin typeface="Times New Roman" pitchFamily="18" charset="0"/>
                </a:rPr>
                <a:t>впечатления (на уровне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latin typeface="Times New Roman" pitchFamily="18" charset="0"/>
                </a:rPr>
                <a:t>ощущений ребенок познает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latin typeface="Times New Roman" pitchFamily="18" charset="0"/>
                </a:rPr>
                <a:t>фактуру, плотность,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latin typeface="Times New Roman" pitchFamily="18" charset="0"/>
                </a:rPr>
                <a:t>цвет бумаги)</a:t>
              </a:r>
            </a:p>
          </p:txBody>
        </p:sp>
        <p:sp>
          <p:nvSpPr>
            <p:cNvPr id="9" name="_s9230"/>
            <p:cNvSpPr>
              <a:spLocks noChangeArrowheads="1"/>
            </p:cNvSpPr>
            <p:nvPr/>
          </p:nvSpPr>
          <p:spPr bwMode="auto">
            <a:xfrm>
              <a:off x="3076" y="1492"/>
              <a:ext cx="1244" cy="237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latin typeface="Times New Roman" pitchFamily="18" charset="0"/>
                </a:rPr>
                <a:t>Укрепляются связи между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latin typeface="Times New Roman" pitchFamily="18" charset="0"/>
                </a:rPr>
                <a:t>мыслительной деятельностью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latin typeface="Times New Roman" pitchFamily="18" charset="0"/>
                </a:rPr>
                <a:t>и восприятием мира (даются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latin typeface="Times New Roman" pitchFamily="18" charset="0"/>
                </a:rPr>
                <a:t>знания о цвете, величине, форме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latin typeface="Times New Roman" pitchFamily="18" charset="0"/>
                </a:rPr>
                <a:t>количестве предметов и их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latin typeface="Times New Roman" pitchFamily="18" charset="0"/>
                </a:rPr>
                <a:t>пространственном расположении,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latin typeface="Times New Roman" pitchFamily="18" charset="0"/>
                </a:rPr>
                <a:t>а также знания о природе и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latin typeface="Times New Roman" pitchFamily="18" charset="0"/>
                </a:rPr>
                <a:t>человеке)</a:t>
              </a:r>
            </a:p>
          </p:txBody>
        </p:sp>
        <p:sp>
          <p:nvSpPr>
            <p:cNvPr id="10" name="_s9231"/>
            <p:cNvSpPr>
              <a:spLocks noChangeArrowheads="1"/>
            </p:cNvSpPr>
            <p:nvPr/>
          </p:nvSpPr>
          <p:spPr bwMode="auto">
            <a:xfrm>
              <a:off x="1134" y="1760"/>
              <a:ext cx="947" cy="15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latin typeface="Times New Roman" pitchFamily="18" charset="0"/>
                </a:rPr>
                <a:t>Развиваются память и речь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latin typeface="Times New Roman" pitchFamily="18" charset="0"/>
                </a:rPr>
                <a:t>(расширение активного и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latin typeface="Times New Roman" pitchFamily="18" charset="0"/>
                </a:rPr>
                <a:t>пассивного словаря детей)</a:t>
              </a:r>
            </a:p>
          </p:txBody>
        </p:sp>
        <p:sp>
          <p:nvSpPr>
            <p:cNvPr id="11" name="_s9232"/>
            <p:cNvSpPr>
              <a:spLocks noChangeArrowheads="1"/>
            </p:cNvSpPr>
            <p:nvPr/>
          </p:nvSpPr>
          <p:spPr bwMode="auto">
            <a:xfrm>
              <a:off x="3235" y="1760"/>
              <a:ext cx="999" cy="17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latin typeface="Times New Roman" pitchFamily="18" charset="0"/>
                </a:rPr>
                <a:t>Развиваются аккуратность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latin typeface="Times New Roman" pitchFamily="18" charset="0"/>
                </a:rPr>
                <a:t>и усидчивость</a:t>
              </a:r>
            </a:p>
          </p:txBody>
        </p:sp>
        <p:sp>
          <p:nvSpPr>
            <p:cNvPr id="12" name="_s9233"/>
            <p:cNvSpPr>
              <a:spLocks noChangeArrowheads="1"/>
            </p:cNvSpPr>
            <p:nvPr/>
          </p:nvSpPr>
          <p:spPr bwMode="auto">
            <a:xfrm>
              <a:off x="2124" y="1739"/>
              <a:ext cx="1064" cy="190"/>
            </a:xfrm>
            <a:prstGeom prst="roundRect">
              <a:avLst>
                <a:gd name="adj" fmla="val 16713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latin typeface="Times New Roman" pitchFamily="18" charset="0"/>
                </a:rPr>
                <a:t>Развивается умение общаться.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latin typeface="Times New Roman" pitchFamily="18" charset="0"/>
                </a:rPr>
                <a:t>договариваться между собой,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latin typeface="Times New Roman" pitchFamily="18" charset="0"/>
                </a:rPr>
                <a:t>действовать вместе,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latin typeface="Times New Roman" pitchFamily="18" charset="0"/>
                </a:rPr>
                <a:t>дожидаться своей очереди,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latin typeface="Times New Roman" pitchFamily="18" charset="0"/>
                </a:rPr>
                <a:t>радоваться общему результату</a:t>
              </a:r>
            </a:p>
          </p:txBody>
        </p:sp>
      </p:grpSp>
      <p:pic>
        <p:nvPicPr>
          <p:cNvPr id="9234" name="Picture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39897"/>
            <a:ext cx="2408237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482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23728" y="260648"/>
            <a:ext cx="53285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Знакомство с аппликацией в технике бумажная пластика начинается с некого отхождения </a:t>
            </a:r>
            <a:br>
              <a:rPr lang="ru-RU" sz="2400" b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от правильности действий: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1582341"/>
            <a:ext cx="73448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Поручается </a:t>
            </a: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ребенку порвать бумагу;</a:t>
            </a:r>
          </a:p>
          <a:p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Скатать из нее «комочки» - </a:t>
            </a:r>
            <a:r>
              <a:rPr lang="ru-RU" sz="24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сминание</a:t>
            </a: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бумаги (сжимание бумаги в кулачке, придавливание ладонями, зажимание пальцами, раскатывание бумажного «комочка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 между </a:t>
            </a: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ладонями (лист бумаги превращается в «комочек», которому пальцы придают нужную форму));</a:t>
            </a:r>
          </a:p>
          <a:p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Смачивать «комочек» в клей  (бумажный «комочек» опускают одной стороной в клей);</a:t>
            </a:r>
          </a:p>
          <a:p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Прикладывать к основе;</a:t>
            </a:r>
          </a:p>
          <a:p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Прижимать пальчиком</a:t>
            </a:r>
          </a:p>
        </p:txBody>
      </p:sp>
    </p:spTree>
    <p:extLst>
      <p:ext uri="{BB962C8B-B14F-4D97-AF65-F5344CB8AC3E}">
        <p14:creationId xmlns:p14="http://schemas.microsoft.com/office/powerpoint/2010/main" val="278062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0" y="476673"/>
            <a:ext cx="49502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Совместная работа воспитателя с детьми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37" y="1196115"/>
            <a:ext cx="3456384" cy="2592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058" y="1217342"/>
            <a:ext cx="3499132" cy="2618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961153"/>
            <a:ext cx="3603625" cy="270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 descr="D:\Users\Home\Desktop\Фото-000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053" y="3997429"/>
            <a:ext cx="3503712" cy="262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940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Users\Home\Desktop\Фото-0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48680"/>
            <a:ext cx="2897814" cy="3863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D:\Users\Home\Desktop\Фото-00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342" y="548680"/>
            <a:ext cx="5952662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75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476672"/>
            <a:ext cx="72728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Бумажная пластика – это синтез разных видов изобразительной деятельности: лепки, аппликации, рисования, конструирования из бумаги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92335"/>
            <a:ext cx="3146425" cy="236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946" y="1488499"/>
            <a:ext cx="3211054" cy="2402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017885"/>
            <a:ext cx="3166493" cy="2376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8186" y="4017884"/>
            <a:ext cx="3175814" cy="2376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929" y="2065304"/>
            <a:ext cx="2569644" cy="3584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708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конкурс\DSCF56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8568951" cy="642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243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0"/>
            <a:ext cx="612068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0886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04" y="188640"/>
            <a:ext cx="8690376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22502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D:\Users\Home\Desktop\Фото-00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342560" cy="6256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331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88640"/>
            <a:ext cx="5780087" cy="4017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06" y="2780928"/>
            <a:ext cx="8278813" cy="3489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8287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435</TotalTime>
  <Words>611</Words>
  <Application>Microsoft Office PowerPoint</Application>
  <PresentationFormat>Экран (4:3)</PresentationFormat>
  <Paragraphs>78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Воздушный поток</vt:lpstr>
      <vt:lpstr>Творческая работа с детьми старшего возраста по аппликации в технике бумажная пластика и пластинография   с приоритетным осуществлением художественно-эстетического развития воспитанников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Home</cp:lastModifiedBy>
  <cp:revision>35</cp:revision>
  <dcterms:created xsi:type="dcterms:W3CDTF">2014-03-22T07:31:15Z</dcterms:created>
  <dcterms:modified xsi:type="dcterms:W3CDTF">2015-03-25T18:30:07Z</dcterms:modified>
</cp:coreProperties>
</file>