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4" r:id="rId18"/>
    <p:sldId id="273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1" r:id="rId34"/>
    <p:sldId id="292" r:id="rId35"/>
    <p:sldId id="293" r:id="rId36"/>
    <p:sldId id="294" r:id="rId37"/>
    <p:sldId id="295" r:id="rId38"/>
    <p:sldId id="296" r:id="rId39"/>
    <p:sldId id="297" r:id="rId40"/>
    <p:sldId id="298" r:id="rId41"/>
    <p:sldId id="299" r:id="rId42"/>
    <p:sldId id="300" r:id="rId43"/>
    <p:sldId id="301" r:id="rId44"/>
    <p:sldId id="302" r:id="rId45"/>
    <p:sldId id="303" r:id="rId46"/>
    <p:sldId id="304" r:id="rId4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5F6F0"/>
    <a:srgbClr val="158184"/>
    <a:srgbClr val="2BFF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75" d="100"/>
          <a:sy n="75" d="100"/>
        </p:scale>
        <p:origin x="2526" y="8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869B6-6928-4D6A-A191-C84FFF13249F}" type="datetimeFigureOut">
              <a:rPr lang="ru-RU" smtClean="0"/>
              <a:t>16.09.2022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D6474-E05B-41B3-B70E-B431CFCADC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12491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869B6-6928-4D6A-A191-C84FFF13249F}" type="datetimeFigureOut">
              <a:rPr lang="ru-RU" smtClean="0"/>
              <a:t>16.09.2022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D6474-E05B-41B3-B70E-B431CFCADC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83274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869B6-6928-4D6A-A191-C84FFF13249F}" type="datetimeFigureOut">
              <a:rPr lang="ru-RU" smtClean="0"/>
              <a:t>16.09.2022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D6474-E05B-41B3-B70E-B431CFCADC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56972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869B6-6928-4D6A-A191-C84FFF13249F}" type="datetimeFigureOut">
              <a:rPr lang="ru-RU" smtClean="0"/>
              <a:t>16.09.2022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D6474-E05B-41B3-B70E-B431CFCADC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88612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869B6-6928-4D6A-A191-C84FFF13249F}" type="datetimeFigureOut">
              <a:rPr lang="ru-RU" smtClean="0"/>
              <a:t>16.09.2022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D6474-E05B-41B3-B70E-B431CFCADC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07378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869B6-6928-4D6A-A191-C84FFF13249F}" type="datetimeFigureOut">
              <a:rPr lang="ru-RU" smtClean="0"/>
              <a:t>16.09.2022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D6474-E05B-41B3-B70E-B431CFCADC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99038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869B6-6928-4D6A-A191-C84FFF13249F}" type="datetimeFigureOut">
              <a:rPr lang="ru-RU" smtClean="0"/>
              <a:t>16.09.2022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D6474-E05B-41B3-B70E-B431CFCADC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62661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869B6-6928-4D6A-A191-C84FFF13249F}" type="datetimeFigureOut">
              <a:rPr lang="ru-RU" smtClean="0"/>
              <a:t>16.09.2022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D6474-E05B-41B3-B70E-B431CFCADC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7997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869B6-6928-4D6A-A191-C84FFF13249F}" type="datetimeFigureOut">
              <a:rPr lang="ru-RU" smtClean="0"/>
              <a:t>16.09.2022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D6474-E05B-41B3-B70E-B431CFCADC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14578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869B6-6928-4D6A-A191-C84FFF13249F}" type="datetimeFigureOut">
              <a:rPr lang="ru-RU" smtClean="0"/>
              <a:t>16.09.2022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D6474-E05B-41B3-B70E-B431CFCADC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65351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869B6-6928-4D6A-A191-C84FFF13249F}" type="datetimeFigureOut">
              <a:rPr lang="ru-RU" smtClean="0"/>
              <a:t>16.09.2022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D6474-E05B-41B3-B70E-B431CFCADC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56043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F869B6-6928-4D6A-A191-C84FFF13249F}" type="datetimeFigureOut">
              <a:rPr lang="ru-RU" smtClean="0"/>
              <a:t>16.09.2022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BD6474-E05B-41B3-B70E-B431CFCADC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7021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un9-81.userapi.com/impg/wn45ELoL7oEM8-DkO9sTEYQXDReid2u_BNcrkA/FGze56G97mA.jpg?size=2560x1925&amp;quality=95&amp;sign=bfb231f43314cdc5076fb7742eeb5f81&amp;type=alb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862"/>
            <a:ext cx="9144000" cy="6875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5817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4191000" y="1088310"/>
            <a:ext cx="1003300" cy="965200"/>
          </a:xfrm>
          <a:prstGeom prst="ellipse">
            <a:avLst/>
          </a:prstGeom>
          <a:solidFill>
            <a:srgbClr val="1581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4133850" y="1088310"/>
            <a:ext cx="111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</a:rPr>
              <a:t>2</a:t>
            </a:r>
            <a:endParaRPr lang="ru-RU" sz="48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11283" y="2324100"/>
            <a:ext cx="676274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/>
              <a:t>Выберите из списка те определения,</a:t>
            </a:r>
          </a:p>
          <a:p>
            <a:pPr algn="ctr"/>
            <a:r>
              <a:rPr lang="ru-RU" sz="3200" b="1" dirty="0" smtClean="0"/>
              <a:t>Которые относятся к композиции?</a:t>
            </a:r>
            <a:endParaRPr lang="ru-RU" sz="32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041400" y="3937000"/>
            <a:ext cx="3422650" cy="520700"/>
          </a:xfrm>
          <a:prstGeom prst="rect">
            <a:avLst/>
          </a:prstGeom>
          <a:solidFill>
            <a:srgbClr val="E5F6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041400" y="4717475"/>
            <a:ext cx="3422650" cy="520700"/>
          </a:xfrm>
          <a:prstGeom prst="rect">
            <a:avLst/>
          </a:prstGeom>
          <a:solidFill>
            <a:srgbClr val="E5F6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878927" y="4717475"/>
            <a:ext cx="3422650" cy="520700"/>
          </a:xfrm>
          <a:prstGeom prst="rect">
            <a:avLst/>
          </a:prstGeom>
          <a:solidFill>
            <a:srgbClr val="E5F6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878927" y="3937000"/>
            <a:ext cx="3422650" cy="520700"/>
          </a:xfrm>
          <a:prstGeom prst="rect">
            <a:avLst/>
          </a:prstGeom>
          <a:solidFill>
            <a:srgbClr val="E5F6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988734" y="3937000"/>
            <a:ext cx="15279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Фрейминг</a:t>
            </a:r>
            <a:endParaRPr lang="ru-RU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1914002" y="4710837"/>
            <a:ext cx="16774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Симметрия</a:t>
            </a:r>
            <a:endParaRPr lang="ru-RU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4878927" y="3964572"/>
            <a:ext cx="33329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  Линейная перспектива</a:t>
            </a:r>
            <a:endParaRPr lang="ru-RU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5357286" y="4717475"/>
            <a:ext cx="24659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Голландский угол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562515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4191000" y="1088310"/>
            <a:ext cx="1003300" cy="965200"/>
          </a:xfrm>
          <a:prstGeom prst="ellipse">
            <a:avLst/>
          </a:prstGeom>
          <a:solidFill>
            <a:srgbClr val="1581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4133850" y="1088310"/>
            <a:ext cx="111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</a:rPr>
              <a:t>3</a:t>
            </a:r>
            <a:endParaRPr lang="ru-RU" sz="48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23839" y="2324100"/>
            <a:ext cx="61376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/>
              <a:t>Что такое приёмы видеосъёмки?</a:t>
            </a:r>
            <a:endParaRPr lang="ru-RU" sz="32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968500" y="3385572"/>
            <a:ext cx="5448300" cy="527338"/>
          </a:xfrm>
          <a:prstGeom prst="rect">
            <a:avLst/>
          </a:prstGeom>
          <a:solidFill>
            <a:srgbClr val="E5F6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3167688" y="3400445"/>
            <a:ext cx="32848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Работа с видеокамерой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77088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4191000" y="1088310"/>
            <a:ext cx="1003300" cy="965200"/>
          </a:xfrm>
          <a:prstGeom prst="ellipse">
            <a:avLst/>
          </a:prstGeom>
          <a:solidFill>
            <a:srgbClr val="1581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4133850" y="1088310"/>
            <a:ext cx="111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</a:rPr>
              <a:t>4</a:t>
            </a:r>
            <a:endParaRPr lang="ru-RU" sz="48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11496" y="2324100"/>
            <a:ext cx="27623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/>
              <a:t>Переход - это?</a:t>
            </a:r>
            <a:endParaRPr lang="ru-RU" sz="32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041400" y="3467100"/>
            <a:ext cx="7302500" cy="520700"/>
          </a:xfrm>
          <a:prstGeom prst="rect">
            <a:avLst/>
          </a:prstGeom>
          <a:solidFill>
            <a:srgbClr val="E5F6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2790757" y="3467100"/>
            <a:ext cx="38037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Способ соединения кадров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023722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4191000" y="1088310"/>
            <a:ext cx="1003300" cy="965200"/>
          </a:xfrm>
          <a:prstGeom prst="ellipse">
            <a:avLst/>
          </a:prstGeom>
          <a:solidFill>
            <a:srgbClr val="1581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4133850" y="1088310"/>
            <a:ext cx="111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</a:rPr>
              <a:t>5</a:t>
            </a:r>
            <a:endParaRPr lang="ru-RU" sz="48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00318" y="2324100"/>
            <a:ext cx="31847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/>
              <a:t>Перебивка - это?</a:t>
            </a:r>
            <a:endParaRPr lang="ru-RU" sz="32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041400" y="3345875"/>
            <a:ext cx="7302500" cy="520700"/>
          </a:xfrm>
          <a:prstGeom prst="rect">
            <a:avLst/>
          </a:prstGeom>
          <a:solidFill>
            <a:srgbClr val="E5F6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2759268" y="3337640"/>
            <a:ext cx="38667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/>
              <a:t>Кадр между двумя кадрами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527404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32200" y="774700"/>
            <a:ext cx="4991100" cy="5588000"/>
          </a:xfrm>
          <a:prstGeom prst="rect">
            <a:avLst/>
          </a:prstGeom>
          <a:solidFill>
            <a:srgbClr val="1581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8800" dirty="0">
              <a:solidFill>
                <a:schemeClr val="tx1"/>
              </a:solidFill>
              <a:latin typeface="AGBenguiatCyr-Bold" panose="020BE200000000000000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08998" y="1143000"/>
            <a:ext cx="2441694" cy="33424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8800" dirty="0" smtClean="0">
                <a:solidFill>
                  <a:schemeClr val="bg1"/>
                </a:solidFill>
                <a:latin typeface="AGBenguiatCyr-Bold" panose="020BE200000000000000" pitchFamily="34" charset="0"/>
              </a:rPr>
              <a:t> 2 </a:t>
            </a:r>
          </a:p>
          <a:p>
            <a:pPr algn="ctr">
              <a:lnSpc>
                <a:spcPct val="80000"/>
              </a:lnSpc>
            </a:pPr>
            <a:r>
              <a:rPr lang="ru-RU" sz="8800" dirty="0" smtClean="0">
                <a:solidFill>
                  <a:schemeClr val="bg1"/>
                </a:solidFill>
                <a:latin typeface="AGBenguiatCyr-Bold" panose="020BE200000000000000" pitchFamily="34" charset="0"/>
              </a:rPr>
              <a:t>ТУР</a:t>
            </a:r>
            <a:endParaRPr lang="ru-RU" sz="8800" dirty="0">
              <a:solidFill>
                <a:schemeClr val="bg1"/>
              </a:solidFill>
              <a:latin typeface="AGBenguiatCyr-Bold" panose="020BE200000000000000" pitchFamily="34" charset="0"/>
            </a:endParaRPr>
          </a:p>
          <a:p>
            <a:pPr algn="ctr">
              <a:lnSpc>
                <a:spcPct val="80000"/>
              </a:lnSpc>
            </a:pPr>
            <a:endParaRPr lang="ru-RU" sz="8800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988960" y="3765034"/>
            <a:ext cx="2481770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dirty="0" smtClean="0">
                <a:solidFill>
                  <a:schemeClr val="bg1"/>
                </a:solidFill>
              </a:rPr>
              <a:t>Открытые </a:t>
            </a:r>
          </a:p>
          <a:p>
            <a:pPr algn="ctr"/>
            <a:r>
              <a:rPr lang="ru-RU" sz="4000" dirty="0" smtClean="0">
                <a:solidFill>
                  <a:schemeClr val="bg1"/>
                </a:solidFill>
              </a:rPr>
              <a:t>вопросы</a:t>
            </a:r>
            <a:endParaRPr lang="ru-RU" sz="4000" dirty="0">
              <a:solidFill>
                <a:schemeClr val="bg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62" y="96702"/>
            <a:ext cx="4681597" cy="351119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520" b="100000" l="9958" r="8983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374" y="3413716"/>
            <a:ext cx="3522171" cy="2641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499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4191000" y="1088310"/>
            <a:ext cx="1003300" cy="965200"/>
          </a:xfrm>
          <a:prstGeom prst="ellipse">
            <a:avLst/>
          </a:prstGeom>
          <a:solidFill>
            <a:srgbClr val="1581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4133850" y="1088310"/>
            <a:ext cx="111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</a:rPr>
              <a:t>1</a:t>
            </a:r>
            <a:endParaRPr lang="ru-RU" sz="48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57635" y="2921000"/>
            <a:ext cx="52986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/>
              <a:t>Кто лучший друг оператора?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845554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4191000" y="1088310"/>
            <a:ext cx="1003300" cy="965200"/>
          </a:xfrm>
          <a:prstGeom prst="ellipse">
            <a:avLst/>
          </a:prstGeom>
          <a:solidFill>
            <a:srgbClr val="1581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4133850" y="1122520"/>
            <a:ext cx="111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</a:rPr>
              <a:t>2</a:t>
            </a:r>
            <a:endParaRPr lang="ru-RU" sz="48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66949" y="2857500"/>
            <a:ext cx="46514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/>
              <a:t>Что такое </a:t>
            </a:r>
            <a:r>
              <a:rPr lang="en-US" sz="3200" b="1" dirty="0" smtClean="0"/>
              <a:t>STOP-MOTION</a:t>
            </a:r>
            <a:r>
              <a:rPr lang="ru-RU" sz="3200" b="1" dirty="0" smtClean="0"/>
              <a:t>?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4001228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4191000" y="1088310"/>
            <a:ext cx="1003300" cy="965200"/>
          </a:xfrm>
          <a:prstGeom prst="ellipse">
            <a:avLst/>
          </a:prstGeom>
          <a:solidFill>
            <a:srgbClr val="1581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4133850" y="1122520"/>
            <a:ext cx="111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</a:rPr>
              <a:t>3</a:t>
            </a:r>
            <a:endParaRPr lang="ru-RU" sz="48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72673" y="2857500"/>
            <a:ext cx="36399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/>
              <a:t>Что такое синхрон?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3369887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4191000" y="1088310"/>
            <a:ext cx="1003300" cy="965200"/>
          </a:xfrm>
          <a:prstGeom prst="ellipse">
            <a:avLst/>
          </a:prstGeom>
          <a:solidFill>
            <a:srgbClr val="1581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4133850" y="1122520"/>
            <a:ext cx="111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</a:rPr>
              <a:t>4</a:t>
            </a:r>
            <a:endParaRPr lang="ru-RU" sz="48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43345" y="2857500"/>
            <a:ext cx="42986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/>
              <a:t>Что такое </a:t>
            </a:r>
            <a:r>
              <a:rPr lang="en-US" sz="3200" b="1" dirty="0" smtClean="0"/>
              <a:t>TIME-LAPSE</a:t>
            </a:r>
            <a:r>
              <a:rPr lang="ru-RU" sz="3200" b="1" dirty="0" smtClean="0"/>
              <a:t>?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421592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4191000" y="1088310"/>
            <a:ext cx="1003300" cy="965200"/>
          </a:xfrm>
          <a:prstGeom prst="ellipse">
            <a:avLst/>
          </a:prstGeom>
          <a:solidFill>
            <a:srgbClr val="1581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4133850" y="1122520"/>
            <a:ext cx="111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</a:rPr>
              <a:t>5</a:t>
            </a:r>
            <a:endParaRPr lang="ru-RU" sz="48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94866" y="2857500"/>
            <a:ext cx="39955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/>
              <a:t>Что такое </a:t>
            </a:r>
            <a:r>
              <a:rPr lang="ru-RU" sz="3200" b="1" dirty="0" err="1" smtClean="0"/>
              <a:t>интершум</a:t>
            </a:r>
            <a:r>
              <a:rPr lang="ru-RU" sz="3200" b="1" dirty="0" smtClean="0"/>
              <a:t>?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2649409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32200" y="774700"/>
            <a:ext cx="4991100" cy="5588000"/>
          </a:xfrm>
          <a:prstGeom prst="rect">
            <a:avLst/>
          </a:prstGeom>
          <a:solidFill>
            <a:srgbClr val="1581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8800" dirty="0">
              <a:solidFill>
                <a:schemeClr val="tx1"/>
              </a:solidFill>
              <a:latin typeface="AGBenguiatCyr-Bold" panose="020BE200000000000000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91053" y="1143000"/>
            <a:ext cx="2441694" cy="33424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8800" dirty="0" smtClean="0">
                <a:solidFill>
                  <a:schemeClr val="bg1"/>
                </a:solidFill>
                <a:latin typeface="AGBenguiatCyr-Bold" panose="020BE200000000000000" pitchFamily="34" charset="0"/>
              </a:rPr>
              <a:t> 1 </a:t>
            </a:r>
          </a:p>
          <a:p>
            <a:pPr algn="ctr">
              <a:lnSpc>
                <a:spcPct val="80000"/>
              </a:lnSpc>
            </a:pPr>
            <a:r>
              <a:rPr lang="ru-RU" sz="8800" dirty="0" smtClean="0">
                <a:solidFill>
                  <a:schemeClr val="bg1"/>
                </a:solidFill>
                <a:latin typeface="AGBenguiatCyr-Bold" panose="020BE200000000000000" pitchFamily="34" charset="0"/>
              </a:rPr>
              <a:t>ТУР</a:t>
            </a:r>
            <a:endParaRPr lang="ru-RU" sz="8800" dirty="0">
              <a:solidFill>
                <a:schemeClr val="bg1"/>
              </a:solidFill>
              <a:latin typeface="AGBenguiatCyr-Bold" panose="020BE200000000000000" pitchFamily="34" charset="0"/>
            </a:endParaRPr>
          </a:p>
          <a:p>
            <a:pPr algn="ctr">
              <a:lnSpc>
                <a:spcPct val="80000"/>
              </a:lnSpc>
            </a:pPr>
            <a:endParaRPr lang="ru-RU" sz="8800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83890" y="3765034"/>
            <a:ext cx="3256020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dirty="0">
                <a:solidFill>
                  <a:schemeClr val="bg1"/>
                </a:solidFill>
              </a:rPr>
              <a:t>Вопросы </a:t>
            </a:r>
            <a:endParaRPr lang="ru-RU" sz="4000" dirty="0" smtClean="0">
              <a:solidFill>
                <a:schemeClr val="bg1"/>
              </a:solidFill>
            </a:endParaRPr>
          </a:p>
          <a:p>
            <a:pPr algn="ctr"/>
            <a:r>
              <a:rPr lang="ru-RU" sz="4000" dirty="0" smtClean="0">
                <a:solidFill>
                  <a:schemeClr val="bg1"/>
                </a:solidFill>
              </a:rPr>
              <a:t>с </a:t>
            </a:r>
            <a:r>
              <a:rPr lang="ru-RU" sz="4000" dirty="0">
                <a:solidFill>
                  <a:schemeClr val="bg1"/>
                </a:solidFill>
              </a:rPr>
              <a:t>вариантами </a:t>
            </a:r>
            <a:endParaRPr lang="ru-RU" sz="4000" dirty="0" smtClean="0">
              <a:solidFill>
                <a:schemeClr val="bg1"/>
              </a:solidFill>
            </a:endParaRPr>
          </a:p>
          <a:p>
            <a:pPr algn="ctr"/>
            <a:r>
              <a:rPr lang="ru-RU" sz="4000" dirty="0" smtClean="0">
                <a:solidFill>
                  <a:schemeClr val="bg1"/>
                </a:solidFill>
              </a:rPr>
              <a:t>ответов</a:t>
            </a:r>
            <a:endParaRPr lang="ru-RU" sz="4000" dirty="0">
              <a:solidFill>
                <a:schemeClr val="bg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62" y="96702"/>
            <a:ext cx="4681597" cy="351119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520" b="100000" l="9958" r="8983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374" y="3413716"/>
            <a:ext cx="3522171" cy="2641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440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32200" y="774700"/>
            <a:ext cx="4991100" cy="5588000"/>
          </a:xfrm>
          <a:prstGeom prst="rect">
            <a:avLst/>
          </a:prstGeom>
          <a:solidFill>
            <a:srgbClr val="1581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8800" dirty="0">
              <a:solidFill>
                <a:schemeClr val="tx1"/>
              </a:solidFill>
              <a:latin typeface="AGBenguiatCyr-Bold" panose="020BE200000000000000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06903" y="1143000"/>
            <a:ext cx="2441694" cy="33424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8800" dirty="0" smtClean="0">
                <a:solidFill>
                  <a:schemeClr val="bg1"/>
                </a:solidFill>
                <a:latin typeface="AGBenguiatCyr-Bold" panose="020BE200000000000000" pitchFamily="34" charset="0"/>
              </a:rPr>
              <a:t> 2 </a:t>
            </a:r>
          </a:p>
          <a:p>
            <a:pPr algn="ctr">
              <a:lnSpc>
                <a:spcPct val="80000"/>
              </a:lnSpc>
            </a:pPr>
            <a:r>
              <a:rPr lang="ru-RU" sz="8800" dirty="0" smtClean="0">
                <a:solidFill>
                  <a:schemeClr val="bg1"/>
                </a:solidFill>
                <a:latin typeface="AGBenguiatCyr-Bold" panose="020BE200000000000000" pitchFamily="34" charset="0"/>
              </a:rPr>
              <a:t>ТУР</a:t>
            </a:r>
            <a:endParaRPr lang="ru-RU" sz="8800" dirty="0">
              <a:solidFill>
                <a:schemeClr val="bg1"/>
              </a:solidFill>
              <a:latin typeface="AGBenguiatCyr-Bold" panose="020BE200000000000000" pitchFamily="34" charset="0"/>
            </a:endParaRPr>
          </a:p>
          <a:p>
            <a:pPr algn="ctr">
              <a:lnSpc>
                <a:spcPct val="80000"/>
              </a:lnSpc>
            </a:pPr>
            <a:endParaRPr lang="ru-RU" sz="8800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162903" y="3765034"/>
            <a:ext cx="192969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dirty="0" smtClean="0">
                <a:solidFill>
                  <a:schemeClr val="bg1"/>
                </a:solidFill>
              </a:rPr>
              <a:t>ОТВЕТЫ</a:t>
            </a:r>
            <a:endParaRPr lang="ru-RU" sz="4000" dirty="0">
              <a:solidFill>
                <a:schemeClr val="bg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62" y="96702"/>
            <a:ext cx="4681597" cy="351119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520" b="100000" l="9958" r="8983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374" y="3413716"/>
            <a:ext cx="3522171" cy="2641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570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4191000" y="1088310"/>
            <a:ext cx="1003300" cy="965200"/>
          </a:xfrm>
          <a:prstGeom prst="ellipse">
            <a:avLst/>
          </a:prstGeom>
          <a:solidFill>
            <a:srgbClr val="1581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4133850" y="1088310"/>
            <a:ext cx="111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</a:rPr>
              <a:t>1</a:t>
            </a:r>
            <a:endParaRPr lang="ru-RU" sz="48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40972" y="2895600"/>
            <a:ext cx="57033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/>
              <a:t>Свет - лучший друг оператора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1886859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4191000" y="1088310"/>
            <a:ext cx="1003300" cy="965200"/>
          </a:xfrm>
          <a:prstGeom prst="ellipse">
            <a:avLst/>
          </a:prstGeom>
          <a:solidFill>
            <a:srgbClr val="1581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4133850" y="1122520"/>
            <a:ext cx="111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</a:rPr>
              <a:t>2</a:t>
            </a:r>
            <a:endParaRPr lang="ru-RU" sz="48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73137" y="2857500"/>
            <a:ext cx="443903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/>
              <a:t>STOP-MOTION</a:t>
            </a:r>
            <a:r>
              <a:rPr lang="ru-RU" sz="3200" b="1" dirty="0" smtClean="0"/>
              <a:t> – </a:t>
            </a:r>
          </a:p>
          <a:p>
            <a:pPr algn="ctr"/>
            <a:r>
              <a:rPr lang="ru-RU" sz="3200" b="1" dirty="0" smtClean="0"/>
              <a:t>перекладная анимация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3781824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4191000" y="1088310"/>
            <a:ext cx="1003300" cy="965200"/>
          </a:xfrm>
          <a:prstGeom prst="ellipse">
            <a:avLst/>
          </a:prstGeom>
          <a:solidFill>
            <a:srgbClr val="1581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4133850" y="1122520"/>
            <a:ext cx="111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</a:rPr>
              <a:t>3</a:t>
            </a:r>
            <a:endParaRPr lang="ru-RU" sz="48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00507" y="2857500"/>
            <a:ext cx="618432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/>
              <a:t>Синхрон – это кусочек интервью</a:t>
            </a:r>
          </a:p>
          <a:p>
            <a:pPr algn="ctr"/>
            <a:r>
              <a:rPr lang="ru-RU" sz="3200" b="1" dirty="0" smtClean="0"/>
              <a:t>(видим и изображение человека </a:t>
            </a:r>
          </a:p>
          <a:p>
            <a:pPr algn="ctr"/>
            <a:r>
              <a:rPr lang="ru-RU" sz="3200" b="1" dirty="0" smtClean="0"/>
              <a:t>и слышим его голос)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1726855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4191000" y="1088310"/>
            <a:ext cx="1003300" cy="965200"/>
          </a:xfrm>
          <a:prstGeom prst="ellipse">
            <a:avLst/>
          </a:prstGeom>
          <a:solidFill>
            <a:srgbClr val="1581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4133850" y="1122520"/>
            <a:ext cx="111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</a:rPr>
              <a:t>4</a:t>
            </a:r>
            <a:endParaRPr lang="ru-RU" sz="48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52235" y="2857500"/>
            <a:ext cx="708084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/>
              <a:t>TIME-LAPSE</a:t>
            </a:r>
            <a:r>
              <a:rPr lang="ru-RU" sz="3200" b="1" dirty="0" smtClean="0"/>
              <a:t> – это</a:t>
            </a:r>
          </a:p>
          <a:p>
            <a:pPr algn="ctr"/>
            <a:r>
              <a:rPr lang="ru-RU" sz="3200" b="1" dirty="0" smtClean="0"/>
              <a:t>Видеоряд, сделанный из фотографий!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1018649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4191000" y="1088310"/>
            <a:ext cx="1003300" cy="965200"/>
          </a:xfrm>
          <a:prstGeom prst="ellipse">
            <a:avLst/>
          </a:prstGeom>
          <a:solidFill>
            <a:srgbClr val="1581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4133850" y="1122520"/>
            <a:ext cx="111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</a:rPr>
              <a:t>5</a:t>
            </a:r>
            <a:endParaRPr lang="ru-RU" sz="48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13801" y="2857500"/>
            <a:ext cx="5357749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err="1" smtClean="0"/>
              <a:t>Интершум</a:t>
            </a:r>
            <a:r>
              <a:rPr lang="ru-RU" sz="3200" b="1" dirty="0" smtClean="0"/>
              <a:t> – это звуки,</a:t>
            </a:r>
          </a:p>
          <a:p>
            <a:pPr algn="ctr"/>
            <a:r>
              <a:rPr lang="ru-RU" sz="3200" b="1" dirty="0" smtClean="0"/>
              <a:t>записанные вместе с видео </a:t>
            </a:r>
          </a:p>
          <a:p>
            <a:pPr algn="ctr"/>
            <a:r>
              <a:rPr lang="ru-RU" sz="3200" b="1" dirty="0" smtClean="0"/>
              <a:t>и оставленные на монтаже </a:t>
            </a:r>
          </a:p>
          <a:p>
            <a:pPr algn="ctr"/>
            <a:r>
              <a:rPr lang="ru-RU" sz="3200" b="1" dirty="0" smtClean="0"/>
              <a:t>в качестве дополнительных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395684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32200" y="774700"/>
            <a:ext cx="4991100" cy="5588000"/>
          </a:xfrm>
          <a:prstGeom prst="rect">
            <a:avLst/>
          </a:prstGeom>
          <a:solidFill>
            <a:srgbClr val="1581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8800" dirty="0">
              <a:solidFill>
                <a:schemeClr val="tx1"/>
              </a:solidFill>
              <a:latin typeface="AGBenguiatCyr-Bold" panose="020BE200000000000000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91057" y="1143000"/>
            <a:ext cx="2441694" cy="33424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8800" dirty="0" smtClean="0">
                <a:solidFill>
                  <a:schemeClr val="bg1"/>
                </a:solidFill>
                <a:latin typeface="AGBenguiatCyr-Bold" panose="020BE200000000000000" pitchFamily="34" charset="0"/>
              </a:rPr>
              <a:t> 3 </a:t>
            </a:r>
          </a:p>
          <a:p>
            <a:pPr algn="ctr">
              <a:lnSpc>
                <a:spcPct val="80000"/>
              </a:lnSpc>
            </a:pPr>
            <a:r>
              <a:rPr lang="ru-RU" sz="8800" dirty="0" smtClean="0">
                <a:solidFill>
                  <a:schemeClr val="bg1"/>
                </a:solidFill>
                <a:latin typeface="AGBenguiatCyr-Bold" panose="020BE200000000000000" pitchFamily="34" charset="0"/>
              </a:rPr>
              <a:t>ТУР</a:t>
            </a:r>
            <a:endParaRPr lang="ru-RU" sz="8800" dirty="0">
              <a:solidFill>
                <a:schemeClr val="bg1"/>
              </a:solidFill>
              <a:latin typeface="AGBenguiatCyr-Bold" panose="020BE200000000000000" pitchFamily="34" charset="0"/>
            </a:endParaRPr>
          </a:p>
          <a:p>
            <a:pPr algn="ctr">
              <a:lnSpc>
                <a:spcPct val="80000"/>
              </a:lnSpc>
            </a:pPr>
            <a:endParaRPr lang="ru-RU" sz="8800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193824" y="3765034"/>
            <a:ext cx="423616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dirty="0" smtClean="0">
                <a:solidFill>
                  <a:schemeClr val="bg1"/>
                </a:solidFill>
              </a:rPr>
              <a:t>ПРОФЕССИОНАЛЫ</a:t>
            </a:r>
            <a:endParaRPr lang="ru-RU" sz="4000" dirty="0">
              <a:solidFill>
                <a:schemeClr val="bg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62" y="96702"/>
            <a:ext cx="4681597" cy="351119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520" b="100000" l="9958" r="8983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374" y="3413716"/>
            <a:ext cx="3522171" cy="2641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923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4133850" y="446265"/>
            <a:ext cx="1003300" cy="965200"/>
          </a:xfrm>
          <a:prstGeom prst="ellipse">
            <a:avLst/>
          </a:prstGeom>
          <a:solidFill>
            <a:srgbClr val="1581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4076700" y="442001"/>
            <a:ext cx="111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</a:rPr>
              <a:t>1</a:t>
            </a:r>
            <a:endParaRPr lang="ru-RU" sz="48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06266" y="1455669"/>
            <a:ext cx="30584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/>
              <a:t>Какой это план?</a:t>
            </a:r>
            <a:endParaRPr lang="ru-RU" sz="3200" b="1" dirty="0"/>
          </a:p>
        </p:txBody>
      </p:sp>
      <p:pic>
        <p:nvPicPr>
          <p:cNvPr id="5" name="Picture 4" descr="https://www.film.ru/sites/default/files/images/003(11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986" y="2223115"/>
            <a:ext cx="7765025" cy="4342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0955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4133850" y="446265"/>
            <a:ext cx="1003300" cy="965200"/>
          </a:xfrm>
          <a:prstGeom prst="ellipse">
            <a:avLst/>
          </a:prstGeom>
          <a:solidFill>
            <a:srgbClr val="1581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4076700" y="442001"/>
            <a:ext cx="111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</a:rPr>
              <a:t>2</a:t>
            </a:r>
            <a:endParaRPr lang="ru-RU" sz="48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6580" y="1499873"/>
            <a:ext cx="7977890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/>
              <a:t>Эта характеристика плана несет психологическое </a:t>
            </a:r>
          </a:p>
          <a:p>
            <a:pPr algn="ctr"/>
            <a:r>
              <a:rPr lang="ru-RU" sz="2800" b="1" dirty="0" smtClean="0"/>
              <a:t>воздействие на зрителя. </a:t>
            </a:r>
          </a:p>
          <a:p>
            <a:pPr algn="ctr"/>
            <a:r>
              <a:rPr lang="ru-RU" sz="2800" b="1" dirty="0" smtClean="0"/>
              <a:t>Благодаря ему зритель может чувствовать </a:t>
            </a:r>
          </a:p>
          <a:p>
            <a:pPr algn="ctr"/>
            <a:r>
              <a:rPr lang="ru-RU" sz="2800" b="1" dirty="0" smtClean="0"/>
              <a:t>давление, превосходство.</a:t>
            </a:r>
            <a:endParaRPr lang="ru-RU" sz="2800" b="1" dirty="0"/>
          </a:p>
        </p:txBody>
      </p:sp>
      <p:pic>
        <p:nvPicPr>
          <p:cNvPr id="6" name="Picture 2" descr="https://s2.best-wallpaper.net/wallpaper/1920x1080/1111/Thor-and-Captain-America-in-The-Avengers_1920x108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0701" y="3404163"/>
            <a:ext cx="5513900" cy="3101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8951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4133850" y="446265"/>
            <a:ext cx="1003300" cy="965200"/>
          </a:xfrm>
          <a:prstGeom prst="ellipse">
            <a:avLst/>
          </a:prstGeom>
          <a:solidFill>
            <a:srgbClr val="1581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4076700" y="442001"/>
            <a:ext cx="111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</a:rPr>
              <a:t>3</a:t>
            </a:r>
            <a:endParaRPr lang="ru-RU" sz="48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85565" y="1499873"/>
            <a:ext cx="7299947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/>
              <a:t>Этот эффект описал советский режиссёр, </a:t>
            </a:r>
          </a:p>
          <a:p>
            <a:pPr algn="ctr"/>
            <a:r>
              <a:rPr lang="ru-RU" sz="2800" b="1" dirty="0" smtClean="0"/>
              <a:t>его суть в том, что при сопоставлении </a:t>
            </a:r>
          </a:p>
          <a:p>
            <a:pPr algn="ctr"/>
            <a:r>
              <a:rPr lang="ru-RU" sz="2800" b="1" dirty="0" smtClean="0"/>
              <a:t>двух разных кадров получается новых смысл</a:t>
            </a:r>
            <a:endParaRPr lang="ru-RU" sz="2800" b="1" dirty="0"/>
          </a:p>
        </p:txBody>
      </p:sp>
      <p:pic>
        <p:nvPicPr>
          <p:cNvPr id="2050" name="Picture 2" descr="https://lenovo.ua/storage/app/media/uploaded-files/08.04.2020_montazh/Kuleshov_Effekt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565" y="2884868"/>
            <a:ext cx="7439375" cy="3781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0304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4191000" y="1088310"/>
            <a:ext cx="1003300" cy="965200"/>
          </a:xfrm>
          <a:prstGeom prst="ellipse">
            <a:avLst/>
          </a:prstGeom>
          <a:solidFill>
            <a:srgbClr val="1581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4133850" y="1088310"/>
            <a:ext cx="111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</a:rPr>
              <a:t>1</a:t>
            </a:r>
            <a:endParaRPr lang="ru-RU" sz="48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65164" y="2324100"/>
            <a:ext cx="64549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/>
              <a:t>Что не является видео контентом?</a:t>
            </a:r>
            <a:endParaRPr lang="ru-RU" sz="32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041400" y="3467100"/>
            <a:ext cx="3422650" cy="520700"/>
          </a:xfrm>
          <a:prstGeom prst="rect">
            <a:avLst/>
          </a:prstGeom>
          <a:solidFill>
            <a:srgbClr val="E5F6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041400" y="4247575"/>
            <a:ext cx="3422650" cy="520700"/>
          </a:xfrm>
          <a:prstGeom prst="rect">
            <a:avLst/>
          </a:prstGeom>
          <a:solidFill>
            <a:srgbClr val="E5F6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921250" y="4247575"/>
            <a:ext cx="3422650" cy="520700"/>
          </a:xfrm>
          <a:prstGeom prst="rect">
            <a:avLst/>
          </a:prstGeom>
          <a:solidFill>
            <a:srgbClr val="E5F6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921250" y="3467100"/>
            <a:ext cx="3422650" cy="520700"/>
          </a:xfrm>
          <a:prstGeom prst="rect">
            <a:avLst/>
          </a:prstGeom>
          <a:solidFill>
            <a:srgbClr val="E5F6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447663" y="3467100"/>
            <a:ext cx="24885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Новостной сюжет</a:t>
            </a:r>
            <a:endParaRPr lang="ru-RU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1736725" y="4240937"/>
            <a:ext cx="21178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Клип на песню</a:t>
            </a:r>
            <a:endParaRPr lang="ru-RU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5363061" y="3467100"/>
            <a:ext cx="25390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Рекламный ролик</a:t>
            </a:r>
            <a:endParaRPr lang="ru-RU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5363061" y="4240938"/>
            <a:ext cx="26445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Глянцевый журнал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79299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4133850" y="446265"/>
            <a:ext cx="1003300" cy="965200"/>
          </a:xfrm>
          <a:prstGeom prst="ellipse">
            <a:avLst/>
          </a:prstGeom>
          <a:solidFill>
            <a:srgbClr val="1581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4076700" y="442001"/>
            <a:ext cx="111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</a:rPr>
              <a:t>4</a:t>
            </a:r>
            <a:endParaRPr lang="ru-RU" sz="48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0076" y="1499873"/>
            <a:ext cx="813094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/>
              <a:t>Когда говорят о контровом свете, то имеют в виду,</a:t>
            </a:r>
          </a:p>
          <a:p>
            <a:pPr algn="ctr"/>
            <a:r>
              <a:rPr lang="ru-RU" sz="2800" b="1" dirty="0" smtClean="0"/>
              <a:t>Что свет располагается….</a:t>
            </a:r>
            <a:endParaRPr lang="ru-RU" sz="2800" b="1" dirty="0"/>
          </a:p>
        </p:txBody>
      </p:sp>
      <p:pic>
        <p:nvPicPr>
          <p:cNvPr id="8196" name="Picture 4" descr="https://urgi-stv.ru/wp-content/uploads/e/c/f/ecf27352a342d8186ffaa76dfcd576a7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1642" y="2680855"/>
            <a:ext cx="5847715" cy="3895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5177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4133850" y="446265"/>
            <a:ext cx="1003300" cy="965200"/>
          </a:xfrm>
          <a:prstGeom prst="ellipse">
            <a:avLst/>
          </a:prstGeom>
          <a:solidFill>
            <a:srgbClr val="1581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4076700" y="442001"/>
            <a:ext cx="111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</a:rPr>
              <a:t>5</a:t>
            </a:r>
            <a:endParaRPr lang="ru-RU" sz="48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44682" y="1499873"/>
            <a:ext cx="618175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/>
              <a:t>В этой основополагающей профессии </a:t>
            </a:r>
          </a:p>
          <a:p>
            <a:pPr algn="ctr"/>
            <a:r>
              <a:rPr lang="ru-RU" sz="2800" b="1" dirty="0" smtClean="0"/>
              <a:t>телевидения и кино их 10</a:t>
            </a:r>
            <a:endParaRPr lang="ru-RU" sz="2800" b="1" dirty="0"/>
          </a:p>
        </p:txBody>
      </p:sp>
      <p:pic>
        <p:nvPicPr>
          <p:cNvPr id="9218" name="Picture 2" descr="https://videozayac.ru/wp-content/uploads/2020/05/2-1200x8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4675" y="2542388"/>
            <a:ext cx="5749925" cy="3862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8676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32200" y="774700"/>
            <a:ext cx="4991100" cy="5588000"/>
          </a:xfrm>
          <a:prstGeom prst="rect">
            <a:avLst/>
          </a:prstGeom>
          <a:solidFill>
            <a:srgbClr val="1581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8800" dirty="0">
              <a:solidFill>
                <a:schemeClr val="tx1"/>
              </a:solidFill>
              <a:latin typeface="AGBenguiatCyr-Bold" panose="020BE200000000000000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06903" y="1143000"/>
            <a:ext cx="2441694" cy="33424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8800" dirty="0" smtClean="0">
                <a:solidFill>
                  <a:schemeClr val="bg1"/>
                </a:solidFill>
                <a:latin typeface="AGBenguiatCyr-Bold" panose="020BE200000000000000" pitchFamily="34" charset="0"/>
              </a:rPr>
              <a:t> 3 </a:t>
            </a:r>
          </a:p>
          <a:p>
            <a:pPr algn="ctr">
              <a:lnSpc>
                <a:spcPct val="80000"/>
              </a:lnSpc>
            </a:pPr>
            <a:r>
              <a:rPr lang="ru-RU" sz="8800" dirty="0" smtClean="0">
                <a:solidFill>
                  <a:schemeClr val="bg1"/>
                </a:solidFill>
                <a:latin typeface="AGBenguiatCyr-Bold" panose="020BE200000000000000" pitchFamily="34" charset="0"/>
              </a:rPr>
              <a:t>ТУР</a:t>
            </a:r>
            <a:endParaRPr lang="ru-RU" sz="8800" dirty="0">
              <a:solidFill>
                <a:schemeClr val="bg1"/>
              </a:solidFill>
              <a:latin typeface="AGBenguiatCyr-Bold" panose="020BE200000000000000" pitchFamily="34" charset="0"/>
            </a:endParaRPr>
          </a:p>
          <a:p>
            <a:pPr algn="ctr">
              <a:lnSpc>
                <a:spcPct val="80000"/>
              </a:lnSpc>
            </a:pPr>
            <a:endParaRPr lang="ru-RU" sz="8800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162903" y="3765034"/>
            <a:ext cx="192969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dirty="0" smtClean="0">
                <a:solidFill>
                  <a:schemeClr val="bg1"/>
                </a:solidFill>
              </a:rPr>
              <a:t>ОТВЕТЫ</a:t>
            </a:r>
            <a:endParaRPr lang="ru-RU" sz="4000" dirty="0">
              <a:solidFill>
                <a:schemeClr val="bg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62" y="96702"/>
            <a:ext cx="4681597" cy="351119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520" b="100000" l="9958" r="8983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374" y="3413716"/>
            <a:ext cx="3522171" cy="2641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978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4133850" y="446265"/>
            <a:ext cx="1003300" cy="965200"/>
          </a:xfrm>
          <a:prstGeom prst="ellipse">
            <a:avLst/>
          </a:prstGeom>
          <a:solidFill>
            <a:srgbClr val="1581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4076700" y="442001"/>
            <a:ext cx="111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</a:rPr>
              <a:t>1</a:t>
            </a:r>
            <a:endParaRPr lang="ru-RU" sz="48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47477" y="1455669"/>
            <a:ext cx="33760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/>
              <a:t>Это дальний план</a:t>
            </a:r>
            <a:endParaRPr lang="ru-RU" sz="3200" b="1" dirty="0"/>
          </a:p>
        </p:txBody>
      </p:sp>
      <p:pic>
        <p:nvPicPr>
          <p:cNvPr id="5" name="Picture 4" descr="https://www.film.ru/sites/default/files/images/003(11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986" y="2223115"/>
            <a:ext cx="7765025" cy="4342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2842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4133850" y="446265"/>
            <a:ext cx="1003300" cy="965200"/>
          </a:xfrm>
          <a:prstGeom prst="ellipse">
            <a:avLst/>
          </a:prstGeom>
          <a:solidFill>
            <a:srgbClr val="1581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4076700" y="442001"/>
            <a:ext cx="111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</a:rPr>
              <a:t>2</a:t>
            </a:r>
            <a:endParaRPr lang="ru-RU" sz="48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20133" y="1499873"/>
            <a:ext cx="6030818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/>
              <a:t>У кадра есть три характеристики: </a:t>
            </a:r>
          </a:p>
          <a:p>
            <a:pPr algn="ctr"/>
            <a:r>
              <a:rPr lang="ru-RU" sz="2800" b="1" dirty="0" smtClean="0"/>
              <a:t>контраст, ритм и ракурс.</a:t>
            </a:r>
          </a:p>
          <a:p>
            <a:pPr algn="ctr"/>
            <a:r>
              <a:rPr lang="ru-RU" sz="2800" b="1" dirty="0" smtClean="0"/>
              <a:t>В данном случае речь шла о ракурсе </a:t>
            </a:r>
            <a:endParaRPr lang="ru-RU" sz="2800" b="1" dirty="0"/>
          </a:p>
        </p:txBody>
      </p:sp>
      <p:pic>
        <p:nvPicPr>
          <p:cNvPr id="6" name="Picture 2" descr="https://s2.best-wallpaper.net/wallpaper/1920x1080/1111/Thor-and-Captain-America-in-The-Avengers_1920x108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0701" y="3404163"/>
            <a:ext cx="5513900" cy="3101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6559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4133850" y="446265"/>
            <a:ext cx="1003300" cy="965200"/>
          </a:xfrm>
          <a:prstGeom prst="ellipse">
            <a:avLst/>
          </a:prstGeom>
          <a:solidFill>
            <a:srgbClr val="1581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4076700" y="442001"/>
            <a:ext cx="111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</a:rPr>
              <a:t>3</a:t>
            </a:r>
            <a:endParaRPr lang="ru-RU" sz="48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85565" y="1499873"/>
            <a:ext cx="7299947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/>
              <a:t>Эффект Кулешова</a:t>
            </a:r>
          </a:p>
          <a:p>
            <a:pPr algn="ctr"/>
            <a:r>
              <a:rPr lang="ru-RU" sz="2800" b="1" dirty="0" smtClean="0"/>
              <a:t>- при сопоставлении </a:t>
            </a:r>
          </a:p>
          <a:p>
            <a:pPr algn="ctr"/>
            <a:r>
              <a:rPr lang="ru-RU" sz="2800" b="1" dirty="0" smtClean="0"/>
              <a:t>двух разных кадров получается новых смысл</a:t>
            </a:r>
            <a:endParaRPr lang="ru-RU" sz="2800" b="1" dirty="0"/>
          </a:p>
        </p:txBody>
      </p:sp>
      <p:pic>
        <p:nvPicPr>
          <p:cNvPr id="2050" name="Picture 2" descr="https://lenovo.ua/storage/app/media/uploaded-files/08.04.2020_montazh/Kuleshov_Effekt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565" y="2884868"/>
            <a:ext cx="7439375" cy="3781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6301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4133850" y="446265"/>
            <a:ext cx="1003300" cy="965200"/>
          </a:xfrm>
          <a:prstGeom prst="ellipse">
            <a:avLst/>
          </a:prstGeom>
          <a:solidFill>
            <a:srgbClr val="1581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4076700" y="442001"/>
            <a:ext cx="111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</a:rPr>
              <a:t>4</a:t>
            </a:r>
            <a:endParaRPr lang="ru-RU" sz="48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69180" y="1499873"/>
            <a:ext cx="67327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/>
              <a:t>Свет располагается сзади объекта съемки</a:t>
            </a:r>
            <a:endParaRPr lang="ru-RU" sz="2800" b="1" dirty="0"/>
          </a:p>
        </p:txBody>
      </p:sp>
      <p:pic>
        <p:nvPicPr>
          <p:cNvPr id="8196" name="Picture 4" descr="https://urgi-stv.ru/wp-content/uploads/e/c/f/ecf27352a342d8186ffaa76dfcd576a7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1642" y="2426855"/>
            <a:ext cx="5847715" cy="3895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2932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4133850" y="446265"/>
            <a:ext cx="1003300" cy="965200"/>
          </a:xfrm>
          <a:prstGeom prst="ellipse">
            <a:avLst/>
          </a:prstGeom>
          <a:solidFill>
            <a:srgbClr val="1581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4076700" y="442001"/>
            <a:ext cx="111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</a:rPr>
              <a:t>5</a:t>
            </a:r>
            <a:endParaRPr lang="ru-RU" sz="48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6068" y="1499873"/>
            <a:ext cx="783900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/>
              <a:t>10 принципов монтажа, а профессия называется</a:t>
            </a:r>
          </a:p>
          <a:p>
            <a:pPr algn="ctr"/>
            <a:r>
              <a:rPr lang="ru-RU" sz="2800" b="1" dirty="0" smtClean="0"/>
              <a:t>Режиссёр монтажа</a:t>
            </a:r>
            <a:endParaRPr lang="ru-RU" sz="2800" b="1" dirty="0"/>
          </a:p>
        </p:txBody>
      </p:sp>
      <p:pic>
        <p:nvPicPr>
          <p:cNvPr id="9218" name="Picture 2" descr="https://videozayac.ru/wp-content/uploads/2020/05/2-1200x8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4675" y="2542388"/>
            <a:ext cx="5749925" cy="3862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7458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32200" y="774700"/>
            <a:ext cx="4991100" cy="5588000"/>
          </a:xfrm>
          <a:prstGeom prst="rect">
            <a:avLst/>
          </a:prstGeom>
          <a:solidFill>
            <a:srgbClr val="1581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8800" dirty="0">
              <a:solidFill>
                <a:schemeClr val="tx1"/>
              </a:solidFill>
              <a:latin typeface="AGBenguiatCyr-Bold" panose="020BE200000000000000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06903" y="1143000"/>
            <a:ext cx="2441694" cy="33424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8800" dirty="0" smtClean="0">
                <a:solidFill>
                  <a:schemeClr val="bg1"/>
                </a:solidFill>
                <a:latin typeface="AGBenguiatCyr-Bold" panose="020BE200000000000000" pitchFamily="34" charset="0"/>
              </a:rPr>
              <a:t> 4 </a:t>
            </a:r>
          </a:p>
          <a:p>
            <a:pPr algn="ctr">
              <a:lnSpc>
                <a:spcPct val="80000"/>
              </a:lnSpc>
            </a:pPr>
            <a:r>
              <a:rPr lang="ru-RU" sz="8800" dirty="0" smtClean="0">
                <a:solidFill>
                  <a:schemeClr val="bg1"/>
                </a:solidFill>
                <a:latin typeface="AGBenguiatCyr-Bold" panose="020BE200000000000000" pitchFamily="34" charset="0"/>
              </a:rPr>
              <a:t>ТУР</a:t>
            </a:r>
            <a:endParaRPr lang="ru-RU" sz="8800" dirty="0">
              <a:solidFill>
                <a:schemeClr val="bg1"/>
              </a:solidFill>
              <a:latin typeface="AGBenguiatCyr-Bold" panose="020BE200000000000000" pitchFamily="34" charset="0"/>
            </a:endParaRPr>
          </a:p>
          <a:p>
            <a:pPr algn="ctr">
              <a:lnSpc>
                <a:spcPct val="80000"/>
              </a:lnSpc>
            </a:pPr>
            <a:endParaRPr lang="ru-RU" sz="8800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413452" y="3765034"/>
            <a:ext cx="142859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dirty="0" smtClean="0">
                <a:solidFill>
                  <a:schemeClr val="bg1"/>
                </a:solidFill>
              </a:rPr>
              <a:t>БЛИЦ</a:t>
            </a:r>
            <a:endParaRPr lang="ru-RU" sz="4000" dirty="0">
              <a:solidFill>
                <a:schemeClr val="bg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62" y="96702"/>
            <a:ext cx="4681597" cy="351119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520" b="100000" l="9958" r="8983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374" y="3413716"/>
            <a:ext cx="3522171" cy="2641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345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848197" y="1696686"/>
            <a:ext cx="799817" cy="811384"/>
            <a:chOff x="825500" y="2526290"/>
            <a:chExt cx="819150" cy="830997"/>
          </a:xfrm>
        </p:grpSpPr>
        <p:sp>
          <p:nvSpPr>
            <p:cNvPr id="2" name="Овал 1"/>
            <p:cNvSpPr/>
            <p:nvPr/>
          </p:nvSpPr>
          <p:spPr>
            <a:xfrm>
              <a:off x="825500" y="2528422"/>
              <a:ext cx="819150" cy="826733"/>
            </a:xfrm>
            <a:prstGeom prst="ellipse">
              <a:avLst/>
            </a:prstGeom>
            <a:solidFill>
              <a:srgbClr val="1581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962025" y="2526290"/>
              <a:ext cx="5461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800" b="1" i="1" dirty="0" smtClean="0">
                  <a:solidFill>
                    <a:schemeClr val="bg1"/>
                  </a:solidFill>
                </a:rPr>
                <a:t>1</a:t>
              </a:r>
              <a:endParaRPr lang="ru-RU" sz="4800" b="1" i="1" dirty="0">
                <a:solidFill>
                  <a:schemeClr val="bg1"/>
                </a:solidFill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1894199" y="2724632"/>
            <a:ext cx="37539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/>
              <a:t>Контраст, ритм, ракурс</a:t>
            </a:r>
            <a:endParaRPr lang="ru-RU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894199" y="3642175"/>
            <a:ext cx="61066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/>
              <a:t>Заполняющий, рисующий, контровой</a:t>
            </a:r>
            <a:endParaRPr lang="ru-RU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894199" y="5477259"/>
            <a:ext cx="56239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/>
              <a:t>JUMP CUT</a:t>
            </a:r>
            <a:r>
              <a:rPr lang="ru-RU" sz="2800" b="1" dirty="0" smtClean="0"/>
              <a:t>, </a:t>
            </a:r>
            <a:r>
              <a:rPr lang="en-US" sz="2800" b="1" dirty="0" smtClean="0"/>
              <a:t>MATCH CUT</a:t>
            </a:r>
            <a:r>
              <a:rPr lang="ru-RU" sz="2800" b="1" dirty="0" smtClean="0"/>
              <a:t>, </a:t>
            </a:r>
            <a:r>
              <a:rPr lang="en-US" sz="2800" b="1" dirty="0" smtClean="0"/>
              <a:t>J-CUT</a:t>
            </a:r>
            <a:r>
              <a:rPr lang="ru-RU" sz="2800" b="1" dirty="0" smtClean="0"/>
              <a:t>, </a:t>
            </a:r>
            <a:r>
              <a:rPr lang="en-US" sz="2800" b="1" dirty="0" smtClean="0"/>
              <a:t>L-CUT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894199" y="1807089"/>
            <a:ext cx="43549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/>
              <a:t>Общий, крупный, средний</a:t>
            </a:r>
            <a:endParaRPr lang="ru-RU" sz="2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648014" y="869771"/>
            <a:ext cx="62036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/>
              <a:t>Какие термины объединяют эти слова</a:t>
            </a:r>
            <a:endParaRPr lang="ru-RU" sz="2800" b="1" dirty="0"/>
          </a:p>
        </p:txBody>
      </p:sp>
      <p:grpSp>
        <p:nvGrpSpPr>
          <p:cNvPr id="12" name="Группа 11"/>
          <p:cNvGrpSpPr/>
          <p:nvPr/>
        </p:nvGrpSpPr>
        <p:grpSpPr>
          <a:xfrm>
            <a:off x="848197" y="2605809"/>
            <a:ext cx="799817" cy="811384"/>
            <a:chOff x="825500" y="2526290"/>
            <a:chExt cx="819150" cy="830997"/>
          </a:xfrm>
        </p:grpSpPr>
        <p:sp>
          <p:nvSpPr>
            <p:cNvPr id="13" name="Овал 12"/>
            <p:cNvSpPr/>
            <p:nvPr/>
          </p:nvSpPr>
          <p:spPr>
            <a:xfrm>
              <a:off x="825500" y="2528422"/>
              <a:ext cx="819150" cy="826733"/>
            </a:xfrm>
            <a:prstGeom prst="ellipse">
              <a:avLst/>
            </a:prstGeom>
            <a:solidFill>
              <a:srgbClr val="1581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962025" y="2526290"/>
              <a:ext cx="5461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800" b="1" i="1" dirty="0" smtClean="0">
                  <a:solidFill>
                    <a:schemeClr val="bg1"/>
                  </a:solidFill>
                </a:rPr>
                <a:t>2</a:t>
              </a:r>
              <a:endParaRPr lang="ru-RU" sz="4800" b="1" i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848197" y="4424055"/>
            <a:ext cx="799817" cy="811384"/>
            <a:chOff x="825500" y="2526290"/>
            <a:chExt cx="819150" cy="830997"/>
          </a:xfrm>
        </p:grpSpPr>
        <p:sp>
          <p:nvSpPr>
            <p:cNvPr id="16" name="Овал 15"/>
            <p:cNvSpPr/>
            <p:nvPr/>
          </p:nvSpPr>
          <p:spPr>
            <a:xfrm>
              <a:off x="825500" y="2528422"/>
              <a:ext cx="819150" cy="826733"/>
            </a:xfrm>
            <a:prstGeom prst="ellipse">
              <a:avLst/>
            </a:prstGeom>
            <a:solidFill>
              <a:srgbClr val="1581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962025" y="2526290"/>
              <a:ext cx="5461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800" b="1" i="1" dirty="0" smtClean="0">
                  <a:solidFill>
                    <a:schemeClr val="bg1"/>
                  </a:solidFill>
                </a:rPr>
                <a:t>4</a:t>
              </a:r>
              <a:endParaRPr lang="ru-RU" sz="4800" b="1" i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848197" y="5333177"/>
            <a:ext cx="799817" cy="811384"/>
            <a:chOff x="825500" y="2526290"/>
            <a:chExt cx="819150" cy="830997"/>
          </a:xfrm>
        </p:grpSpPr>
        <p:sp>
          <p:nvSpPr>
            <p:cNvPr id="19" name="Овал 18"/>
            <p:cNvSpPr/>
            <p:nvPr/>
          </p:nvSpPr>
          <p:spPr>
            <a:xfrm>
              <a:off x="825500" y="2528422"/>
              <a:ext cx="819150" cy="826733"/>
            </a:xfrm>
            <a:prstGeom prst="ellipse">
              <a:avLst/>
            </a:prstGeom>
            <a:solidFill>
              <a:srgbClr val="1581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962025" y="2526290"/>
              <a:ext cx="5461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800" b="1" i="1" dirty="0" smtClean="0">
                  <a:solidFill>
                    <a:schemeClr val="bg1"/>
                  </a:solidFill>
                </a:rPr>
                <a:t>5</a:t>
              </a:r>
              <a:endParaRPr lang="ru-RU" sz="4800" b="1" i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848197" y="3514932"/>
            <a:ext cx="799817" cy="811384"/>
            <a:chOff x="825500" y="2526290"/>
            <a:chExt cx="819150" cy="830997"/>
          </a:xfrm>
        </p:grpSpPr>
        <p:sp>
          <p:nvSpPr>
            <p:cNvPr id="22" name="Овал 21"/>
            <p:cNvSpPr/>
            <p:nvPr/>
          </p:nvSpPr>
          <p:spPr>
            <a:xfrm>
              <a:off x="825500" y="2528422"/>
              <a:ext cx="819150" cy="826733"/>
            </a:xfrm>
            <a:prstGeom prst="ellipse">
              <a:avLst/>
            </a:prstGeom>
            <a:solidFill>
              <a:srgbClr val="1581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962025" y="2526290"/>
              <a:ext cx="5461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800" b="1" i="1" dirty="0" smtClean="0">
                  <a:solidFill>
                    <a:schemeClr val="bg1"/>
                  </a:solidFill>
                </a:rPr>
                <a:t>3</a:t>
              </a:r>
              <a:endParaRPr lang="ru-RU" sz="4800" b="1" i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1894199" y="4559718"/>
            <a:ext cx="68544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/>
              <a:t>Проезд, панорама, </a:t>
            </a:r>
            <a:r>
              <a:rPr lang="en-US" sz="2800" b="1" dirty="0" smtClean="0"/>
              <a:t>Dolly zoom</a:t>
            </a:r>
            <a:r>
              <a:rPr lang="ru-RU" sz="2800" b="1" dirty="0" smtClean="0"/>
              <a:t>, </a:t>
            </a:r>
            <a:r>
              <a:rPr lang="en-US" sz="2800" b="1" dirty="0" smtClean="0"/>
              <a:t>POV-</a:t>
            </a:r>
            <a:r>
              <a:rPr lang="ru-RU" sz="2800" b="1" dirty="0" smtClean="0"/>
              <a:t>планы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1029743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4191000" y="1088310"/>
            <a:ext cx="1003300" cy="965200"/>
          </a:xfrm>
          <a:prstGeom prst="ellipse">
            <a:avLst/>
          </a:prstGeom>
          <a:solidFill>
            <a:srgbClr val="1581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4133850" y="1088310"/>
            <a:ext cx="111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</a:rPr>
              <a:t>2</a:t>
            </a:r>
            <a:endParaRPr lang="ru-RU" sz="48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11283" y="2324100"/>
            <a:ext cx="676274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/>
              <a:t>Выберите из списка те определения,</a:t>
            </a:r>
          </a:p>
          <a:p>
            <a:pPr algn="ctr"/>
            <a:r>
              <a:rPr lang="ru-RU" sz="3200" b="1" dirty="0" smtClean="0"/>
              <a:t>Которые относятся к композиции?</a:t>
            </a:r>
            <a:endParaRPr lang="ru-RU" sz="32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041400" y="3937000"/>
            <a:ext cx="3422650" cy="520700"/>
          </a:xfrm>
          <a:prstGeom prst="rect">
            <a:avLst/>
          </a:prstGeom>
          <a:solidFill>
            <a:srgbClr val="E5F6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041400" y="4717475"/>
            <a:ext cx="3422650" cy="520700"/>
          </a:xfrm>
          <a:prstGeom prst="rect">
            <a:avLst/>
          </a:prstGeom>
          <a:solidFill>
            <a:srgbClr val="E5F6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878927" y="4717475"/>
            <a:ext cx="3422650" cy="520700"/>
          </a:xfrm>
          <a:prstGeom prst="rect">
            <a:avLst/>
          </a:prstGeom>
          <a:solidFill>
            <a:srgbClr val="E5F6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878927" y="3937000"/>
            <a:ext cx="3422650" cy="520700"/>
          </a:xfrm>
          <a:prstGeom prst="rect">
            <a:avLst/>
          </a:prstGeom>
          <a:solidFill>
            <a:srgbClr val="E5F6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988734" y="3937000"/>
            <a:ext cx="15279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Фрейминг</a:t>
            </a:r>
            <a:endParaRPr lang="ru-RU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1914002" y="4710837"/>
            <a:ext cx="16774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Симметрия</a:t>
            </a:r>
            <a:endParaRPr lang="ru-RU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4878927" y="3964572"/>
            <a:ext cx="33329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  Линейная перспектива</a:t>
            </a:r>
            <a:endParaRPr lang="ru-RU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5357286" y="4717475"/>
            <a:ext cx="24659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Голландский угол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355325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32200" y="774700"/>
            <a:ext cx="4991100" cy="5588000"/>
          </a:xfrm>
          <a:prstGeom prst="rect">
            <a:avLst/>
          </a:prstGeom>
          <a:solidFill>
            <a:srgbClr val="1581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8800" dirty="0">
              <a:solidFill>
                <a:schemeClr val="tx1"/>
              </a:solidFill>
              <a:latin typeface="AGBenguiatCyr-Bold" panose="020BE200000000000000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06903" y="1143000"/>
            <a:ext cx="2441694" cy="33424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8800" dirty="0" smtClean="0">
                <a:solidFill>
                  <a:schemeClr val="bg1"/>
                </a:solidFill>
                <a:latin typeface="AGBenguiatCyr-Bold" panose="020BE200000000000000" pitchFamily="34" charset="0"/>
              </a:rPr>
              <a:t> 4 </a:t>
            </a:r>
          </a:p>
          <a:p>
            <a:pPr algn="ctr">
              <a:lnSpc>
                <a:spcPct val="80000"/>
              </a:lnSpc>
            </a:pPr>
            <a:r>
              <a:rPr lang="ru-RU" sz="8800" dirty="0" smtClean="0">
                <a:solidFill>
                  <a:schemeClr val="bg1"/>
                </a:solidFill>
                <a:latin typeface="AGBenguiatCyr-Bold" panose="020BE200000000000000" pitchFamily="34" charset="0"/>
              </a:rPr>
              <a:t>ТУР</a:t>
            </a:r>
            <a:endParaRPr lang="ru-RU" sz="8800" dirty="0">
              <a:solidFill>
                <a:schemeClr val="bg1"/>
              </a:solidFill>
              <a:latin typeface="AGBenguiatCyr-Bold" panose="020BE200000000000000" pitchFamily="34" charset="0"/>
            </a:endParaRPr>
          </a:p>
          <a:p>
            <a:pPr algn="ctr">
              <a:lnSpc>
                <a:spcPct val="80000"/>
              </a:lnSpc>
            </a:pPr>
            <a:endParaRPr lang="ru-RU" sz="8800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162903" y="3765034"/>
            <a:ext cx="192969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dirty="0" smtClean="0">
                <a:solidFill>
                  <a:schemeClr val="bg1"/>
                </a:solidFill>
              </a:rPr>
              <a:t>ОТВЕТЫ</a:t>
            </a:r>
            <a:endParaRPr lang="ru-RU" sz="4000" dirty="0">
              <a:solidFill>
                <a:schemeClr val="bg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62" y="96702"/>
            <a:ext cx="4681597" cy="351119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520" b="100000" l="9958" r="8983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374" y="3413716"/>
            <a:ext cx="3522171" cy="2641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739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https://cdn.kino.ru/images/originals/148/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099" y="2527133"/>
            <a:ext cx="2932486" cy="1955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2" name="Picture 12" descr="https://www.kino-teatr.ru/blog/977/2454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2531" y="3404375"/>
            <a:ext cx="3481686" cy="196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Группа 5"/>
          <p:cNvGrpSpPr/>
          <p:nvPr/>
        </p:nvGrpSpPr>
        <p:grpSpPr>
          <a:xfrm>
            <a:off x="1660997" y="1010886"/>
            <a:ext cx="799817" cy="811384"/>
            <a:chOff x="825500" y="2526290"/>
            <a:chExt cx="819150" cy="830997"/>
          </a:xfrm>
        </p:grpSpPr>
        <p:sp>
          <p:nvSpPr>
            <p:cNvPr id="2" name="Овал 1"/>
            <p:cNvSpPr/>
            <p:nvPr/>
          </p:nvSpPr>
          <p:spPr>
            <a:xfrm>
              <a:off x="825500" y="2528422"/>
              <a:ext cx="819150" cy="826733"/>
            </a:xfrm>
            <a:prstGeom prst="ellipse">
              <a:avLst/>
            </a:prstGeom>
            <a:solidFill>
              <a:srgbClr val="1581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962025" y="2526290"/>
              <a:ext cx="5461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800" b="1" i="1" dirty="0" smtClean="0">
                  <a:solidFill>
                    <a:schemeClr val="bg1"/>
                  </a:solidFill>
                </a:rPr>
                <a:t>1</a:t>
              </a:r>
              <a:endParaRPr lang="ru-RU" sz="4800" b="1" i="1" dirty="0">
                <a:solidFill>
                  <a:schemeClr val="bg1"/>
                </a:solidFill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2706999" y="1121289"/>
            <a:ext cx="43549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/>
              <a:t>Общий, крупный, средний</a:t>
            </a:r>
            <a:endParaRPr lang="ru-RU" sz="2800" b="1" dirty="0"/>
          </a:p>
        </p:txBody>
      </p:sp>
      <p:pic>
        <p:nvPicPr>
          <p:cNvPr id="10248" name="Picture 8" descr="https://www.kinogallery.com/kino/kinogallery.com_Pirates4-shot_7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4699" y="4483101"/>
            <a:ext cx="4187215" cy="1958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596508" y="1620182"/>
            <a:ext cx="14654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/>
              <a:t>ПЛАН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1353858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" descr="https://www.italytravelandlife.com/wp-content/uploads/2016/05/brickwork-of-the-ducale-1024x77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599" y="2089212"/>
            <a:ext cx="2804801" cy="2128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960999" y="1137132"/>
            <a:ext cx="37539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/>
              <a:t>Контраст, ритм, ракурс</a:t>
            </a:r>
            <a:endParaRPr lang="ru-RU" sz="2800" b="1" dirty="0"/>
          </a:p>
        </p:txBody>
      </p:sp>
      <p:grpSp>
        <p:nvGrpSpPr>
          <p:cNvPr id="12" name="Группа 11"/>
          <p:cNvGrpSpPr/>
          <p:nvPr/>
        </p:nvGrpSpPr>
        <p:grpSpPr>
          <a:xfrm>
            <a:off x="1914997" y="1018309"/>
            <a:ext cx="799817" cy="811384"/>
            <a:chOff x="825500" y="2526290"/>
            <a:chExt cx="819150" cy="830997"/>
          </a:xfrm>
        </p:grpSpPr>
        <p:sp>
          <p:nvSpPr>
            <p:cNvPr id="13" name="Овал 12"/>
            <p:cNvSpPr/>
            <p:nvPr/>
          </p:nvSpPr>
          <p:spPr>
            <a:xfrm>
              <a:off x="825500" y="2528422"/>
              <a:ext cx="819150" cy="826733"/>
            </a:xfrm>
            <a:prstGeom prst="ellipse">
              <a:avLst/>
            </a:prstGeom>
            <a:solidFill>
              <a:srgbClr val="1581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962025" y="2526290"/>
              <a:ext cx="5461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800" b="1" i="1" dirty="0" smtClean="0">
                  <a:solidFill>
                    <a:schemeClr val="bg1"/>
                  </a:solidFill>
                </a:rPr>
                <a:t>2</a:t>
              </a:r>
              <a:endParaRPr lang="ru-RU" sz="4800" b="1" i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24" name="Picture 2" descr="http://media.filmz.ru/photos/full/filmz.ru_f_8033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001" y="2089212"/>
            <a:ext cx="3198627" cy="2128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https://www.stylenews.ru/wp-content/uploads/2015/12/11738-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5314" y="4393053"/>
            <a:ext cx="3349408" cy="2198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513651" y="4393053"/>
            <a:ext cx="14013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dirty="0" smtClean="0"/>
              <a:t>КАДР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554527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008499" y="962475"/>
            <a:ext cx="61066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/>
              <a:t>Заполняющий, рисующий, контровой</a:t>
            </a:r>
            <a:endParaRPr lang="ru-RU" sz="2800" b="1" dirty="0"/>
          </a:p>
        </p:txBody>
      </p:sp>
      <p:grpSp>
        <p:nvGrpSpPr>
          <p:cNvPr id="21" name="Группа 20"/>
          <p:cNvGrpSpPr/>
          <p:nvPr/>
        </p:nvGrpSpPr>
        <p:grpSpPr>
          <a:xfrm>
            <a:off x="962497" y="835232"/>
            <a:ext cx="799817" cy="811384"/>
            <a:chOff x="825500" y="2526290"/>
            <a:chExt cx="819150" cy="830997"/>
          </a:xfrm>
        </p:grpSpPr>
        <p:sp>
          <p:nvSpPr>
            <p:cNvPr id="22" name="Овал 21"/>
            <p:cNvSpPr/>
            <p:nvPr/>
          </p:nvSpPr>
          <p:spPr>
            <a:xfrm>
              <a:off x="825500" y="2528422"/>
              <a:ext cx="819150" cy="826733"/>
            </a:xfrm>
            <a:prstGeom prst="ellipse">
              <a:avLst/>
            </a:prstGeom>
            <a:solidFill>
              <a:srgbClr val="1581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962025" y="2526290"/>
              <a:ext cx="5461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800" b="1" i="1" dirty="0" smtClean="0">
                  <a:solidFill>
                    <a:schemeClr val="bg1"/>
                  </a:solidFill>
                </a:rPr>
                <a:t>3</a:t>
              </a:r>
              <a:endParaRPr lang="ru-RU" sz="4800" b="1" i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18434" name="Picture 2" descr="https://www.eventnn.ru/data/upload/articles/images/h457a0IZZn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461" y="1948618"/>
            <a:ext cx="3394075" cy="2247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4" descr="https://www.film.ru/sites/default/files/images/09(174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0364" y="2672344"/>
            <a:ext cx="3477559" cy="2306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8" name="Picture 6" descr="https://img-fotki.yandex.ru/get/4424/33422934.18/0_84255_ede37ce3_XX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3550" y="4310650"/>
            <a:ext cx="3209925" cy="2139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871049" y="1485695"/>
            <a:ext cx="124412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/>
              <a:t>СВЕТ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846128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Группа 14"/>
          <p:cNvGrpSpPr/>
          <p:nvPr/>
        </p:nvGrpSpPr>
        <p:grpSpPr>
          <a:xfrm>
            <a:off x="492597" y="715655"/>
            <a:ext cx="799817" cy="811384"/>
            <a:chOff x="825500" y="2526290"/>
            <a:chExt cx="819150" cy="830997"/>
          </a:xfrm>
        </p:grpSpPr>
        <p:sp>
          <p:nvSpPr>
            <p:cNvPr id="16" name="Овал 15"/>
            <p:cNvSpPr/>
            <p:nvPr/>
          </p:nvSpPr>
          <p:spPr>
            <a:xfrm>
              <a:off x="825500" y="2528422"/>
              <a:ext cx="819150" cy="826733"/>
            </a:xfrm>
            <a:prstGeom prst="ellipse">
              <a:avLst/>
            </a:prstGeom>
            <a:solidFill>
              <a:srgbClr val="1581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962025" y="2526290"/>
              <a:ext cx="5461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800" b="1" i="1" dirty="0" smtClean="0">
                  <a:solidFill>
                    <a:schemeClr val="bg1"/>
                  </a:solidFill>
                </a:rPr>
                <a:t>4</a:t>
              </a:r>
              <a:endParaRPr lang="ru-RU" sz="4800" b="1" i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1538599" y="851318"/>
            <a:ext cx="68544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/>
              <a:t>Проезд, панорама, </a:t>
            </a:r>
            <a:r>
              <a:rPr lang="en-US" sz="2800" b="1" dirty="0" smtClean="0"/>
              <a:t>Dolly zoom</a:t>
            </a:r>
            <a:r>
              <a:rPr lang="ru-RU" sz="2800" b="1" dirty="0" smtClean="0"/>
              <a:t>, </a:t>
            </a:r>
            <a:r>
              <a:rPr lang="en-US" sz="2800" b="1" dirty="0" smtClean="0"/>
              <a:t>POV-</a:t>
            </a:r>
            <a:r>
              <a:rPr lang="ru-RU" sz="2800" b="1" dirty="0" smtClean="0"/>
              <a:t>планы</a:t>
            </a:r>
            <a:endParaRPr lang="ru-RU" sz="2800" b="1" dirty="0"/>
          </a:p>
        </p:txBody>
      </p:sp>
      <p:pic>
        <p:nvPicPr>
          <p:cNvPr id="20482" name="Picture 2" descr="https://static.tvtropes.org/pmwiki/pub/images/euwxkvf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505" y="1871662"/>
            <a:ext cx="3333750" cy="4229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4" name="Picture 4" descr="https://cdn.prod.www.spiegel.de/images/702af849-0001-0004-0000-000000544219_w1000_r1.5015015015015014_fpx59.9_fpy5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0355" y="3523685"/>
            <a:ext cx="3381045" cy="2251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733962" y="1915982"/>
            <a:ext cx="365907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4000" b="1" dirty="0" smtClean="0"/>
              <a:t>ПРИЕМЫ</a:t>
            </a:r>
          </a:p>
          <a:p>
            <a:pPr algn="r"/>
            <a:r>
              <a:rPr lang="ru-RU" sz="4000" b="1" dirty="0" smtClean="0"/>
              <a:t>ВИДЕОСЪЕМКИ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2695104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330884" y="1032259"/>
            <a:ext cx="56239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/>
              <a:t>JUMP CUT</a:t>
            </a:r>
            <a:r>
              <a:rPr lang="ru-RU" sz="2800" b="1" dirty="0" smtClean="0"/>
              <a:t>, </a:t>
            </a:r>
            <a:r>
              <a:rPr lang="en-US" sz="2800" b="1" dirty="0" smtClean="0"/>
              <a:t>MATCH CUT</a:t>
            </a:r>
            <a:r>
              <a:rPr lang="ru-RU" sz="2800" b="1" dirty="0" smtClean="0"/>
              <a:t>, </a:t>
            </a:r>
            <a:r>
              <a:rPr lang="en-US" sz="2800" b="1" dirty="0" smtClean="0"/>
              <a:t>J-CUT</a:t>
            </a:r>
            <a:r>
              <a:rPr lang="ru-RU" sz="2800" b="1" dirty="0" smtClean="0"/>
              <a:t>, </a:t>
            </a:r>
            <a:r>
              <a:rPr lang="en-US" sz="2800" b="1" dirty="0" smtClean="0"/>
              <a:t>L-CUT</a:t>
            </a:r>
            <a:endParaRPr lang="ru-RU" sz="2800" b="1" dirty="0" smtClean="0"/>
          </a:p>
        </p:txBody>
      </p:sp>
      <p:grpSp>
        <p:nvGrpSpPr>
          <p:cNvPr id="18" name="Группа 17"/>
          <p:cNvGrpSpPr/>
          <p:nvPr/>
        </p:nvGrpSpPr>
        <p:grpSpPr>
          <a:xfrm>
            <a:off x="1432397" y="888177"/>
            <a:ext cx="799817" cy="811384"/>
            <a:chOff x="825500" y="2526290"/>
            <a:chExt cx="819150" cy="830997"/>
          </a:xfrm>
        </p:grpSpPr>
        <p:sp>
          <p:nvSpPr>
            <p:cNvPr id="19" name="Овал 18"/>
            <p:cNvSpPr/>
            <p:nvPr/>
          </p:nvSpPr>
          <p:spPr>
            <a:xfrm>
              <a:off x="825500" y="2528422"/>
              <a:ext cx="819150" cy="826733"/>
            </a:xfrm>
            <a:prstGeom prst="ellipse">
              <a:avLst/>
            </a:prstGeom>
            <a:solidFill>
              <a:srgbClr val="1581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962025" y="2526290"/>
              <a:ext cx="5461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800" b="1" i="1" dirty="0" smtClean="0">
                  <a:solidFill>
                    <a:schemeClr val="bg1"/>
                  </a:solidFill>
                </a:rPr>
                <a:t>5</a:t>
              </a:r>
              <a:endParaRPr lang="ru-RU" sz="4800" b="1" i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2F7ADDB0-E84E-493A-9C7E-A7ED60C069F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60" t="21551" r="10322"/>
          <a:stretch/>
        </p:blipFill>
        <p:spPr>
          <a:xfrm>
            <a:off x="1210058" y="2077493"/>
            <a:ext cx="6992191" cy="393310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047974" y="1412272"/>
            <a:ext cx="2906821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4000" b="1" dirty="0" smtClean="0"/>
              <a:t>ПЕРЕХОДЫ</a:t>
            </a:r>
          </a:p>
          <a:p>
            <a:pPr algn="r"/>
            <a:r>
              <a:rPr lang="ru-RU" sz="4000" b="1" dirty="0" smtClean="0">
                <a:solidFill>
                  <a:schemeClr val="bg1"/>
                </a:solidFill>
              </a:rPr>
              <a:t>В </a:t>
            </a:r>
            <a:r>
              <a:rPr lang="ru-RU" sz="4000" b="1" dirty="0">
                <a:solidFill>
                  <a:schemeClr val="bg1"/>
                </a:solidFill>
              </a:rPr>
              <a:t>МОНТАЖЕ</a:t>
            </a:r>
            <a:endParaRPr lang="en-US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0994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32200" y="774700"/>
            <a:ext cx="4991100" cy="5588000"/>
          </a:xfrm>
          <a:prstGeom prst="rect">
            <a:avLst/>
          </a:prstGeom>
          <a:solidFill>
            <a:srgbClr val="1581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8800" dirty="0">
              <a:solidFill>
                <a:schemeClr val="tx1"/>
              </a:solidFill>
              <a:latin typeface="AGBenguiatCyr-Bold" panose="020BE200000000000000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53288" y="1143000"/>
            <a:ext cx="748923" cy="11991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8800" dirty="0" smtClean="0">
                <a:solidFill>
                  <a:schemeClr val="bg1"/>
                </a:solidFill>
                <a:latin typeface="AGBenguiatCyr-Bold" panose="020BE200000000000000" pitchFamily="34" charset="0"/>
              </a:rPr>
              <a:t> </a:t>
            </a:r>
            <a:endParaRPr lang="ru-RU" sz="8800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07268" y="3020109"/>
            <a:ext cx="164096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dirty="0" smtClean="0">
                <a:solidFill>
                  <a:schemeClr val="bg1"/>
                </a:solidFill>
              </a:rPr>
              <a:t>ИТОГИ</a:t>
            </a:r>
            <a:endParaRPr lang="ru-RU" sz="4000" dirty="0">
              <a:solidFill>
                <a:schemeClr val="bg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62" y="96702"/>
            <a:ext cx="4681597" cy="351119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520" b="100000" l="9958" r="8983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374" y="3413716"/>
            <a:ext cx="3522171" cy="2641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323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4191000" y="1088310"/>
            <a:ext cx="1003300" cy="965200"/>
          </a:xfrm>
          <a:prstGeom prst="ellipse">
            <a:avLst/>
          </a:prstGeom>
          <a:solidFill>
            <a:srgbClr val="1581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4133850" y="1088310"/>
            <a:ext cx="111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</a:rPr>
              <a:t>3</a:t>
            </a:r>
            <a:endParaRPr lang="ru-RU" sz="48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23839" y="2324100"/>
            <a:ext cx="61376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/>
              <a:t>Что такое приёмы видеосъёмки?</a:t>
            </a:r>
            <a:endParaRPr lang="ru-RU" sz="32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041400" y="3467100"/>
            <a:ext cx="3422650" cy="520700"/>
          </a:xfrm>
          <a:prstGeom prst="rect">
            <a:avLst/>
          </a:prstGeom>
          <a:solidFill>
            <a:srgbClr val="E5F6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041400" y="4247575"/>
            <a:ext cx="3422650" cy="520700"/>
          </a:xfrm>
          <a:prstGeom prst="rect">
            <a:avLst/>
          </a:prstGeom>
          <a:solidFill>
            <a:srgbClr val="E5F6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921250" y="4247575"/>
            <a:ext cx="3422650" cy="520700"/>
          </a:xfrm>
          <a:prstGeom prst="rect">
            <a:avLst/>
          </a:prstGeom>
          <a:solidFill>
            <a:srgbClr val="E5F6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921250" y="3467100"/>
            <a:ext cx="3422650" cy="520700"/>
          </a:xfrm>
          <a:prstGeom prst="rect">
            <a:avLst/>
          </a:prstGeom>
          <a:solidFill>
            <a:srgbClr val="E5F6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351508" y="3467100"/>
            <a:ext cx="28024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Работа со штативом</a:t>
            </a:r>
            <a:endParaRPr lang="ru-RU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1110288" y="4240937"/>
            <a:ext cx="32848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Работа с видеокамерой</a:t>
            </a:r>
            <a:endParaRPr lang="ru-RU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5093051" y="3467100"/>
            <a:ext cx="30790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Работа с микрофоном</a:t>
            </a:r>
            <a:endParaRPr lang="ru-RU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5339080" y="4256157"/>
            <a:ext cx="25869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Принцип монтажа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683287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4191000" y="1088310"/>
            <a:ext cx="1003300" cy="965200"/>
          </a:xfrm>
          <a:prstGeom prst="ellipse">
            <a:avLst/>
          </a:prstGeom>
          <a:solidFill>
            <a:srgbClr val="1581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4133850" y="1088310"/>
            <a:ext cx="111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</a:rPr>
              <a:t>4</a:t>
            </a:r>
            <a:endParaRPr lang="ru-RU" sz="48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11496" y="2324100"/>
            <a:ext cx="27623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/>
              <a:t>Переход - это?</a:t>
            </a:r>
            <a:endParaRPr lang="ru-RU" sz="32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041400" y="3467100"/>
            <a:ext cx="7302500" cy="520700"/>
          </a:xfrm>
          <a:prstGeom prst="rect">
            <a:avLst/>
          </a:prstGeom>
          <a:solidFill>
            <a:srgbClr val="E5F6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041400" y="4247575"/>
            <a:ext cx="7302500" cy="520700"/>
          </a:xfrm>
          <a:prstGeom prst="rect">
            <a:avLst/>
          </a:prstGeom>
          <a:solidFill>
            <a:srgbClr val="E5F6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2790757" y="3467100"/>
            <a:ext cx="38037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Способ соединения кадров</a:t>
            </a:r>
            <a:endParaRPr lang="ru-RU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3030593" y="4245115"/>
            <a:ext cx="33241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Ходьба с видеокамерой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274576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4191000" y="1088310"/>
            <a:ext cx="1003300" cy="965200"/>
          </a:xfrm>
          <a:prstGeom prst="ellipse">
            <a:avLst/>
          </a:prstGeom>
          <a:solidFill>
            <a:srgbClr val="1581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4133850" y="1088310"/>
            <a:ext cx="111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</a:rPr>
              <a:t>5</a:t>
            </a:r>
            <a:endParaRPr lang="ru-RU" sz="48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00318" y="2324100"/>
            <a:ext cx="31847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/>
              <a:t>Перебивка - это?</a:t>
            </a:r>
            <a:endParaRPr lang="ru-RU" sz="32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041400" y="3416073"/>
            <a:ext cx="7302500" cy="520700"/>
          </a:xfrm>
          <a:prstGeom prst="rect">
            <a:avLst/>
          </a:prstGeom>
          <a:solidFill>
            <a:srgbClr val="E5F6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041400" y="4247575"/>
            <a:ext cx="7302500" cy="520700"/>
          </a:xfrm>
          <a:prstGeom prst="rect">
            <a:avLst/>
          </a:prstGeom>
          <a:solidFill>
            <a:srgbClr val="E5F6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2790757" y="3467100"/>
            <a:ext cx="38037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Способ ведения боя</a:t>
            </a:r>
            <a:endParaRPr lang="ru-RU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2759268" y="4239340"/>
            <a:ext cx="38667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/>
              <a:t>Кадр между двумя кадрами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438173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32200" y="774700"/>
            <a:ext cx="4991100" cy="5588000"/>
          </a:xfrm>
          <a:prstGeom prst="rect">
            <a:avLst/>
          </a:prstGeom>
          <a:solidFill>
            <a:srgbClr val="1581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8800" dirty="0">
              <a:solidFill>
                <a:schemeClr val="tx1"/>
              </a:solidFill>
              <a:latin typeface="AGBenguiatCyr-Bold" panose="020BE200000000000000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06903" y="1143000"/>
            <a:ext cx="2441694" cy="33424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8800" dirty="0" smtClean="0">
                <a:solidFill>
                  <a:schemeClr val="bg1"/>
                </a:solidFill>
                <a:latin typeface="AGBenguiatCyr-Bold" panose="020BE200000000000000" pitchFamily="34" charset="0"/>
              </a:rPr>
              <a:t> 1 </a:t>
            </a:r>
          </a:p>
          <a:p>
            <a:pPr algn="ctr">
              <a:lnSpc>
                <a:spcPct val="80000"/>
              </a:lnSpc>
            </a:pPr>
            <a:r>
              <a:rPr lang="ru-RU" sz="8800" dirty="0" smtClean="0">
                <a:solidFill>
                  <a:schemeClr val="bg1"/>
                </a:solidFill>
                <a:latin typeface="AGBenguiatCyr-Bold" panose="020BE200000000000000" pitchFamily="34" charset="0"/>
              </a:rPr>
              <a:t>ТУР</a:t>
            </a:r>
            <a:endParaRPr lang="ru-RU" sz="8800" dirty="0">
              <a:solidFill>
                <a:schemeClr val="bg1"/>
              </a:solidFill>
              <a:latin typeface="AGBenguiatCyr-Bold" panose="020BE200000000000000" pitchFamily="34" charset="0"/>
            </a:endParaRPr>
          </a:p>
          <a:p>
            <a:pPr algn="ctr">
              <a:lnSpc>
                <a:spcPct val="80000"/>
              </a:lnSpc>
            </a:pPr>
            <a:endParaRPr lang="ru-RU" sz="8800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162903" y="3765034"/>
            <a:ext cx="192969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dirty="0" smtClean="0">
                <a:solidFill>
                  <a:schemeClr val="bg1"/>
                </a:solidFill>
              </a:rPr>
              <a:t>ОТВЕТЫ</a:t>
            </a:r>
            <a:endParaRPr lang="ru-RU" sz="4000" dirty="0">
              <a:solidFill>
                <a:schemeClr val="bg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62" y="96702"/>
            <a:ext cx="4681597" cy="351119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520" b="100000" l="9958" r="8983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374" y="3413716"/>
            <a:ext cx="3522171" cy="2641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567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4191000" y="1088310"/>
            <a:ext cx="1003300" cy="965200"/>
          </a:xfrm>
          <a:prstGeom prst="ellipse">
            <a:avLst/>
          </a:prstGeom>
          <a:solidFill>
            <a:srgbClr val="1581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4133850" y="1088310"/>
            <a:ext cx="111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</a:rPr>
              <a:t>1</a:t>
            </a:r>
            <a:endParaRPr lang="ru-RU" sz="48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65164" y="2324100"/>
            <a:ext cx="64549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/>
              <a:t>Что не является видео контентом?</a:t>
            </a:r>
            <a:endParaRPr lang="ru-RU" sz="32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717800" y="3606801"/>
            <a:ext cx="4152900" cy="596900"/>
          </a:xfrm>
          <a:prstGeom prst="rect">
            <a:avLst/>
          </a:prstGeom>
          <a:solidFill>
            <a:srgbClr val="E5F6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3189845" y="3644014"/>
            <a:ext cx="32088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Глянцевый журнал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512143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140</TotalTime>
  <Words>443</Words>
  <Application>Microsoft Office PowerPoint</Application>
  <PresentationFormat>Экран (4:3)</PresentationFormat>
  <Paragraphs>162</Paragraphs>
  <Slides>46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46</vt:i4>
      </vt:variant>
    </vt:vector>
  </HeadingPairs>
  <TitlesOfParts>
    <vt:vector size="51" baseType="lpstr">
      <vt:lpstr>AGBenguiatCyr-Bold</vt:lpstr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Superuser</dc:creator>
  <cp:lastModifiedBy>Superuser</cp:lastModifiedBy>
  <cp:revision>15</cp:revision>
  <dcterms:created xsi:type="dcterms:W3CDTF">2022-09-16T13:04:31Z</dcterms:created>
  <dcterms:modified xsi:type="dcterms:W3CDTF">2022-09-16T15:24:44Z</dcterms:modified>
</cp:coreProperties>
</file>