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7" r:id="rId2"/>
    <p:sldId id="258" r:id="rId3"/>
    <p:sldId id="259" r:id="rId4"/>
    <p:sldId id="263" r:id="rId5"/>
    <p:sldId id="262" r:id="rId6"/>
    <p:sldId id="260" r:id="rId7"/>
    <p:sldId id="264" r:id="rId8"/>
    <p:sldId id="265" r:id="rId9"/>
    <p:sldId id="266" r:id="rId10"/>
    <p:sldId id="268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uckYouBill" initials="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0-30T16:23:36.765" idx="1">
    <p:pos x="10" y="5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B364E-F97D-479E-AB11-C6E020CF1F59}" type="datetimeFigureOut">
              <a:rPr lang="ru-RU" smtClean="0"/>
              <a:pPr/>
              <a:t>21.03.2018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4BA19-1051-4ACE-BA32-EBE3E5A8CC2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01337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C48650-3CDA-4120-86B5-7D41DF86B787}" type="datetimeFigureOut">
              <a:rPr lang="ru-RU" smtClean="0"/>
              <a:pPr/>
              <a:t>21.03.2018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E2F511-713F-4E05-BAE1-346C6B2031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48650-3CDA-4120-86B5-7D41DF86B787}" type="datetimeFigureOut">
              <a:rPr lang="ru-RU" smtClean="0"/>
              <a:pPr/>
              <a:t>21.03.2018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2F511-713F-4E05-BAE1-346C6B2031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48650-3CDA-4120-86B5-7D41DF86B787}" type="datetimeFigureOut">
              <a:rPr lang="ru-RU" smtClean="0"/>
              <a:pPr/>
              <a:t>21.03.2018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2F511-713F-4E05-BAE1-346C6B2031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48650-3CDA-4120-86B5-7D41DF86B787}" type="datetimeFigureOut">
              <a:rPr lang="ru-RU" smtClean="0"/>
              <a:pPr/>
              <a:t>21.03.2018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2F511-713F-4E05-BAE1-346C6B20317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48650-3CDA-4120-86B5-7D41DF86B787}" type="datetimeFigureOut">
              <a:rPr lang="ru-RU" smtClean="0"/>
              <a:pPr/>
              <a:t>21.03.2018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2F511-713F-4E05-BAE1-346C6B20317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48650-3CDA-4120-86B5-7D41DF86B787}" type="datetimeFigureOut">
              <a:rPr lang="ru-RU" smtClean="0"/>
              <a:pPr/>
              <a:t>21.03.2018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2F511-713F-4E05-BAE1-346C6B20317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48650-3CDA-4120-86B5-7D41DF86B787}" type="datetimeFigureOut">
              <a:rPr lang="ru-RU" smtClean="0"/>
              <a:pPr/>
              <a:t>21.03.2018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2F511-713F-4E05-BAE1-346C6B2031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48650-3CDA-4120-86B5-7D41DF86B787}" type="datetimeFigureOut">
              <a:rPr lang="ru-RU" smtClean="0"/>
              <a:pPr/>
              <a:t>21.03.2018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2F511-713F-4E05-BAE1-346C6B20317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48650-3CDA-4120-86B5-7D41DF86B787}" type="datetimeFigureOut">
              <a:rPr lang="ru-RU" smtClean="0"/>
              <a:pPr/>
              <a:t>21.03.2018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2F511-713F-4E05-BAE1-346C6B2031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FC48650-3CDA-4120-86B5-7D41DF86B787}" type="datetimeFigureOut">
              <a:rPr lang="ru-RU" smtClean="0"/>
              <a:pPr/>
              <a:t>21.03.2018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2F511-713F-4E05-BAE1-346C6B2031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C48650-3CDA-4120-86B5-7D41DF86B787}" type="datetimeFigureOut">
              <a:rPr lang="ru-RU" smtClean="0"/>
              <a:pPr/>
              <a:t>21.03.2018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E2F511-713F-4E05-BAE1-346C6B20317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FC48650-3CDA-4120-86B5-7D41DF86B787}" type="datetimeFigureOut">
              <a:rPr lang="ru-RU" smtClean="0"/>
              <a:pPr/>
              <a:t>21.03.2018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E2F511-713F-4E05-BAE1-346C6B2031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	</a:t>
            </a:r>
            <a:r>
              <a:rPr lang="ru-RU" sz="3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3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36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1472" y="1000109"/>
            <a:ext cx="8143932" cy="350046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 Black" pitchFamily="34" charset="0"/>
              </a:rPr>
              <a:t>Приобщение семьи 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 Black" pitchFamily="34" charset="0"/>
              </a:rPr>
              <a:t>к участию в жизни школы 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 Black" pitchFamily="34" charset="0"/>
              </a:rPr>
              <a:t>через наиболее эффективные формы работы</a:t>
            </a:r>
            <a:endParaRPr lang="ru-RU" sz="4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1779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42984"/>
            <a:ext cx="8229600" cy="2357454"/>
          </a:xfr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300" u="sng" dirty="0" smtClean="0">
                <a:latin typeface="Times New Roman" pitchFamily="18" charset="0"/>
                <a:cs typeface="Times New Roman" pitchFamily="18" charset="0"/>
              </a:rPr>
              <a:t>ИГРА</a:t>
            </a:r>
            <a:br>
              <a:rPr lang="ru-RU" sz="53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«Сердце </a:t>
            </a: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нашего </a:t>
            </a: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класса».</a:t>
            </a:r>
            <a:r>
              <a:rPr lang="ru-RU" sz="53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F0"/>
                </a:solidFill>
                <a:effectLst/>
              </a:rPr>
              <a:t/>
            </a:r>
            <a:br>
              <a:rPr lang="ru-RU" dirty="0" smtClean="0">
                <a:solidFill>
                  <a:srgbClr val="00B0F0"/>
                </a:solidFill>
                <a:effectLst/>
              </a:rPr>
            </a:b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6146" name="Picture 2" descr="https://www.thefitglobal.com/wp-content/uploads/2017/10/Hea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429000"/>
            <a:ext cx="5810250" cy="3333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5132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42984"/>
            <a:ext cx="8229600" cy="2357454"/>
          </a:xfr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u="sng" dirty="0" smtClean="0">
                <a:latin typeface="Times New Roman" pitchFamily="18" charset="0"/>
                <a:cs typeface="Times New Roman" pitchFamily="18" charset="0"/>
              </a:rPr>
              <a:t>ИГРА</a:t>
            </a:r>
            <a:br>
              <a:rPr lang="ru-RU" sz="60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«Рукопожатие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dirty="0" smtClean="0">
                <a:solidFill>
                  <a:srgbClr val="00B0F0"/>
                </a:solidFill>
                <a:effectLst/>
              </a:rPr>
              <a:t/>
            </a:r>
            <a:br>
              <a:rPr lang="ru-RU" dirty="0" smtClean="0">
                <a:solidFill>
                  <a:srgbClr val="00B0F0"/>
                </a:solidFill>
                <a:effectLst/>
              </a:rPr>
            </a:b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4" name="Picture 2" descr="https://workforcemath.com/wp-content/uploads/2016/08/bigstock-Partnership-Handshake-485263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3476658"/>
            <a:ext cx="3580244" cy="33813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5132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t2.depositphotos.com/5247073/8743/v/950/depositphotos_87437382-stock-illustration-large-autumn-tree-with-yellow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643314"/>
            <a:ext cx="3392454" cy="3214686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000108"/>
            <a:ext cx="8229600" cy="2571768"/>
          </a:xfr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sz="6000" u="sng" dirty="0" smtClean="0">
                <a:latin typeface="Times New Roman" pitchFamily="18" charset="0"/>
                <a:cs typeface="Times New Roman" pitchFamily="18" charset="0"/>
              </a:rPr>
              <a:t>ИГРА</a:t>
            </a:r>
            <a:br>
              <a:rPr lang="ru-RU" sz="60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«Дерево». </a:t>
            </a:r>
            <a:endParaRPr lang="ru-RU" sz="6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132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42984"/>
            <a:ext cx="8229600" cy="2857520"/>
          </a:xfr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sz="6000" dirty="0" smtClean="0"/>
              <a:t>Л. Н. Толстой сказал: «Счастлив тот, кто счастлив дома».</a:t>
            </a:r>
            <a:endParaRPr lang="ru-RU" sz="6000" dirty="0">
              <a:solidFill>
                <a:srgbClr val="00B0F0"/>
              </a:solidFill>
            </a:endParaRPr>
          </a:p>
        </p:txBody>
      </p:sp>
      <p:pic>
        <p:nvPicPr>
          <p:cNvPr id="3074" name="Picture 2" descr="https://ds04.infourok.ru/uploads/ex/0762/000990c9-55cc81c2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5132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1142984"/>
            <a:ext cx="8786874" cy="2857520"/>
          </a:xfr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</a:rPr>
              <a:t>СПАСИБО ЗА ВНИМАНИЕ!</a:t>
            </a:r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2050" name="Picture 2" descr="http://images.myshared.ru/9/854864/slide_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5132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86159133"/>
              </p:ext>
            </p:extLst>
          </p:nvPr>
        </p:nvGraphicFramePr>
        <p:xfrm>
          <a:off x="357158" y="1481138"/>
          <a:ext cx="8501122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122"/>
              </a:tblGrid>
              <a:tr h="23050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kern="1200" dirty="0" smtClean="0">
                          <a:solidFill>
                            <a:schemeClr val="lt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Афоризм гласит: «Самое сложное в работе с детьми – это работа с их родителями».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240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857232"/>
            <a:ext cx="8643998" cy="2714644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Тренинг </a:t>
            </a:r>
            <a:b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«</a:t>
            </a:r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Волшебный клубочек». </a:t>
            </a:r>
            <a:endParaRPr lang="ru-RU" sz="4400" dirty="0"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pic>
        <p:nvPicPr>
          <p:cNvPr id="1026" name="Picture 2" descr="C:\Users\1\Desktop\18093834-Yellow-wool-yarn-ball-isolated-on-white-background-Stock-Pho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714752"/>
            <a:ext cx="4462466" cy="29876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0459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5654692"/>
          </a:xfrm>
        </p:spPr>
        <p:txBody>
          <a:bodyPr>
            <a:normAutofit fontScale="90000"/>
          </a:bodyPr>
          <a:lstStyle/>
          <a:p>
            <a:r>
              <a:rPr lang="ru-RU" sz="36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Главные задачи классного руководителя </a:t>
            </a:r>
            <a:r>
              <a:rPr lang="ru-RU" sz="36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6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способствование единению, сплочению, установлению взаимоотношений родителей и детей;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создание комфортных условий для ребенка в семье и в школе;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всестороннее систематическое изучение семьи, особенностей и условий воспитания ребенка, в целях повышения мотивации к обучению.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600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500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85728"/>
            <a:ext cx="9358346" cy="486887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1.Психолого-педагогическое просвещение 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родителей,</a:t>
            </a:r>
            <a:b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Вовлечение их в учебно-воспитательный 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процесс.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3. Участие родителей в управлении учебно-воспитательным процессом.</a:t>
            </a:r>
            <a:b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447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5720" y="2500306"/>
            <a:ext cx="8715436" cy="388102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- родительские университеты;</a:t>
            </a:r>
            <a:endParaRPr lang="ru-RU" sz="3200" dirty="0" smtClean="0"/>
          </a:p>
          <a:p>
            <a:r>
              <a:rPr lang="ru-RU" sz="3200" dirty="0" smtClean="0"/>
              <a:t>-конференций;</a:t>
            </a:r>
          </a:p>
          <a:p>
            <a:r>
              <a:rPr lang="ru-RU" sz="3200" dirty="0" smtClean="0"/>
              <a:t>-</a:t>
            </a:r>
            <a:r>
              <a:rPr lang="ru-RU" sz="3200" dirty="0" smtClean="0"/>
              <a:t>индивидуальные </a:t>
            </a:r>
            <a:r>
              <a:rPr lang="ru-RU" sz="3200" dirty="0" smtClean="0"/>
              <a:t>и </a:t>
            </a:r>
            <a:r>
              <a:rPr lang="ru-RU" sz="3200" dirty="0" smtClean="0"/>
              <a:t>тематические </a:t>
            </a:r>
            <a:r>
              <a:rPr lang="ru-RU" sz="3200" dirty="0" smtClean="0"/>
              <a:t>консультаций;</a:t>
            </a:r>
          </a:p>
          <a:p>
            <a:r>
              <a:rPr lang="ru-RU" sz="3200" dirty="0" smtClean="0"/>
              <a:t>-</a:t>
            </a:r>
            <a:r>
              <a:rPr lang="ru-RU" sz="3200" dirty="0" smtClean="0"/>
              <a:t>родительские собрания;</a:t>
            </a:r>
            <a:endParaRPr lang="ru-RU" sz="3200" dirty="0" smtClean="0"/>
          </a:p>
          <a:p>
            <a:r>
              <a:rPr lang="ru-RU" sz="3200" dirty="0" smtClean="0"/>
              <a:t>-</a:t>
            </a:r>
            <a:r>
              <a:rPr lang="ru-RU" sz="3200" dirty="0" smtClean="0"/>
              <a:t>тренинги.</a:t>
            </a:r>
            <a:endParaRPr lang="ru-RU" sz="3200" dirty="0" smtClean="0"/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665874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1.Психолого-педагогическое </a:t>
            </a: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просвещение  родителей предполагает организацию следующих форм работы с семьёй: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rgbClr val="00B0F0"/>
                </a:solidFill>
                <a:effectLst/>
              </a:rPr>
              <a:t/>
            </a:r>
            <a:br>
              <a:rPr lang="ru-RU" dirty="0">
                <a:solidFill>
                  <a:srgbClr val="00B0F0"/>
                </a:solidFill>
                <a:effectLst/>
              </a:rPr>
            </a:b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132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5720" y="2500306"/>
            <a:ext cx="8715436" cy="3881022"/>
          </a:xfrm>
        </p:spPr>
        <p:txBody>
          <a:bodyPr>
            <a:normAutofit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день творчества детей и их родителей;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-открытых уроков и внеклассных мероприятий;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-помощи в организации и проведении внеклассных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дел;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-шефской помощи.</a:t>
            </a:r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665874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2.Вовлечь </a:t>
            </a: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родителей в учебно-воспитательный процесс можно с помощью следующих форм деятельности: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rgbClr val="00B0F0"/>
                </a:solidFill>
                <a:effectLst/>
              </a:rPr>
              <a:t/>
            </a:r>
            <a:br>
              <a:rPr lang="ru-RU" dirty="0">
                <a:solidFill>
                  <a:srgbClr val="00B0F0"/>
                </a:solidFill>
                <a:effectLst/>
              </a:rPr>
            </a:b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132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5720" y="2428868"/>
            <a:ext cx="8715436" cy="388102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участие родителей класса в работе совета школы;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-участие родителей класса в работе родительского комитета.</a:t>
            </a:r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665874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3.Участие </a:t>
            </a: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родителей в управлении учебно-воспитательным процессом можно организовать с помощью следующих форм деятельности: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F0"/>
                </a:solidFill>
                <a:effectLst/>
              </a:rPr>
              <a:t/>
            </a:r>
            <a:br>
              <a:rPr lang="ru-RU" dirty="0" smtClean="0">
                <a:solidFill>
                  <a:srgbClr val="00B0F0"/>
                </a:solidFill>
                <a:effectLst/>
              </a:rPr>
            </a:b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132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14554"/>
            <a:ext cx="7429551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665874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АНКЕТИРОВАНИЕ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F0"/>
                </a:solidFill>
                <a:effectLst/>
              </a:rPr>
              <a:t/>
            </a:r>
            <a:br>
              <a:rPr lang="ru-RU" dirty="0" smtClean="0">
                <a:solidFill>
                  <a:srgbClr val="00B0F0"/>
                </a:solidFill>
                <a:effectLst/>
              </a:rPr>
            </a:b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132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591</TotalTime>
  <Words>125</Words>
  <Application>Microsoft Office PowerPoint</Application>
  <PresentationFormat>Экран (4:3)</PresentationFormat>
  <Paragraphs>28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  </vt:lpstr>
      <vt:lpstr>Слайд 2</vt:lpstr>
      <vt:lpstr>Тренинг  «Волшебный клубочек». </vt:lpstr>
      <vt:lpstr>Главные задачи классного руководителя :  - способствование единению, сплочению, установлению взаимоотношений родителей и детей;  - создание комфортных условий для ребенка в семье и в школе; - всестороннее систематическое изучение семьи, особенностей и условий воспитания ребенка, в целях повышения мотивации к обучению. </vt:lpstr>
      <vt:lpstr>1.Психолого-педагогическое просвещение родителей, 2. Вовлечение их в учебно-воспитательный процесс.  3. Участие родителей в управлении учебно-воспитательным процессом. </vt:lpstr>
      <vt:lpstr>  1.Психолого-педагогическое просвещение  родителей предполагает организацию следующих форм работы с семьёй:   </vt:lpstr>
      <vt:lpstr>      2.Вовлечь родителей в учебно-воспитательный процесс можно с помощью следующих форм деятельности:   </vt:lpstr>
      <vt:lpstr>       3.Участие родителей в управлении учебно-воспитательным процессом можно организовать с помощью следующих форм деятельности:    </vt:lpstr>
      <vt:lpstr>       АНКЕТИРОВАНИЕ    </vt:lpstr>
      <vt:lpstr>      ИГРА «Сердце нашего класса».    </vt:lpstr>
      <vt:lpstr>      ИГРА  «Рукопожатие».   </vt:lpstr>
      <vt:lpstr>ИГРА «Дерево». </vt:lpstr>
      <vt:lpstr>Л. Н. Толстой сказал: «Счастлив тот, кто счастлив дома».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закон о доступе детей в сети интернет</dc:title>
  <dc:creator>SKY-HOME</dc:creator>
  <cp:lastModifiedBy>1</cp:lastModifiedBy>
  <cp:revision>23</cp:revision>
  <dcterms:created xsi:type="dcterms:W3CDTF">2013-11-25T14:51:55Z</dcterms:created>
  <dcterms:modified xsi:type="dcterms:W3CDTF">2018-03-21T12:37:11Z</dcterms:modified>
</cp:coreProperties>
</file>