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54" r:id="rId2"/>
    <p:sldId id="356" r:id="rId3"/>
    <p:sldId id="355" r:id="rId4"/>
    <p:sldId id="357" r:id="rId5"/>
    <p:sldId id="358" r:id="rId6"/>
    <p:sldId id="256" r:id="rId7"/>
    <p:sldId id="347" r:id="rId8"/>
    <p:sldId id="348" r:id="rId9"/>
    <p:sldId id="349" r:id="rId10"/>
    <p:sldId id="359" r:id="rId11"/>
    <p:sldId id="360" r:id="rId12"/>
    <p:sldId id="351" r:id="rId13"/>
    <p:sldId id="364" r:id="rId14"/>
    <p:sldId id="363" r:id="rId15"/>
    <p:sldId id="362" r:id="rId16"/>
    <p:sldId id="361" r:id="rId17"/>
    <p:sldId id="353" r:id="rId18"/>
    <p:sldId id="369" r:id="rId19"/>
    <p:sldId id="372" r:id="rId20"/>
    <p:sldId id="371" r:id="rId21"/>
    <p:sldId id="373" r:id="rId22"/>
  </p:sldIdLst>
  <p:sldSz cx="12190413" cy="6859588"/>
  <p:notesSz cx="6858000" cy="9144000"/>
  <p:defaultTextStyle>
    <a:defPPr>
      <a:defRPr lang="ru-RU"/>
    </a:defPPr>
    <a:lvl1pPr marL="0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251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502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753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700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1254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505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09756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007" algn="l" defTabSz="108850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0E55"/>
    <a:srgbClr val="F5ADBE"/>
    <a:srgbClr val="F56FA2"/>
    <a:srgbClr val="79DCFF"/>
    <a:srgbClr val="FBD1AF"/>
    <a:srgbClr val="A7E8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56" d="100"/>
          <a:sy n="56" d="100"/>
        </p:scale>
        <p:origin x="-162" y="-84"/>
      </p:cViewPr>
      <p:guideLst>
        <p:guide orient="horz" pos="2161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3DD28F-5C9C-44A4-9DE8-A1E252CCC63B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9277A-C13E-49AB-863D-6DA5042E0B1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86502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1" y="2130919"/>
            <a:ext cx="10361851" cy="147036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2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4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85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2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7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212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5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97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40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CBD8-F81A-4973-A9BE-8E127D2B7623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DC0-608A-4A71-A519-D7C7F577F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CBD8-F81A-4973-A9BE-8E127D2B7623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DC0-608A-4A71-A519-D7C7F577F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CBD8-F81A-4973-A9BE-8E127D2B7623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DC0-608A-4A71-A519-D7C7F577F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CBD8-F81A-4973-A9BE-8E127D2B7623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DC0-608A-4A71-A519-D7C7F577F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59" y="4407921"/>
            <a:ext cx="10361851" cy="13623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59" y="2907387"/>
            <a:ext cx="10361851" cy="150053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4251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85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275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700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212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550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975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400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CBD8-F81A-4973-A9BE-8E127D2B7623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DC0-608A-4A71-A519-D7C7F577F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521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6793" y="1600571"/>
            <a:ext cx="5384099" cy="4527011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CBD8-F81A-4973-A9BE-8E127D2B7623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DC0-608A-4A71-A519-D7C7F577F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521" y="2175379"/>
            <a:ext cx="5386216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1" y="1535469"/>
            <a:ext cx="5388332" cy="639910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4251" indent="0">
              <a:buNone/>
              <a:defRPr sz="2400" b="1"/>
            </a:lvl2pPr>
            <a:lvl3pPr marL="1088502" indent="0">
              <a:buNone/>
              <a:defRPr sz="2100" b="1"/>
            </a:lvl3pPr>
            <a:lvl4pPr marL="1632753" indent="0">
              <a:buNone/>
              <a:defRPr sz="1900" b="1"/>
            </a:lvl4pPr>
            <a:lvl5pPr marL="2177004" indent="0">
              <a:buNone/>
              <a:defRPr sz="1900" b="1"/>
            </a:lvl5pPr>
            <a:lvl6pPr marL="2721254" indent="0">
              <a:buNone/>
              <a:defRPr sz="1900" b="1"/>
            </a:lvl6pPr>
            <a:lvl7pPr marL="3265505" indent="0">
              <a:buNone/>
              <a:defRPr sz="1900" b="1"/>
            </a:lvl7pPr>
            <a:lvl8pPr marL="3809756" indent="0">
              <a:buNone/>
              <a:defRPr sz="1900" b="1"/>
            </a:lvl8pPr>
            <a:lvl9pPr marL="4354007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561" y="2175379"/>
            <a:ext cx="5388332" cy="395220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CBD8-F81A-4973-A9BE-8E127D2B7623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DC0-608A-4A71-A519-D7C7F577F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CBD8-F81A-4973-A9BE-8E127D2B7623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DC0-608A-4A71-A519-D7C7F577F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CBD8-F81A-4973-A9BE-8E127D2B7623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DC0-608A-4A71-A519-D7C7F577F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3113"/>
            <a:ext cx="4010562" cy="116231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8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1" y="1435433"/>
            <a:ext cx="4010562" cy="4692149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CBD8-F81A-4973-A9BE-8E127D2B7623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DC0-608A-4A71-A519-D7C7F577F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69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7"/>
            <a:ext cx="7314248" cy="4115753"/>
          </a:xfrm>
        </p:spPr>
        <p:txBody>
          <a:bodyPr/>
          <a:lstStyle>
            <a:lvl1pPr marL="0" indent="0">
              <a:buNone/>
              <a:defRPr sz="3800"/>
            </a:lvl1pPr>
            <a:lvl2pPr marL="544251" indent="0">
              <a:buNone/>
              <a:defRPr sz="3300"/>
            </a:lvl2pPr>
            <a:lvl3pPr marL="1088502" indent="0">
              <a:buNone/>
              <a:defRPr sz="2900"/>
            </a:lvl3pPr>
            <a:lvl4pPr marL="1632753" indent="0">
              <a:buNone/>
              <a:defRPr sz="2400"/>
            </a:lvl4pPr>
            <a:lvl5pPr marL="2177004" indent="0">
              <a:buNone/>
              <a:defRPr sz="2400"/>
            </a:lvl5pPr>
            <a:lvl6pPr marL="2721254" indent="0">
              <a:buNone/>
              <a:defRPr sz="2400"/>
            </a:lvl6pPr>
            <a:lvl7pPr marL="3265505" indent="0">
              <a:buNone/>
              <a:defRPr sz="2400"/>
            </a:lvl7pPr>
            <a:lvl8pPr marL="3809756" indent="0">
              <a:buNone/>
              <a:defRPr sz="2400"/>
            </a:lvl8pPr>
            <a:lvl9pPr marL="4354007" indent="0">
              <a:buNone/>
              <a:defRPr sz="24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8"/>
          </a:xfrm>
        </p:spPr>
        <p:txBody>
          <a:bodyPr/>
          <a:lstStyle>
            <a:lvl1pPr marL="0" indent="0">
              <a:buNone/>
              <a:defRPr sz="1700"/>
            </a:lvl1pPr>
            <a:lvl2pPr marL="544251" indent="0">
              <a:buNone/>
              <a:defRPr sz="1400"/>
            </a:lvl2pPr>
            <a:lvl3pPr marL="1088502" indent="0">
              <a:buNone/>
              <a:defRPr sz="1200"/>
            </a:lvl3pPr>
            <a:lvl4pPr marL="1632753" indent="0">
              <a:buNone/>
              <a:defRPr sz="1100"/>
            </a:lvl4pPr>
            <a:lvl5pPr marL="2177004" indent="0">
              <a:buNone/>
              <a:defRPr sz="1100"/>
            </a:lvl5pPr>
            <a:lvl6pPr marL="2721254" indent="0">
              <a:buNone/>
              <a:defRPr sz="1100"/>
            </a:lvl6pPr>
            <a:lvl7pPr marL="3265505" indent="0">
              <a:buNone/>
              <a:defRPr sz="1100"/>
            </a:lvl7pPr>
            <a:lvl8pPr marL="3809756" indent="0">
              <a:buNone/>
              <a:defRPr sz="1100"/>
            </a:lvl8pPr>
            <a:lvl9pPr marL="4354007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09CBD8-F81A-4973-A9BE-8E127D2B7623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6D1DC0-608A-4A71-A519-D7C7F577F7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1"/>
            <a:ext cx="10971372" cy="1143265"/>
          </a:xfrm>
          <a:prstGeom prst="rect">
            <a:avLst/>
          </a:prstGeom>
        </p:spPr>
        <p:txBody>
          <a:bodyPr vert="horz" lIns="108850" tIns="54425" rIns="108850" bIns="54425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1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09CBD8-F81A-4973-A9BE-8E127D2B7623}" type="datetimeFigureOut">
              <a:rPr lang="ru-RU" smtClean="0"/>
              <a:pPr/>
              <a:t>28.02.2019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108850" tIns="54425" rIns="108850" bIns="5442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6D1DC0-608A-4A71-A519-D7C7F577F75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Рамка 6"/>
          <p:cNvSpPr/>
          <p:nvPr userDrawn="1"/>
        </p:nvSpPr>
        <p:spPr>
          <a:xfrm>
            <a:off x="1" y="0"/>
            <a:ext cx="12190413" cy="6854123"/>
          </a:xfrm>
          <a:prstGeom prst="frame">
            <a:avLst>
              <a:gd name="adj1" fmla="val 2156"/>
            </a:avLst>
          </a:prstGeom>
          <a:solidFill>
            <a:srgbClr val="F56FA2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9575" tIns="64788" rIns="129575" bIns="64788" rtlCol="0" anchor="ctr"/>
          <a:lstStyle>
            <a:defPPr>
              <a:defRPr lang="ru-RU"/>
            </a:defPPr>
            <a:lvl1pPr marL="0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544251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088502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32753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17700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21254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65505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809756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354007" algn="l" defTabSz="1088502" rtl="0" eaLnBrk="1" latinLnBrk="0" hangingPunct="1">
              <a:defRPr sz="21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900" dirty="0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/>
  <p:timing>
    <p:tnLst>
      <p:par>
        <p:cTn id="1" dur="indefinite" restart="never" nodeType="tmRoot"/>
      </p:par>
    </p:tnLst>
  </p:timing>
  <p:txStyles>
    <p:titleStyle>
      <a:lvl1pPr algn="ctr" defTabSz="108850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8188" indent="-408188" algn="l" defTabSz="1088502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4408" indent="-340157" algn="l" defTabSz="1088502" rtl="0" eaLnBrk="1" latinLnBrk="0" hangingPunct="1">
        <a:spcBef>
          <a:spcPct val="20000"/>
        </a:spcBef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60627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4878" indent="-272125" algn="l" defTabSz="1088502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129" indent="-272125" algn="l" defTabSz="1088502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3380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631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188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132" indent="-272125" algn="l" defTabSz="108850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51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02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753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00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254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505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756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007" algn="l" defTabSz="1088502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82638" y="621482"/>
            <a:ext cx="10361851" cy="147036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" y="1197546"/>
            <a:ext cx="12190412" cy="4536504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 маленькой удачи начинается </a:t>
            </a:r>
            <a:r>
              <a:rPr lang="ru-RU" sz="6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большой </a:t>
            </a:r>
            <a:r>
              <a:rPr lang="ru-RU" sz="6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успех»</a:t>
            </a:r>
            <a:endParaRPr lang="ru-RU" sz="6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183438" y="3573810"/>
            <a:ext cx="2765739" cy="217366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764752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08392" y="1341562"/>
            <a:ext cx="2661706" cy="3888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9062" y="621482"/>
            <a:ext cx="3133682" cy="5671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7212240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42834" y="333450"/>
            <a:ext cx="3024336" cy="6223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49385479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2508" y="1774965"/>
            <a:ext cx="4248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Arial Black" panose="020B0A04020102020204" pitchFamily="34" charset="0"/>
              </a:rPr>
              <a:t>т</a:t>
            </a:r>
            <a:r>
              <a:rPr lang="ru-RU" sz="6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ы</a:t>
            </a:r>
            <a:r>
              <a:rPr lang="ru-RU" sz="6600" b="1" dirty="0" smtClean="0">
                <a:latin typeface="Arial Black" panose="020B0A04020102020204" pitchFamily="34" charset="0"/>
              </a:rPr>
              <a:t>кать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3038" y="4414099"/>
            <a:ext cx="2473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atin typeface="Arial Black" panose="020B0A04020102020204" pitchFamily="34" charset="0"/>
              </a:rPr>
              <a:t>ткач</a:t>
            </a:r>
            <a:endParaRPr lang="ru-RU" sz="7200" b="1" dirty="0"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76307" y="3069754"/>
            <a:ext cx="4248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Arial Black" panose="020B0A04020102020204" pitchFamily="34" charset="0"/>
              </a:rPr>
              <a:t>ткать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574" y="837506"/>
            <a:ext cx="403244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7171429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52508" y="1774965"/>
            <a:ext cx="4248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Arial Black" panose="020B0A04020102020204" pitchFamily="34" charset="0"/>
              </a:rPr>
              <a:t>т</a:t>
            </a:r>
            <a:r>
              <a:rPr lang="ru-RU" sz="6600" b="1" i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ы</a:t>
            </a:r>
            <a:r>
              <a:rPr lang="ru-RU" sz="6600" b="1" dirty="0" smtClean="0">
                <a:latin typeface="Arial Black" panose="020B0A04020102020204" pitchFamily="34" charset="0"/>
              </a:rPr>
              <a:t>кать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83038" y="4414099"/>
            <a:ext cx="24737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 dirty="0" smtClean="0">
                <a:latin typeface="Arial Black" panose="020B0A04020102020204" pitchFamily="34" charset="0"/>
              </a:rPr>
              <a:t>ткач</a:t>
            </a:r>
            <a:endParaRPr lang="ru-RU" sz="7200" b="1" dirty="0">
              <a:latin typeface="Arial Black" panose="020B0A040201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76307" y="3069754"/>
            <a:ext cx="42484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latin typeface="Arial Black" panose="020B0A04020102020204" pitchFamily="34" charset="0"/>
              </a:rPr>
              <a:t>ткать</a:t>
            </a:r>
            <a:endParaRPr lang="ru-RU" sz="6600" b="1" dirty="0">
              <a:latin typeface="Arial Black" panose="020B0A040201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95406" y="2167838"/>
            <a:ext cx="4104456" cy="3073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8721" y="599971"/>
            <a:ext cx="3350225" cy="891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574" y="599971"/>
            <a:ext cx="4031708" cy="3023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6418017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8622" y="1355635"/>
            <a:ext cx="4320480" cy="3235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27054" y="515776"/>
            <a:ext cx="496855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4400" b="1" dirty="0">
                <a:solidFill>
                  <a:prstClr val="black"/>
                </a:solidFill>
              </a:rPr>
              <a:t>Ткацкий станок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118" y="2205658"/>
            <a:ext cx="6417848" cy="369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97820723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8598" y="2365166"/>
            <a:ext cx="3066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Arial Black" panose="020B0A04020102020204" pitchFamily="34" charset="0"/>
              </a:rPr>
              <a:t>веретен</a:t>
            </a:r>
            <a:r>
              <a:rPr lang="ru-RU" sz="4000" b="1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о</a:t>
            </a:r>
            <a:endParaRPr lang="ru-RU" sz="4000" b="1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3118" y="1845618"/>
            <a:ext cx="2304256" cy="449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63358" y="891760"/>
            <a:ext cx="42611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latin typeface="Arial Black" panose="020B0A04020102020204" pitchFamily="34" charset="0"/>
              </a:rPr>
              <a:t>Прядильный станок</a:t>
            </a:r>
            <a:endParaRPr lang="ru-RU" sz="2800" b="1" dirty="0">
              <a:latin typeface="Arial Black" panose="020B0A040201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582" y="807888"/>
            <a:ext cx="34563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/>
              <a:t>Пряд</a:t>
            </a:r>
            <a:r>
              <a:rPr lang="ru-RU" sz="5400" b="1" dirty="0" smtClean="0">
                <a:solidFill>
                  <a:srgbClr val="C00000"/>
                </a:solidFill>
              </a:rPr>
              <a:t>е</a:t>
            </a:r>
            <a:r>
              <a:rPr lang="ru-RU" sz="5400" b="1" dirty="0" smtClean="0"/>
              <a:t>ние</a:t>
            </a:r>
            <a:endParaRPr lang="ru-RU" sz="54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68678" y="3285778"/>
            <a:ext cx="2066205" cy="2754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66075" y="2493690"/>
            <a:ext cx="4000527" cy="300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84626216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70670" y="2864784"/>
            <a:ext cx="23102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</a:rPr>
              <a:t>веретено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8947" y="3112583"/>
            <a:ext cx="1409689" cy="2751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93947" y="5878066"/>
            <a:ext cx="32431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latin typeface="Arial Black" panose="020B0A04020102020204" pitchFamily="34" charset="0"/>
              </a:rPr>
              <a:t>Прядильный станок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07174" y="654919"/>
            <a:ext cx="2401887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931993" y="386294"/>
            <a:ext cx="25913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prstClr val="black"/>
                </a:solidFill>
              </a:rPr>
              <a:t>Ткацкий станок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62758" y="909514"/>
            <a:ext cx="2681190" cy="1541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0743" y="3653130"/>
            <a:ext cx="2066925" cy="275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6538" y="2816069"/>
            <a:ext cx="3737881" cy="2803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504924457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4766" y="109344"/>
            <a:ext cx="3682984" cy="37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7454" y="-21329"/>
            <a:ext cx="3688295" cy="467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558" y="2965872"/>
            <a:ext cx="6336704" cy="395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9361" y="3559898"/>
            <a:ext cx="2785461" cy="317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60570" y="109344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34759" y="109344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prstClr val="black"/>
                </a:solidFill>
              </a:rPr>
              <a:t>2</a:t>
            </a:r>
            <a:endParaRPr lang="ru-RU" sz="6000" b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10830" y="5701873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prstClr val="black"/>
                </a:solidFill>
              </a:rPr>
              <a:t>3</a:t>
            </a:r>
            <a:endParaRPr lang="ru-RU" sz="6000" b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21072" y="5701872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prstClr val="black"/>
                </a:solidFill>
              </a:rPr>
              <a:t>4</a:t>
            </a:r>
            <a:endParaRPr lang="ru-RU" sz="6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393112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4766" y="109344"/>
            <a:ext cx="3682984" cy="3760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327454" y="-21329"/>
            <a:ext cx="3688295" cy="4679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558" y="2965872"/>
            <a:ext cx="6336704" cy="3950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39361" y="3559898"/>
            <a:ext cx="2785461" cy="3176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60570" y="109344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>
                <a:solidFill>
                  <a:prstClr val="black"/>
                </a:solidFill>
              </a:rPr>
              <a:t>1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734759" y="109344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prstClr val="black"/>
                </a:solidFill>
              </a:rPr>
              <a:t>2</a:t>
            </a:r>
            <a:endParaRPr lang="ru-RU" sz="6000" b="1" dirty="0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10830" y="5701873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prstClr val="black"/>
                </a:solidFill>
              </a:rPr>
              <a:t>3</a:t>
            </a:r>
            <a:endParaRPr lang="ru-RU" sz="6000" b="1" dirty="0">
              <a:solidFill>
                <a:prstClr val="black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21072" y="5701872"/>
            <a:ext cx="57419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6000" b="1" dirty="0" smtClean="0">
                <a:solidFill>
                  <a:prstClr val="black"/>
                </a:solidFill>
              </a:rPr>
              <a:t>4</a:t>
            </a:r>
            <a:endParaRPr lang="ru-RU" sz="6000" b="1" dirty="0">
              <a:solidFill>
                <a:prstClr val="black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557" y="1777619"/>
            <a:ext cx="2124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национальная</a:t>
            </a:r>
            <a:endParaRPr lang="ru-RU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656478" y="2205658"/>
            <a:ext cx="31705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профессиональная</a:t>
            </a:r>
            <a:endParaRPr lang="ru-RU" sz="28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133415" y="4867927"/>
            <a:ext cx="25230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праздничная</a:t>
            </a:r>
            <a:endParaRPr lang="ru-RU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9623598" y="5446018"/>
            <a:ext cx="20168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сезонная</a:t>
            </a: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5616275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8742" y="798513"/>
            <a:ext cx="2689225" cy="526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11230" y="1773610"/>
            <a:ext cx="44119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/>
              <a:t>Рыцарь в доспехах</a:t>
            </a:r>
            <a:endParaRPr lang="ru-RU" sz="4000" b="1" dirty="0"/>
          </a:p>
        </p:txBody>
      </p:sp>
    </p:spTree>
    <p:extLst>
      <p:ext uri="{BB962C8B-B14F-4D97-AF65-F5344CB8AC3E}">
        <p14:creationId xmlns:p14="http://schemas.microsoft.com/office/powerpoint/2010/main" xmlns="" val="127053775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8902" y="348770"/>
            <a:ext cx="5358139" cy="6033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91450568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271670" y="4437906"/>
            <a:ext cx="1519867" cy="2196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42877" y="986326"/>
            <a:ext cx="3339679" cy="2227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322" t="17231" r="2117" b="5169"/>
          <a:stretch/>
        </p:blipFill>
        <p:spPr bwMode="auto">
          <a:xfrm>
            <a:off x="334566" y="405458"/>
            <a:ext cx="225094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0913" y="3789834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91350" y="1125538"/>
            <a:ext cx="3054626" cy="2290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34991" y="465240"/>
            <a:ext cx="1873358" cy="1320595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7439" y="3514624"/>
            <a:ext cx="216024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361479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4000" dirty="0">
                <a:latin typeface="Times New Roman"/>
                <a:ea typeface="Times New Roman"/>
                <a:cs typeface="Times New Roman"/>
              </a:rPr>
              <a:t>Что такое одежда?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4000" dirty="0">
                <a:latin typeface="Times New Roman"/>
                <a:ea typeface="Times New Roman"/>
                <a:cs typeface="Times New Roman"/>
              </a:rPr>
              <a:t>Когда появилась одежда?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4000" dirty="0">
                <a:latin typeface="Times New Roman"/>
                <a:ea typeface="Times New Roman"/>
                <a:cs typeface="Times New Roman"/>
              </a:rPr>
              <a:t>Из чего делают одежду?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4000" dirty="0">
                <a:latin typeface="Times New Roman"/>
                <a:ea typeface="Times New Roman"/>
                <a:cs typeface="Times New Roman"/>
              </a:rPr>
              <a:t>Изменялась ли она с течением времени?</a:t>
            </a:r>
          </a:p>
          <a:p>
            <a:pPr marL="0" indent="0">
              <a:buNone/>
            </a:pPr>
            <a:r>
              <a:rPr lang="ru-RU" sz="4000" dirty="0" smtClean="0">
                <a:latin typeface="Times New Roman"/>
                <a:ea typeface="Times New Roman"/>
              </a:rPr>
              <a:t>5.Почему </a:t>
            </a:r>
            <a:r>
              <a:rPr lang="ru-RU" sz="4000" dirty="0">
                <a:latin typeface="Times New Roman"/>
                <a:ea typeface="Times New Roman"/>
              </a:rPr>
              <a:t>одежда </a:t>
            </a:r>
            <a:r>
              <a:rPr lang="ru-RU" sz="4000" dirty="0" smtClean="0">
                <a:latin typeface="Times New Roman"/>
                <a:ea typeface="Times New Roman"/>
              </a:rPr>
              <a:t>разная?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22598" y="1629594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>
            <a:lvl1pPr marL="408188" indent="-408188" algn="l" defTabSz="1088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4408" indent="-340157" algn="l" defTabSz="108850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627" indent="-272125" algn="l" defTabSz="1088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4878" indent="-272125" algn="l" defTabSz="108850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9129" indent="-272125" algn="l" defTabSz="1088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380" indent="-272125" algn="l" defTabSz="1088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631" indent="-272125" algn="l" defTabSz="1088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882" indent="-272125" algn="l" defTabSz="1088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132" indent="-272125" algn="l" defTabSz="1088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4000" smtClean="0">
                <a:latin typeface="Times New Roman"/>
                <a:ea typeface="Times New Roman"/>
                <a:cs typeface="Times New Roman"/>
              </a:rPr>
              <a:t>Что такое одежда?</a:t>
            </a:r>
          </a:p>
          <a:p>
            <a:pPr marL="34290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4000" smtClean="0">
                <a:latin typeface="Times New Roman"/>
                <a:ea typeface="Times New Roman"/>
                <a:cs typeface="Times New Roman"/>
              </a:rPr>
              <a:t>Когда появилась одежда?</a:t>
            </a:r>
          </a:p>
          <a:p>
            <a:pPr marL="34290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4000" smtClean="0">
                <a:latin typeface="Times New Roman"/>
                <a:ea typeface="Times New Roman"/>
                <a:cs typeface="Times New Roman"/>
              </a:rPr>
              <a:t>Из чего делают одежду?</a:t>
            </a:r>
          </a:p>
          <a:p>
            <a:pPr marL="34290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4000" smtClean="0">
                <a:latin typeface="Times New Roman"/>
                <a:ea typeface="Times New Roman"/>
                <a:cs typeface="Times New Roman"/>
              </a:rPr>
              <a:t>Изменялась ли она с течением времени?</a:t>
            </a:r>
          </a:p>
          <a:p>
            <a:pPr marL="0" indent="0">
              <a:buFont typeface="Arial" pitchFamily="34" charset="0"/>
              <a:buNone/>
            </a:pPr>
            <a:r>
              <a:rPr lang="ru-RU" sz="4000" smtClean="0">
                <a:latin typeface="Times New Roman"/>
                <a:ea typeface="Times New Roman"/>
              </a:rPr>
              <a:t>5.Почему одежда разная?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37797882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66813" y="189434"/>
            <a:ext cx="6482853" cy="6482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7321559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566" y="261442"/>
            <a:ext cx="194421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3297" y="3141762"/>
            <a:ext cx="2784309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7054" y="1175520"/>
            <a:ext cx="316835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55446" y="3443883"/>
            <a:ext cx="3034771" cy="2276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34458707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4000" dirty="0">
                <a:latin typeface="Times New Roman"/>
                <a:ea typeface="Times New Roman"/>
                <a:cs typeface="Times New Roman"/>
              </a:rPr>
              <a:t>Что такое одежда?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4000" dirty="0">
                <a:latin typeface="Times New Roman"/>
                <a:ea typeface="Times New Roman"/>
                <a:cs typeface="Times New Roman"/>
              </a:rPr>
              <a:t>Когда появилась одежда?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4000" dirty="0">
                <a:latin typeface="Times New Roman"/>
                <a:ea typeface="Times New Roman"/>
                <a:cs typeface="Times New Roman"/>
              </a:rPr>
              <a:t>Из чего делают одежду?</a:t>
            </a: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4000" dirty="0">
                <a:latin typeface="Times New Roman"/>
                <a:ea typeface="Times New Roman"/>
                <a:cs typeface="Times New Roman"/>
              </a:rPr>
              <a:t>Изменялась ли она с течением времени?</a:t>
            </a:r>
          </a:p>
          <a:p>
            <a:pPr marL="0" indent="0">
              <a:buNone/>
            </a:pPr>
            <a:r>
              <a:rPr lang="ru-RU" sz="4000" dirty="0" smtClean="0">
                <a:latin typeface="Times New Roman"/>
                <a:ea typeface="Times New Roman"/>
              </a:rPr>
              <a:t>5.Почему </a:t>
            </a:r>
            <a:r>
              <a:rPr lang="ru-RU" sz="4000" dirty="0">
                <a:latin typeface="Times New Roman"/>
                <a:ea typeface="Times New Roman"/>
              </a:rPr>
              <a:t>одежда </a:t>
            </a:r>
            <a:r>
              <a:rPr lang="ru-RU" sz="4000" dirty="0" smtClean="0">
                <a:latin typeface="Times New Roman"/>
                <a:ea typeface="Times New Roman"/>
              </a:rPr>
              <a:t>разная?</a:t>
            </a:r>
            <a:endParaRPr lang="ru-RU" dirty="0"/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622598" y="1629594"/>
            <a:ext cx="10971372" cy="4527011"/>
          </a:xfrm>
          <a:prstGeom prst="rect">
            <a:avLst/>
          </a:prstGeom>
        </p:spPr>
        <p:txBody>
          <a:bodyPr vert="horz" lIns="108850" tIns="54425" rIns="108850" bIns="54425" rtlCol="0">
            <a:normAutofit/>
          </a:bodyPr>
          <a:lstStyle>
            <a:lvl1pPr marL="408188" indent="-408188" algn="l" defTabSz="1088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84408" indent="-340157" algn="l" defTabSz="108850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60627" indent="-272125" algn="l" defTabSz="1088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04878" indent="-272125" algn="l" defTabSz="1088502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49129" indent="-272125" algn="l" defTabSz="1088502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380" indent="-272125" algn="l" defTabSz="1088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631" indent="-272125" algn="l" defTabSz="1088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1882" indent="-272125" algn="l" defTabSz="1088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132" indent="-272125" algn="l" defTabSz="1088502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4000" smtClean="0">
                <a:latin typeface="Times New Roman"/>
                <a:ea typeface="Times New Roman"/>
                <a:cs typeface="Times New Roman"/>
              </a:rPr>
              <a:t>Что такое одежда?</a:t>
            </a:r>
          </a:p>
          <a:p>
            <a:pPr marL="34290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4000" smtClean="0">
                <a:latin typeface="Times New Roman"/>
                <a:ea typeface="Times New Roman"/>
                <a:cs typeface="Times New Roman"/>
              </a:rPr>
              <a:t>Когда появилась одежда?</a:t>
            </a:r>
          </a:p>
          <a:p>
            <a:pPr marL="34290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4000" smtClean="0">
                <a:latin typeface="Times New Roman"/>
                <a:ea typeface="Times New Roman"/>
                <a:cs typeface="Times New Roman"/>
              </a:rPr>
              <a:t>Из чего делают одежду?</a:t>
            </a:r>
          </a:p>
          <a:p>
            <a:pPr marL="342900" indent="-342900">
              <a:buFont typeface="+mj-lt"/>
              <a:buAutoNum type="arabicPeriod"/>
              <a:tabLst>
                <a:tab pos="457200" algn="l"/>
              </a:tabLst>
            </a:pPr>
            <a:r>
              <a:rPr lang="ru-RU" sz="4000" smtClean="0">
                <a:latin typeface="Times New Roman"/>
                <a:ea typeface="Times New Roman"/>
                <a:cs typeface="Times New Roman"/>
              </a:rPr>
              <a:t>Изменялась ли она с течением времени?</a:t>
            </a:r>
          </a:p>
          <a:p>
            <a:pPr marL="0" indent="0">
              <a:buFont typeface="Arial" pitchFamily="34" charset="0"/>
              <a:buNone/>
            </a:pPr>
            <a:r>
              <a:rPr lang="ru-RU" sz="4000" smtClean="0">
                <a:latin typeface="Times New Roman"/>
                <a:ea typeface="Times New Roman"/>
              </a:rPr>
              <a:t>5.Почему одежда разная?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9335756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50590" y="189434"/>
            <a:ext cx="10937915" cy="1470365"/>
          </a:xfrm>
        </p:spPr>
        <p:txBody>
          <a:bodyPr>
            <a:normAutofit/>
          </a:bodyPr>
          <a:lstStyle/>
          <a:p>
            <a:endParaRPr lang="ru-RU" sz="3200" dirty="0">
              <a:latin typeface="Comic Sans MS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0375" y="1053530"/>
            <a:ext cx="11730037" cy="110799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6600" b="1" spc="50" dirty="0" smtClean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«Когда появилась одежда?»</a:t>
            </a:r>
            <a:endParaRPr lang="ru-RU" sz="66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 descr="C:\Users\Наталья\Desktop\муравей и черепаха\муравей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0375" y="2674075"/>
            <a:ext cx="2664296" cy="3545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 descr="C:\Users\Наталья\Desktop\муравей и черепаха\черепаха.pn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 rot="441831">
            <a:off x="9366946" y="2332227"/>
            <a:ext cx="2685812" cy="3621363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AutoShape 2" descr="E:\Documents and Settings\Admin\%D0%A0%D0%B0%D0%B1%D0%BE%D1%87%D0%B8%D0%B9 %D1%81%D1%82%D0%BE%D0%BB\luxfon.com-38166 (1)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AutoShape 4" descr="E:\Documents and Settings\Admin\%D0%A0%D0%B0%D0%B1%D0%BE%D1%87%D0%B8%D0%B9 %D1%81%D1%82%D0%BE%D0%BB\luxfon.com-38166 (1)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4"/>
          <p:cNvSpPr>
            <a:spLocks noGrp="1"/>
          </p:cNvSpPr>
          <p:nvPr>
            <p:ph type="title" idx="4294967295"/>
          </p:nvPr>
        </p:nvSpPr>
        <p:spPr>
          <a:xfrm>
            <a:off x="523042" y="0"/>
            <a:ext cx="10971372" cy="1143265"/>
          </a:xfrm>
        </p:spPr>
        <p:txBody>
          <a:bodyPr>
            <a:normAutofit fontScale="90000"/>
          </a:bodyPr>
          <a:lstStyle/>
          <a:p>
            <a:pPr algn="l" eaLnBrk="1" hangingPunct="1"/>
            <a:r>
              <a:rPr lang="ru-RU" altLang="ru-RU" sz="4800" dirty="0"/>
              <a:t/>
            </a:r>
            <a:br>
              <a:rPr lang="ru-RU" altLang="ru-RU" sz="4800" dirty="0"/>
            </a:br>
            <a:r>
              <a:rPr lang="ru-RU" altLang="ru-RU" sz="4800" dirty="0"/>
              <a:t>     МЫ БУДЕМ </a:t>
            </a:r>
            <a:r>
              <a:rPr lang="ru-RU" altLang="ru-RU" sz="4800" dirty="0" smtClean="0"/>
              <a:t>…</a:t>
            </a:r>
            <a:endParaRPr lang="ru-RU" altLang="ru-RU" sz="4800" dirty="0"/>
          </a:p>
        </p:txBody>
      </p:sp>
      <p:sp>
        <p:nvSpPr>
          <p:cNvPr id="4101" name="Rectangle 5"/>
          <p:cNvSpPr>
            <a:spLocks noGrp="1"/>
          </p:cNvSpPr>
          <p:nvPr>
            <p:ph type="body" sz="half" idx="4294967295"/>
          </p:nvPr>
        </p:nvSpPr>
        <p:spPr>
          <a:xfrm>
            <a:off x="0" y="1643844"/>
            <a:ext cx="6809586" cy="4669886"/>
          </a:xfrm>
        </p:spPr>
        <p:txBody>
          <a:bodyPr>
            <a:normAutofit fontScale="92500" lnSpcReduction="20000"/>
          </a:bodyPr>
          <a:lstStyle/>
          <a:p>
            <a:r>
              <a:rPr lang="ru-RU" altLang="ru-RU" sz="3300" dirty="0"/>
              <a:t>думать и </a:t>
            </a:r>
            <a:r>
              <a:rPr lang="ru-RU" altLang="ru-RU" sz="3300" dirty="0" smtClean="0"/>
              <a:t>рассуждать</a:t>
            </a:r>
          </a:p>
          <a:p>
            <a:endParaRPr lang="ru-RU" altLang="ru-RU" sz="3300" dirty="0"/>
          </a:p>
          <a:p>
            <a:r>
              <a:rPr lang="ru-RU" altLang="ru-RU" sz="3300" dirty="0"/>
              <a:t>слушать и </a:t>
            </a:r>
            <a:r>
              <a:rPr lang="ru-RU" altLang="ru-RU" sz="3300" dirty="0" smtClean="0"/>
              <a:t>слышать</a:t>
            </a:r>
          </a:p>
          <a:p>
            <a:endParaRPr lang="ru-RU" altLang="ru-RU" sz="3300" dirty="0"/>
          </a:p>
          <a:p>
            <a:pPr eaLnBrk="1" hangingPunct="1"/>
            <a:r>
              <a:rPr lang="ru-RU" altLang="ru-RU" sz="3300" dirty="0"/>
              <a:t>и</a:t>
            </a:r>
            <a:r>
              <a:rPr lang="ru-RU" altLang="ru-RU" sz="3300" dirty="0" smtClean="0"/>
              <a:t>сследовать</a:t>
            </a:r>
          </a:p>
          <a:p>
            <a:pPr eaLnBrk="1" hangingPunct="1"/>
            <a:endParaRPr lang="ru-RU" altLang="ru-RU" sz="3300" dirty="0"/>
          </a:p>
          <a:p>
            <a:pPr eaLnBrk="1" hangingPunct="1"/>
            <a:r>
              <a:rPr lang="ru-RU" altLang="ru-RU" sz="3300" dirty="0" smtClean="0"/>
              <a:t>дружно работать</a:t>
            </a:r>
          </a:p>
          <a:p>
            <a:pPr eaLnBrk="1" hangingPunct="1"/>
            <a:endParaRPr lang="ru-RU" altLang="ru-RU" sz="3300" dirty="0"/>
          </a:p>
          <a:p>
            <a:pPr eaLnBrk="1" hangingPunct="1"/>
            <a:r>
              <a:rPr lang="ru-RU" altLang="ru-RU" sz="3300" dirty="0" smtClean="0"/>
              <a:t>добиваться цели</a:t>
            </a:r>
            <a:endParaRPr lang="ru-RU" altLang="ru-RU" sz="3300" dirty="0"/>
          </a:p>
          <a:p>
            <a:pPr eaLnBrk="1" hangingPunct="1"/>
            <a:endParaRPr lang="ru-RU" altLang="ru-RU" sz="3300" dirty="0"/>
          </a:p>
          <a:p>
            <a:pPr eaLnBrk="1" hangingPunct="1"/>
            <a:endParaRPr lang="ru-RU" altLang="ru-RU" sz="3300" dirty="0"/>
          </a:p>
          <a:p>
            <a:pPr eaLnBrk="1" hangingPunct="1"/>
            <a:endParaRPr lang="ru-RU" altLang="ru-RU" sz="3300" dirty="0"/>
          </a:p>
        </p:txBody>
      </p:sp>
      <p:sp>
        <p:nvSpPr>
          <p:cNvPr id="6149" name="Rectangle 6"/>
          <p:cNvSpPr>
            <a:spLocks noGrp="1"/>
          </p:cNvSpPr>
          <p:nvPr>
            <p:ph sz="quarter" idx="4294967295"/>
          </p:nvPr>
        </p:nvSpPr>
        <p:spPr>
          <a:xfrm>
            <a:off x="7439181" y="5158386"/>
            <a:ext cx="4040125" cy="964431"/>
          </a:xfrm>
        </p:spPr>
        <p:txBody>
          <a:bodyPr/>
          <a:lstStyle/>
          <a:p>
            <a:pPr eaLnBrk="1" hangingPunct="1"/>
            <a:endParaRPr lang="ru-RU" altLang="ru-RU" sz="2900" dirty="0"/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4700" y="4376018"/>
            <a:ext cx="1283729" cy="732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826" t="19130" r="65797" b="57804"/>
          <a:stretch/>
        </p:blipFill>
        <p:spPr bwMode="auto">
          <a:xfrm>
            <a:off x="5891873" y="5302002"/>
            <a:ext cx="1315864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1622" y="2247603"/>
            <a:ext cx="1176322" cy="852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97778" y="3285778"/>
            <a:ext cx="890166" cy="890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54700" y="1102278"/>
            <a:ext cx="1033244" cy="1044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5722733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1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42678" y="1053530"/>
            <a:ext cx="10369152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5400" b="1" dirty="0"/>
              <a:t>ОДЕЖДА </a:t>
            </a:r>
            <a:r>
              <a:rPr lang="ru-RU" altLang="ru-RU" sz="5400" b="1" dirty="0" smtClean="0"/>
              <a:t>–</a:t>
            </a:r>
            <a:r>
              <a:rPr lang="ru-RU" altLang="ru-RU" sz="4000" b="1" smtClean="0"/>
              <a:t>совокупность или комплекс </a:t>
            </a:r>
            <a:r>
              <a:rPr lang="ru-RU" altLang="ru-RU" sz="4000" b="1" dirty="0"/>
              <a:t>предметов, которые покрывают </a:t>
            </a:r>
            <a:r>
              <a:rPr lang="ru-RU" altLang="ru-RU" sz="4000" b="1" dirty="0" smtClean="0"/>
              <a:t>тело.</a:t>
            </a:r>
            <a:endParaRPr lang="ru-RU" sz="3600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23198" y="3141762"/>
            <a:ext cx="2476197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94806" y="3907122"/>
            <a:ext cx="3031759" cy="207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ÐÐ°ÑÑÐ¸Ð½ÐºÐ¸ Ð¿Ð¾ Ð·Ð°Ð¿ÑÐ¾ÑÑ ÐºÐ°ÑÑÐ¸Ð½ÐºÐ° Ð½Ð¾ÑÑÐ±ÑÐº Ð¸Ð»Ð¸ ÐºÐ¾Ð¼Ð¿ÑÑÑÐµÑ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524890" y="-15501276"/>
            <a:ext cx="4700443" cy="2707922"/>
          </a:xfrm>
          <a:prstGeom prst="rect">
            <a:avLst/>
          </a:prstGeom>
          <a:noFill/>
        </p:spPr>
      </p:pic>
      <p:pic>
        <p:nvPicPr>
          <p:cNvPr id="9" name="Рисунок 8" descr="ÐÐ°ÑÑÐ¸Ð½ÐºÐ¸ Ð¿Ð¾ Ð·Ð°Ð¿ÑÐ¾ÑÑ ÐºÐ°ÑÑÐ¸Ð½ÐºÐ° Ð½Ð¾ÑÑÐ±ÑÐº Ð¸Ð»Ð¸ ÐºÐ¾Ð¼Ð¿ÑÑÑÐµÑ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21153" y="3717826"/>
            <a:ext cx="2928958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https://st2.depositphotos.com/4384799/6511/v/950/depositphotos_65112139-stock-illustration-man-thinks-business-concept-icon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265" y="2941303"/>
            <a:ext cx="1928826" cy="20866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1792993747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67014" y="836907"/>
            <a:ext cx="1722489" cy="1754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1230" y="836907"/>
            <a:ext cx="2029286" cy="2551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15486" y="842484"/>
            <a:ext cx="2603500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515" y="785567"/>
            <a:ext cx="1481137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33727" y="812276"/>
            <a:ext cx="1369781" cy="2820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8540224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2177</TotalTime>
  <Words>163</Words>
  <Application>Microsoft Office PowerPoint</Application>
  <PresentationFormat>Произвольный</PresentationFormat>
  <Paragraphs>60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      МЫ БУДЕМ …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Никифорова Наталья</dc:creator>
  <cp:lastModifiedBy>п</cp:lastModifiedBy>
  <cp:revision>213</cp:revision>
  <dcterms:created xsi:type="dcterms:W3CDTF">2016-11-11T12:35:51Z</dcterms:created>
  <dcterms:modified xsi:type="dcterms:W3CDTF">2019-02-28T07:19:09Z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975457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