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62" r:id="rId7"/>
    <p:sldId id="272" r:id="rId8"/>
    <p:sldId id="267" r:id="rId9"/>
    <p:sldId id="268" r:id="rId10"/>
    <p:sldId id="266" r:id="rId11"/>
    <p:sldId id="271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2" autoAdjust="0"/>
    <p:restoredTop sz="94660"/>
  </p:normalViewPr>
  <p:slideViewPr>
    <p:cSldViewPr>
      <p:cViewPr varScale="1">
        <p:scale>
          <a:sx n="72" d="100"/>
          <a:sy n="72" d="100"/>
        </p:scale>
        <p:origin x="158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3" Type="http://schemas.openxmlformats.org/officeDocument/2006/relationships/image" Target="../media/image280.png"/><Relationship Id="rId7" Type="http://schemas.openxmlformats.org/officeDocument/2006/relationships/image" Target="../media/image32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360.png"/><Relationship Id="rId5" Type="http://schemas.openxmlformats.org/officeDocument/2006/relationships/image" Target="../media/image300.png"/><Relationship Id="rId10" Type="http://schemas.openxmlformats.org/officeDocument/2006/relationships/image" Target="../media/image350.png"/><Relationship Id="rId4" Type="http://schemas.openxmlformats.org/officeDocument/2006/relationships/image" Target="../media/image290.png"/><Relationship Id="rId9" Type="http://schemas.openxmlformats.org/officeDocument/2006/relationships/image" Target="../media/image34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7" Type="http://schemas.openxmlformats.org/officeDocument/2006/relationships/image" Target="../media/image26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Вспомните!</a:t>
            </a:r>
            <a:endParaRPr lang="ru-RU" sz="5400" i="1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95772" y="1556792"/>
            <a:ext cx="7884876" cy="864096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i="1" dirty="0" smtClean="0"/>
              <a:t>1) Что называют отношением двух чисел?</a:t>
            </a:r>
            <a:endParaRPr lang="ru-RU" sz="2800" i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595772" y="2852936"/>
            <a:ext cx="7884876" cy="864096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i="1" dirty="0" smtClean="0"/>
              <a:t>2) Что показывает отношение двух чисел?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89890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64" y="2564904"/>
            <a:ext cx="8640960" cy="107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Управляющая кнопка: в конец 1">
            <a:hlinkClick r:id="" action="ppaction://hlinkshowjump?jump=lastslide" highlightClick="1"/>
          </p:cNvPr>
          <p:cNvSpPr/>
          <p:nvPr/>
        </p:nvSpPr>
        <p:spPr>
          <a:xfrm>
            <a:off x="7812360" y="6093296"/>
            <a:ext cx="936104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35896" y="764704"/>
                <a:ext cx="2821854" cy="5847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3200" b="0" i="1" smtClean="0">
                          <a:latin typeface="Cambria Math"/>
                        </a:rPr>
                        <m:t> :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3200" b="0" i="1" smtClean="0">
                          <a:latin typeface="Cambria Math"/>
                        </a:rPr>
                        <m:t> :  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𝒅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764704"/>
                <a:ext cx="2821854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19672" y="585713"/>
                <a:ext cx="1331197" cy="94275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𝒃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𝒄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85713"/>
                <a:ext cx="1331197" cy="94275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74520" y="2132855"/>
                <a:ext cx="9526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520" y="2132855"/>
                <a:ext cx="952697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20072" y="2132855"/>
                <a:ext cx="96231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132855"/>
                <a:ext cx="962315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86860" y="1879617"/>
                <a:ext cx="732893" cy="10245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𝒃𝒄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860" y="1879617"/>
                <a:ext cx="732893" cy="102451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12160" y="1879617"/>
                <a:ext cx="732893" cy="10245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𝒃𝒄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879617"/>
                <a:ext cx="732893" cy="102451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74520" y="3575251"/>
                <a:ext cx="94628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520" y="3575251"/>
                <a:ext cx="946285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20072" y="3575251"/>
                <a:ext cx="9046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575251"/>
                <a:ext cx="904607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86860" y="3322013"/>
                <a:ext cx="797013" cy="102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𝒂𝒅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860" y="3322013"/>
                <a:ext cx="797013" cy="102771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12160" y="3322013"/>
                <a:ext cx="797013" cy="102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𝒂𝒅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322013"/>
                <a:ext cx="797013" cy="102771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93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76672"/>
            <a:ext cx="792088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Домашнее задание</a:t>
            </a:r>
            <a:endParaRPr lang="ru-RU" sz="4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988840"/>
            <a:ext cx="7920880" cy="2376264"/>
          </a:xfrm>
          <a:prstGeom prst="round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№58;</a:t>
            </a:r>
          </a:p>
          <a:p>
            <a:pPr algn="ctr"/>
            <a:r>
              <a:rPr lang="ru-RU" sz="3600" dirty="0" smtClean="0"/>
              <a:t>№60 (в, г);</a:t>
            </a:r>
          </a:p>
          <a:p>
            <a:pPr algn="ctr"/>
            <a:r>
              <a:rPr lang="ru-RU" sz="3600" dirty="0" smtClean="0"/>
              <a:t>№61 (</a:t>
            </a:r>
            <a:r>
              <a:rPr lang="ru-RU" sz="3600" dirty="0" err="1" smtClean="0"/>
              <a:t>а,г</a:t>
            </a:r>
            <a:r>
              <a:rPr lang="ru-RU" sz="3600" dirty="0" smtClean="0"/>
              <a:t>);</a:t>
            </a:r>
          </a:p>
          <a:p>
            <a:pPr algn="ctr"/>
            <a:r>
              <a:rPr lang="ru-RU" sz="3600" dirty="0" smtClean="0"/>
              <a:t>№62 (в, г).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411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6935634"/>
                  </p:ext>
                </p:extLst>
              </p:nvPr>
            </p:nvGraphicFramePr>
            <p:xfrm>
              <a:off x="755573" y="620688"/>
              <a:ext cx="7416828" cy="1584176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824092"/>
                    <a:gridCol w="824092"/>
                    <a:gridCol w="824092"/>
                    <a:gridCol w="824092"/>
                    <a:gridCol w="824092"/>
                    <a:gridCol w="824092"/>
                    <a:gridCol w="824092"/>
                    <a:gridCol w="824092"/>
                    <a:gridCol w="824092"/>
                  </a:tblGrid>
                  <a:tr h="7920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6935634"/>
                  </p:ext>
                </p:extLst>
              </p:nvPr>
            </p:nvGraphicFramePr>
            <p:xfrm>
              <a:off x="755573" y="620688"/>
              <a:ext cx="7416828" cy="1584176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824092"/>
                    <a:gridCol w="824092"/>
                    <a:gridCol w="824092"/>
                    <a:gridCol w="824092"/>
                    <a:gridCol w="824092"/>
                    <a:gridCol w="824092"/>
                    <a:gridCol w="824092"/>
                    <a:gridCol w="824092"/>
                    <a:gridCol w="824092"/>
                  </a:tblGrid>
                  <a:tr h="79208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741" t="-763" r="-803704" b="-100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000" t="-763" r="-697794" b="-100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1481" t="-763" r="-602963" b="-100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1481" t="-763" r="-502963" b="-100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98529" t="-763" r="-399265" b="-100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502222" t="-763" r="-302222" b="-100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02222" t="-763" r="-202222" b="-100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97059" t="-763" r="-100735" b="-100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802963" t="-763" r="-1481" b="-100763"/>
                          </a:stretch>
                        </a:blipFill>
                      </a:tcPr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pPr/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5610750"/>
                  </p:ext>
                </p:extLst>
              </p:nvPr>
            </p:nvGraphicFramePr>
            <p:xfrm>
              <a:off x="323528" y="2636912"/>
              <a:ext cx="2376264" cy="77857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88132"/>
                    <a:gridCol w="1188132"/>
                  </a:tblGrid>
                  <a:tr h="57606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0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ru-RU" sz="2400" b="0" i="0" smtClean="0">
                                        <a:latin typeface="Cambria Math" panose="02040503050406030204" pitchFamily="18" charset="0"/>
                                      </a:rPr>
                                      <m:t>192</m:t>
                                    </m:r>
                                  </m:den>
                                </m:f>
                                <m:r>
                                  <a:rPr lang="ru-RU" sz="2400" smtClean="0">
                                    <a:latin typeface="Cambria Math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Р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5610750"/>
                  </p:ext>
                </p:extLst>
              </p:nvPr>
            </p:nvGraphicFramePr>
            <p:xfrm>
              <a:off x="323528" y="2636912"/>
              <a:ext cx="2376264" cy="77857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88132"/>
                    <a:gridCol w="1188132"/>
                  </a:tblGrid>
                  <a:tr h="77857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13" t="-15504" r="-101026" b="-348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Р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8467573"/>
                  </p:ext>
                </p:extLst>
              </p:nvPr>
            </p:nvGraphicFramePr>
            <p:xfrm>
              <a:off x="467544" y="3645024"/>
              <a:ext cx="2232248" cy="777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57606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18</m:t>
                                    </m:r>
                                  </m:den>
                                </m:f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Я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8467573"/>
                  </p:ext>
                </p:extLst>
              </p:nvPr>
            </p:nvGraphicFramePr>
            <p:xfrm>
              <a:off x="467544" y="3645024"/>
              <a:ext cx="2232248" cy="777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7772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546" t="-15748" r="-100000" b="-36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Я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8786533"/>
                  </p:ext>
                </p:extLst>
              </p:nvPr>
            </p:nvGraphicFramePr>
            <p:xfrm>
              <a:off x="3131840" y="2636912"/>
              <a:ext cx="2232248" cy="78473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57606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3,5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П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8786533"/>
                  </p:ext>
                </p:extLst>
              </p:nvPr>
            </p:nvGraphicFramePr>
            <p:xfrm>
              <a:off x="3131840" y="2636912"/>
              <a:ext cx="2232248" cy="78473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78473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543" t="-15385" r="-101087" b="-3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П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5410364"/>
                  </p:ext>
                </p:extLst>
              </p:nvPr>
            </p:nvGraphicFramePr>
            <p:xfrm>
              <a:off x="3131840" y="3645024"/>
              <a:ext cx="2232248" cy="77857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57606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30</m:t>
                                    </m:r>
                                  </m:den>
                                </m:f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П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5410364"/>
                  </p:ext>
                </p:extLst>
              </p:nvPr>
            </p:nvGraphicFramePr>
            <p:xfrm>
              <a:off x="3131840" y="3645024"/>
              <a:ext cx="2232248" cy="77857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77857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546" t="-15625" r="-100000" b="-35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П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2609359"/>
                  </p:ext>
                </p:extLst>
              </p:nvPr>
            </p:nvGraphicFramePr>
            <p:xfrm>
              <a:off x="3157223" y="4725144"/>
              <a:ext cx="2232248" cy="7860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57606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2,5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Ц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Таблица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2609359"/>
                  </p:ext>
                </p:extLst>
              </p:nvPr>
            </p:nvGraphicFramePr>
            <p:xfrm>
              <a:off x="3157223" y="4725144"/>
              <a:ext cx="2232248" cy="7860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78600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543" t="-15385" r="-101087" b="-3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Ц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3203606"/>
                  </p:ext>
                </p:extLst>
              </p:nvPr>
            </p:nvGraphicFramePr>
            <p:xfrm>
              <a:off x="4771843" y="5805264"/>
              <a:ext cx="2232248" cy="7860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57606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30</m:t>
                                    </m:r>
                                  </m:den>
                                </m:f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О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3203606"/>
                  </p:ext>
                </p:extLst>
              </p:nvPr>
            </p:nvGraphicFramePr>
            <p:xfrm>
              <a:off x="4771843" y="5805264"/>
              <a:ext cx="2232248" cy="7860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78600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8"/>
                          <a:stretch>
                            <a:fillRect l="-543" t="-15385" r="-101087" b="-3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О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7860746"/>
                  </p:ext>
                </p:extLst>
              </p:nvPr>
            </p:nvGraphicFramePr>
            <p:xfrm>
              <a:off x="6091249" y="2636912"/>
              <a:ext cx="2232248" cy="7762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57606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0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7860746"/>
                  </p:ext>
                </p:extLst>
              </p:nvPr>
            </p:nvGraphicFramePr>
            <p:xfrm>
              <a:off x="6091249" y="2636912"/>
              <a:ext cx="2232248" cy="7762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77622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9"/>
                          <a:stretch>
                            <a:fillRect t="-15748" r="-100546" b="-36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0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Таблица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426066"/>
                  </p:ext>
                </p:extLst>
              </p:nvPr>
            </p:nvGraphicFramePr>
            <p:xfrm>
              <a:off x="6129525" y="3645024"/>
              <a:ext cx="2232248" cy="77857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57606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48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54</m:t>
                                    </m:r>
                                  </m:den>
                                </m:f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И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Таблица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426066"/>
                  </p:ext>
                </p:extLst>
              </p:nvPr>
            </p:nvGraphicFramePr>
            <p:xfrm>
              <a:off x="6129525" y="3645024"/>
              <a:ext cx="2232248" cy="77857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77857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10"/>
                          <a:stretch>
                            <a:fillRect l="-543" t="-15504" r="-100543" b="-348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И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Таблица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9402762"/>
                  </p:ext>
                </p:extLst>
              </p:nvPr>
            </p:nvGraphicFramePr>
            <p:xfrm>
              <a:off x="6129525" y="4725144"/>
              <a:ext cx="2232248" cy="7860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57606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1,5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Р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Таблица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9402762"/>
                  </p:ext>
                </p:extLst>
              </p:nvPr>
            </p:nvGraphicFramePr>
            <p:xfrm>
              <a:off x="6129525" y="4725144"/>
              <a:ext cx="2232248" cy="7860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6124"/>
                    <a:gridCol w="1116124"/>
                  </a:tblGrid>
                  <a:tr h="78600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11"/>
                          <a:stretch>
                            <a:fillRect l="-543" t="-15385" r="-100543" b="-3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4400" b="1" dirty="0" smtClean="0"/>
                            <a:t>Р</a:t>
                          </a:r>
                          <a:endParaRPr lang="ru-RU" sz="4400" b="1" dirty="0"/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4" name="TextBox 13"/>
          <p:cNvSpPr txBox="1"/>
          <p:nvPr/>
        </p:nvSpPr>
        <p:spPr>
          <a:xfrm>
            <a:off x="899592" y="1373867"/>
            <a:ext cx="572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П</a:t>
            </a:r>
            <a:endParaRPr lang="ru-RU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63688" y="1369924"/>
            <a:ext cx="511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/>
              <a:t>Р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28947" y="1360887"/>
            <a:ext cx="601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/>
              <a:t>О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32129" y="1360886"/>
            <a:ext cx="572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П</a:t>
            </a:r>
            <a:endParaRPr lang="ru-RU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06457" y="1360885"/>
            <a:ext cx="601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/>
              <a:t>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68044" y="1360885"/>
            <a:ext cx="511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/>
              <a:t>Р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96136" y="1324904"/>
            <a:ext cx="590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/>
              <a:t>Ц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1956" y="1327474"/>
            <a:ext cx="585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/>
              <a:t>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90796" y="1324904"/>
            <a:ext cx="538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/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43029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7983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Понятие пропорции. Основное свойство пропорции</a:t>
            </a:r>
            <a:endParaRPr lang="ru-RU" i="1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467544" y="1534115"/>
            <a:ext cx="8229600" cy="566936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i="1" dirty="0" smtClean="0"/>
              <a:t>Какие из данных отношений равны между собой?</a:t>
            </a:r>
            <a:endParaRPr lang="ru-RU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08611" y="2299462"/>
                <a:ext cx="1440160" cy="6480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/>
                        </a:rPr>
                        <m:t>3 :</m:t>
                      </m:r>
                      <m:r>
                        <a:rPr lang="en-US" sz="2400" b="0" i="1" smtClean="0">
                          <a:latin typeface="Cambria Math"/>
                        </a:rPr>
                        <m:t>0,5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11" y="2299462"/>
                <a:ext cx="1440160" cy="6480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765960" y="3107681"/>
                <a:ext cx="1440000" cy="648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</a:rPr>
                        <m:t>2</m:t>
                      </m:r>
                      <m:r>
                        <a:rPr lang="ru-RU" sz="2400" b="0" i="1" smtClean="0">
                          <a:latin typeface="Cambria Math"/>
                        </a:rPr>
                        <m:t> :0,5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5960" y="3107681"/>
                <a:ext cx="1440000" cy="648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770521" y="2299498"/>
                <a:ext cx="1440000" cy="648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</a:rPr>
                        <m:t>6</m:t>
                      </m:r>
                      <m:r>
                        <a:rPr lang="ru-RU" sz="2400" b="0" i="1" smtClean="0">
                          <a:latin typeface="Cambria Math"/>
                        </a:rPr>
                        <m:t> :1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521" y="2299498"/>
                <a:ext cx="1440000" cy="648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801396" y="2277052"/>
                <a:ext cx="1440000" cy="648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396" y="2277052"/>
                <a:ext cx="1440000" cy="648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691680" y="4056531"/>
                <a:ext cx="2664296" cy="94382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/>
                        </a:rPr>
                        <m:t>3 :</m:t>
                      </m:r>
                      <m:r>
                        <a:rPr lang="en-US" sz="3200" b="0" i="1" smtClean="0">
                          <a:latin typeface="Cambria Math"/>
                        </a:rPr>
                        <m:t>0,5</m:t>
                      </m:r>
                      <m:r>
                        <a:rPr lang="ru-RU" sz="3200" b="0" i="1" smtClean="0">
                          <a:latin typeface="Cambria Math"/>
                        </a:rPr>
                        <m:t>=6 :1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056531"/>
                <a:ext cx="2664296" cy="94382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Скругленный прямоугольник 10"/>
          <p:cNvSpPr/>
          <p:nvPr/>
        </p:nvSpPr>
        <p:spPr>
          <a:xfrm>
            <a:off x="2339752" y="5301208"/>
            <a:ext cx="5328592" cy="135483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Пропорцией </a:t>
            </a:r>
            <a:r>
              <a:rPr lang="ru-RU" sz="3200" dirty="0" smtClean="0"/>
              <a:t>называется равенство </a:t>
            </a:r>
            <a:r>
              <a:rPr lang="ru-RU" sz="3200" dirty="0"/>
              <a:t>двух отношений.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862344" y="3107681"/>
                <a:ext cx="1440000" cy="648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344" y="3107681"/>
                <a:ext cx="1440000" cy="6480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958728" y="3082932"/>
                <a:ext cx="1440000" cy="648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728" y="3082932"/>
                <a:ext cx="1440000" cy="6480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739646" y="2304127"/>
                <a:ext cx="1440000" cy="648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646" y="2304127"/>
                <a:ext cx="1440000" cy="6480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346580" y="4056531"/>
                <a:ext cx="2664296" cy="94382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580" y="4056531"/>
                <a:ext cx="2664296" cy="94382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48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Скругленная прямоугольная выноска 3"/>
              <p:cNvSpPr/>
              <p:nvPr/>
            </p:nvSpPr>
            <p:spPr>
              <a:xfrm>
                <a:off x="395536" y="692696"/>
                <a:ext cx="8284012" cy="2520280"/>
              </a:xfrm>
              <a:prstGeom prst="wedgeRoundRectCallout">
                <a:avLst>
                  <a:gd name="adj1" fmla="val -41020"/>
                  <a:gd name="adj2" fmla="val 49855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indent="457200" algn="just"/>
                <a:r>
                  <a:rPr lang="ru-RU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Пропорции записывают так: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𝒃</m:t>
                        </m:r>
                      </m:den>
                    </m:f>
                    <m:r>
                      <a:rPr lang="en-US" sz="4800" b="1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𝒄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𝒅</m:t>
                        </m:r>
                      </m:den>
                    </m:f>
                  </m:oMath>
                </a14:m>
                <a:r>
                  <a:rPr lang="en-US" sz="4000" dirty="0" smtClean="0"/>
                  <a:t>     </a:t>
                </a:r>
                <a:r>
                  <a:rPr lang="ru-RU" sz="4000" dirty="0" smtClean="0"/>
                  <a:t>или</a:t>
                </a:r>
                <a:r>
                  <a:rPr lang="en-US" sz="4000" dirty="0" smtClean="0"/>
                  <a:t>   </a:t>
                </a:r>
                <a:r>
                  <a:rPr lang="ru-RU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𝒂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 :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𝒃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𝒄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 :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𝒅</m:t>
                    </m:r>
                  </m:oMath>
                </a14:m>
                <a:r>
                  <a:rPr lang="en-US" sz="4000" dirty="0" smtClean="0"/>
                  <a:t>,</a:t>
                </a:r>
              </a:p>
              <a:p>
                <a:pPr algn="ctr"/>
                <a:r>
                  <a:rPr lang="ru-RU" sz="4000" dirty="0" smtClean="0"/>
                  <a:t>где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𝒂</m:t>
                    </m:r>
                    <m:r>
                      <a:rPr lang="en-US" sz="40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40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, 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𝒃</m:t>
                    </m:r>
                    <m:r>
                      <a:rPr lang="en-US" sz="40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40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, 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𝒄</m:t>
                    </m:r>
                    <m:r>
                      <a:rPr lang="en-US" sz="40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40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, 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</a:rPr>
                      <m:t>𝒅</m:t>
                    </m:r>
                    <m:r>
                      <a:rPr lang="en-US" sz="40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40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4" name="Скругленная прямоугольная выноска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92696"/>
                <a:ext cx="8284012" cy="2520280"/>
              </a:xfrm>
              <a:prstGeom prst="wedgeRoundRectCallout">
                <a:avLst>
                  <a:gd name="adj1" fmla="val -41020"/>
                  <a:gd name="adj2" fmla="val 49855"/>
                  <a:gd name="adj3" fmla="val 16667"/>
                </a:avLst>
              </a:prstGeom>
              <a:blipFill rotWithShape="0"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27984" y="3611844"/>
                <a:ext cx="2821854" cy="5847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3200" b="0" i="1" smtClean="0">
                          <a:latin typeface="Cambria Math"/>
                        </a:rPr>
                        <m:t> :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3200" b="0" i="1" smtClean="0">
                          <a:latin typeface="Cambria Math"/>
                        </a:rPr>
                        <m:t> :  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𝒅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611844"/>
                <a:ext cx="2821854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11760" y="3432853"/>
                <a:ext cx="1331197" cy="94275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𝒃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𝒄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432853"/>
                <a:ext cx="1331197" cy="94275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39752" y="4755401"/>
                <a:ext cx="6042103" cy="107721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ru-RU" sz="3200" dirty="0" smtClean="0"/>
                  <a:t>– крайние члены пропорции;</a:t>
                </a:r>
              </a:p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3200" b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3200" dirty="0" smtClean="0"/>
                  <a:t>– </a:t>
                </a:r>
                <a:r>
                  <a:rPr lang="ru-RU" sz="3200" dirty="0" smtClean="0"/>
                  <a:t>средние члены пропорции.</a:t>
                </a:r>
                <a:endParaRPr lang="ru-RU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755401"/>
                <a:ext cx="6042103" cy="1077218"/>
              </a:xfrm>
              <a:prstGeom prst="rect">
                <a:avLst/>
              </a:prstGeom>
              <a:blipFill rotWithShape="0">
                <a:blip r:embed="rId5"/>
                <a:stretch>
                  <a:fillRect t="-5525" r="-1809" b="-165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11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23528" y="677603"/>
                <a:ext cx="3096344" cy="94382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3200" b="0" dirty="0" smtClean="0"/>
                  <a:t>1)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ru-RU" sz="3200" b="0" i="1" smtClean="0">
                        <a:latin typeface="Cambria Math"/>
                      </a:rPr>
                      <m:t> :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ru-RU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ru-RU" sz="3200" b="0" i="1" smtClean="0">
                        <a:latin typeface="Cambria Math"/>
                      </a:rPr>
                      <m:t> :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77603"/>
                <a:ext cx="3096344" cy="9438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259632" y="1983585"/>
                <a:ext cx="3096344" cy="94382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3200" dirty="0" smtClean="0"/>
                  <a:t>  2</a:t>
                </a:r>
                <a:r>
                  <a:rPr lang="ru-RU" sz="3200" b="0" dirty="0" smtClean="0"/>
                  <a:t>)</a:t>
                </a:r>
                <a:r>
                  <a:rPr lang="ru-RU" sz="40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983585"/>
                <a:ext cx="3096344" cy="9438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24137" y="3457066"/>
                <a:ext cx="3096344" cy="94382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3</a:t>
                </a:r>
                <a:r>
                  <a:rPr lang="ru-RU" sz="3200" b="0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37" y="3457066"/>
                <a:ext cx="3096344" cy="9438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984166" y="683283"/>
                <a:ext cx="3096344" cy="94382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5</a:t>
                </a:r>
                <a:r>
                  <a:rPr lang="ru-RU" sz="3200" b="0" dirty="0" smtClean="0"/>
                  <a:t>)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ru-RU" sz="3200" b="0" i="1" smtClean="0">
                        <a:latin typeface="Cambria Math"/>
                      </a:rPr>
                      <m:t> :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ru-RU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sz="3200" b="0" i="1" smtClean="0">
                        <a:latin typeface="Cambria Math"/>
                      </a:rPr>
                      <m:t> :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166" y="683283"/>
                <a:ext cx="3096344" cy="94382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724128" y="1983585"/>
                <a:ext cx="3096344" cy="94382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6</a:t>
                </a:r>
                <a:r>
                  <a:rPr lang="ru-RU" sz="3200" b="0" dirty="0" smtClean="0"/>
                  <a:t>)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3200" b="0" i="1" smtClean="0">
                        <a:latin typeface="Cambria Math"/>
                      </a:rPr>
                      <m:t>: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ru-RU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ru-RU" sz="3200" b="0" i="1" smtClean="0">
                        <a:latin typeface="Cambria Math"/>
                      </a:rPr>
                      <m:t> :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983585"/>
                <a:ext cx="3096344" cy="94382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644008" y="3457066"/>
                <a:ext cx="3096344" cy="94382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7</a:t>
                </a:r>
                <a:r>
                  <a:rPr lang="ru-RU" sz="3200" b="0" dirty="0" smtClean="0"/>
                  <a:t>)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ru-RU" sz="3200" b="0" i="1" smtClean="0">
                        <a:latin typeface="Cambria Math"/>
                      </a:rPr>
                      <m:t> :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ru-RU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ru-RU" sz="3200" b="0" i="1" smtClean="0">
                        <a:latin typeface="Cambria Math"/>
                      </a:rPr>
                      <m:t> :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457066"/>
                <a:ext cx="3096344" cy="94382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580112" y="4941168"/>
                <a:ext cx="3096344" cy="94382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3200" dirty="0" smtClean="0"/>
                  <a:t>  8</a:t>
                </a:r>
                <a:r>
                  <a:rPr lang="ru-RU" sz="3200" b="0" dirty="0" smtClean="0"/>
                  <a:t>)</a:t>
                </a:r>
                <a:r>
                  <a:rPr lang="ru-RU" sz="40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941168"/>
                <a:ext cx="3096344" cy="94382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672309" y="4941168"/>
                <a:ext cx="3096344" cy="94382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4</a:t>
                </a:r>
                <a:r>
                  <a:rPr lang="ru-RU" sz="3200" b="0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309" y="4941168"/>
                <a:ext cx="3096344" cy="94382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76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0376" y="2778822"/>
                <a:ext cx="2821854" cy="5847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3200" b="0" i="1" smtClean="0">
                          <a:latin typeface="Cambria Math"/>
                        </a:rPr>
                        <m:t> :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sz="3200" b="0" i="1" smtClean="0">
                          <a:latin typeface="Cambria Math"/>
                        </a:rPr>
                        <m:t> :  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𝒅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76" y="2778822"/>
                <a:ext cx="2821854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32270" y="2778822"/>
                <a:ext cx="761747" cy="5847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/>
                          <a:ea typeface="Cambria Math"/>
                        </a:rPr>
                        <m:t>⟺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270" y="2778822"/>
                <a:ext cx="76174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414" y="2778822"/>
                <a:ext cx="2353144" cy="5847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𝒅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</m:oMath>
                  </m:oMathPara>
                </a14:m>
                <a:endParaRPr lang="ru-RU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414" y="2778822"/>
                <a:ext cx="2353144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751950" y="3363597"/>
            <a:ext cx="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12190" y="3363597"/>
            <a:ext cx="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1950" y="3820797"/>
            <a:ext cx="21602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0183" y="3930950"/>
            <a:ext cx="191751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Крайние члены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пропорции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400022" y="2321622"/>
            <a:ext cx="0" cy="457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20102" y="2321622"/>
            <a:ext cx="0" cy="457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400022" y="2321622"/>
            <a:ext cx="7200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1950" y="1601705"/>
            <a:ext cx="1915461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Средние члены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 пропорции</a:t>
            </a:r>
            <a:endParaRPr lang="ru-RU" sz="20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84391" y="5159186"/>
                <a:ext cx="1331197" cy="942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𝒃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𝒄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391" y="5159186"/>
                <a:ext cx="1331197" cy="9427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760761" y="4024000"/>
            <a:ext cx="837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или</a:t>
            </a:r>
            <a:endParaRPr lang="ru-RU" sz="3200" i="1" dirty="0"/>
          </a:p>
        </p:txBody>
      </p:sp>
      <p:sp>
        <p:nvSpPr>
          <p:cNvPr id="24" name="Овал 23"/>
          <p:cNvSpPr/>
          <p:nvPr/>
        </p:nvSpPr>
        <p:spPr>
          <a:xfrm rot="3089747">
            <a:off x="3031154" y="4894513"/>
            <a:ext cx="561717" cy="146748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 rot="18764355">
            <a:off x="2969130" y="4917258"/>
            <a:ext cx="561717" cy="146748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48238" y="5338177"/>
                <a:ext cx="761747" cy="5847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/>
                          <a:ea typeface="Cambria Math"/>
                        </a:rPr>
                        <m:t>⟺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238" y="5338177"/>
                <a:ext cx="761747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444382" y="5338177"/>
                <a:ext cx="2353144" cy="5847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𝒅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</m:oMath>
                  </m:oMathPara>
                </a14:m>
                <a:endParaRPr lang="ru-RU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382" y="5338177"/>
                <a:ext cx="2353144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Пятиугольник 33"/>
          <p:cNvSpPr/>
          <p:nvPr/>
        </p:nvSpPr>
        <p:spPr>
          <a:xfrm>
            <a:off x="262746" y="548680"/>
            <a:ext cx="8341702" cy="864096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Основное свойство пропорции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075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3" y="1628800"/>
            <a:ext cx="892786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519902" cy="1640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4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35831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1772816"/>
                <a:ext cx="3100079" cy="2845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а)</a:t>
                </a:r>
              </a:p>
              <a:p>
                <a:r>
                  <a:rPr lang="ru-RU" sz="3200" dirty="0" smtClean="0"/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ru-RU" sz="3200" dirty="0" smtClean="0"/>
                  <a:t>;</a:t>
                </a:r>
              </a:p>
              <a:p>
                <a:r>
                  <a:rPr lang="ru-RU" sz="3200" dirty="0" smtClean="0"/>
                  <a:t>2) </a:t>
                </a: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5 :2=20 :8</m:t>
                    </m:r>
                  </m:oMath>
                </a14:m>
                <a:r>
                  <a:rPr lang="ru-RU" sz="3200" dirty="0" smtClean="0"/>
                  <a:t>;</a:t>
                </a:r>
              </a:p>
              <a:p>
                <a:r>
                  <a:rPr lang="ru-RU" sz="3200" dirty="0" smtClean="0"/>
                  <a:t>3) </a:t>
                </a: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2 :8=5 :20</m:t>
                    </m:r>
                  </m:oMath>
                </a14:m>
                <a:r>
                  <a:rPr lang="ru-RU" sz="3200" dirty="0" smtClean="0"/>
                  <a:t>;</a:t>
                </a:r>
              </a:p>
              <a:p>
                <a:r>
                  <a:rPr lang="ru-RU" sz="3200" dirty="0" smtClean="0"/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3200" dirty="0" smtClean="0"/>
                  <a:t>;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72816"/>
                <a:ext cx="3100079" cy="2845523"/>
              </a:xfrm>
              <a:prstGeom prst="rect">
                <a:avLst/>
              </a:prstGeom>
              <a:blipFill rotWithShape="0">
                <a:blip r:embed="rId3"/>
                <a:stretch>
                  <a:fillRect l="-4912" t="-1713" r="-3929" b="-2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20072" y="1772816"/>
                <a:ext cx="3327706" cy="2841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б) </a:t>
                </a:r>
              </a:p>
              <a:p>
                <a:r>
                  <a:rPr lang="ru-RU" sz="3200" dirty="0" smtClean="0"/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ru-RU" sz="3200" dirty="0" smtClean="0"/>
                  <a:t>;</a:t>
                </a:r>
              </a:p>
              <a:p>
                <a:r>
                  <a:rPr lang="ru-RU" sz="3200" dirty="0" smtClean="0"/>
                  <a:t>2) </a:t>
                </a:r>
                <a14:m>
                  <m:oMath xmlns:m="http://schemas.openxmlformats.org/officeDocument/2006/math">
                    <m:r>
                      <a:rPr lang="ru-RU" sz="3200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 :3=24 :18</m:t>
                    </m:r>
                  </m:oMath>
                </a14:m>
                <a:r>
                  <a:rPr lang="ru-RU" sz="3200" dirty="0" smtClean="0"/>
                  <a:t>;</a:t>
                </a:r>
              </a:p>
              <a:p>
                <a:r>
                  <a:rPr lang="ru-RU" sz="3200" dirty="0" smtClean="0"/>
                  <a:t>3)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 :18=4 :24</m:t>
                    </m:r>
                  </m:oMath>
                </a14:m>
                <a:r>
                  <a:rPr lang="ru-RU" sz="3200" dirty="0" smtClean="0"/>
                  <a:t>;</a:t>
                </a:r>
              </a:p>
              <a:p>
                <a:r>
                  <a:rPr lang="ru-RU" sz="3200" dirty="0" smtClean="0"/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3200" dirty="0" smtClean="0"/>
                  <a:t>;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772816"/>
                <a:ext cx="3327706" cy="2841868"/>
              </a:xfrm>
              <a:prstGeom prst="rect">
                <a:avLst/>
              </a:prstGeom>
              <a:blipFill rotWithShape="0">
                <a:blip r:embed="rId4"/>
                <a:stretch>
                  <a:fillRect l="-4579" t="-1717" r="-3663" b="-27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57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226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Тема Office</vt:lpstr>
      <vt:lpstr>Вспомните!</vt:lpstr>
      <vt:lpstr>Презентация PowerPoint</vt:lpstr>
      <vt:lpstr>Понятие пропорции. Основное свойство пропорции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Вспомни!</dc:title>
  <dc:creator>Мои Файлы</dc:creator>
  <cp:lastModifiedBy>Полина Шемелина</cp:lastModifiedBy>
  <cp:revision>53</cp:revision>
  <dcterms:created xsi:type="dcterms:W3CDTF">2020-12-06T16:57:02Z</dcterms:created>
  <dcterms:modified xsi:type="dcterms:W3CDTF">2020-12-20T16:16:48Z</dcterms:modified>
</cp:coreProperties>
</file>