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56" r:id="rId3"/>
    <p:sldId id="262" r:id="rId4"/>
    <p:sldId id="267" r:id="rId5"/>
    <p:sldId id="264" r:id="rId6"/>
    <p:sldId id="283" r:id="rId7"/>
    <p:sldId id="263" r:id="rId8"/>
    <p:sldId id="266" r:id="rId9"/>
    <p:sldId id="269" r:id="rId10"/>
    <p:sldId id="268" r:id="rId11"/>
    <p:sldId id="272" r:id="rId12"/>
    <p:sldId id="271" r:id="rId13"/>
    <p:sldId id="273" r:id="rId14"/>
    <p:sldId id="270" r:id="rId15"/>
    <p:sldId id="275" r:id="rId16"/>
    <p:sldId id="277" r:id="rId17"/>
    <p:sldId id="278" r:id="rId18"/>
    <p:sldId id="276" r:id="rId19"/>
    <p:sldId id="274" r:id="rId20"/>
    <p:sldId id="280" r:id="rId21"/>
    <p:sldId id="279" r:id="rId22"/>
    <p:sldId id="281" r:id="rId23"/>
    <p:sldId id="282" r:id="rId24"/>
    <p:sldId id="284" r:id="rId25"/>
    <p:sldId id="285" r:id="rId26"/>
    <p:sldId id="286" r:id="rId27"/>
    <p:sldId id="287" r:id="rId28"/>
    <p:sldId id="288" r:id="rId29"/>
    <p:sldId id="28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A1A"/>
    <a:srgbClr val="002A1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64" autoAdjust="0"/>
    <p:restoredTop sz="94660"/>
  </p:normalViewPr>
  <p:slideViewPr>
    <p:cSldViewPr>
      <p:cViewPr varScale="1">
        <p:scale>
          <a:sx n="68" d="100"/>
          <a:sy n="68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5C76-5058-49F7-A4E9-67A4317A358A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95B6B-2345-4727-A526-1CC0C4E2F4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374498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5C76-5058-49F7-A4E9-67A4317A358A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95B6B-2345-4727-A526-1CC0C4E2F4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923328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5C76-5058-49F7-A4E9-67A4317A358A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95B6B-2345-4727-A526-1CC0C4E2F4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92954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B654-4390-4A76-BD0B-7BE270DF7A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F233-DBA8-4090-8295-310DCDD971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497952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B654-4390-4A76-BD0B-7BE270DF7A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F233-DBA8-4090-8295-310DCDD971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519315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B654-4390-4A76-BD0B-7BE270DF7A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F233-DBA8-4090-8295-310DCDD971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827292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B654-4390-4A76-BD0B-7BE270DF7A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F233-DBA8-4090-8295-310DCDD971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352901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B654-4390-4A76-BD0B-7BE270DF7A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F233-DBA8-4090-8295-310DCDD971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328451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B654-4390-4A76-BD0B-7BE270DF7A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F233-DBA8-4090-8295-310DCDD971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651270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B654-4390-4A76-BD0B-7BE270DF7A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F233-DBA8-4090-8295-310DCDD971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593483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B654-4390-4A76-BD0B-7BE270DF7A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F233-DBA8-4090-8295-310DCDD971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368597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5C76-5058-49F7-A4E9-67A4317A358A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95B6B-2345-4727-A526-1CC0C4E2F4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561626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B654-4390-4A76-BD0B-7BE270DF7A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F233-DBA8-4090-8295-310DCDD971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737253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B654-4390-4A76-BD0B-7BE270DF7A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F233-DBA8-4090-8295-310DCDD971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375511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B654-4390-4A76-BD0B-7BE270DF7A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F233-DBA8-4090-8295-310DCDD971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736880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5C76-5058-49F7-A4E9-67A4317A358A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95B6B-2345-4727-A526-1CC0C4E2F4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148357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5C76-5058-49F7-A4E9-67A4317A358A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95B6B-2345-4727-A526-1CC0C4E2F4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342013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5C76-5058-49F7-A4E9-67A4317A358A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95B6B-2345-4727-A526-1CC0C4E2F4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251492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5C76-5058-49F7-A4E9-67A4317A358A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95B6B-2345-4727-A526-1CC0C4E2F4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299945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5C76-5058-49F7-A4E9-67A4317A358A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95B6B-2345-4727-A526-1CC0C4E2F4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259055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5C76-5058-49F7-A4E9-67A4317A358A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95B6B-2345-4727-A526-1CC0C4E2F4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471155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5C76-5058-49F7-A4E9-67A4317A358A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95B6B-2345-4727-A526-1CC0C4E2F4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722118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85C76-5058-49F7-A4E9-67A4317A358A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95B6B-2345-4727-A526-1CC0C4E2F4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190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FB654-4390-4A76-BD0B-7BE270DF7A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3F233-DBA8-4090-8295-310DCDD971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3382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Users\Admin\Downloads\59_dinotopia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340768"/>
            <a:ext cx="864096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3A1A"/>
                </a:solidFill>
                <a:effectLst/>
              </a:rPr>
              <a:t>Тематическая презентация для старших дошкольников </a:t>
            </a:r>
          </a:p>
          <a:p>
            <a:pPr algn="ctr"/>
            <a:r>
              <a:rPr lang="ru-RU" sz="60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3A1A"/>
                </a:solidFill>
                <a:effectLst/>
              </a:rPr>
              <a:t>«Жили – были динозавры»</a:t>
            </a:r>
            <a:endParaRPr lang="ru-RU" sz="6000" b="1" cap="none" spc="0" dirty="0" smtClean="0">
              <a:ln>
                <a:solidFill>
                  <a:schemeClr val="bg2">
                    <a:lumMod val="10000"/>
                  </a:schemeClr>
                </a:solidFill>
              </a:ln>
              <a:solidFill>
                <a:srgbClr val="003A1A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3" y="260648"/>
            <a:ext cx="799288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МБДОУ 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Сакмарский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детский сад «Берёзка»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1" y="4509120"/>
            <a:ext cx="864096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Автор: Белова Татьяна Николаевна,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воспитатель высшей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квалификационной категории</a:t>
            </a:r>
          </a:p>
          <a:p>
            <a:pPr algn="ctr"/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2022г.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51706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2-05-12-11-28-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9"/>
            <a:ext cx="8568952" cy="42730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4797152"/>
            <a:ext cx="864096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Травоядные динозавры имели огромные тела</a:t>
            </a:r>
            <a:endParaRPr lang="ru-RU" sz="4800" b="1" dirty="0">
              <a:ln w="1905">
                <a:solidFill>
                  <a:schemeClr val="tx1">
                    <a:lumMod val="95000"/>
                    <a:lumOff val="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01643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497091_ma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04664"/>
            <a:ext cx="5191364" cy="566124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436096" y="908720"/>
            <a:ext cx="3456384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Среди них были настоящие гиганты, например - Бронтозавр</a:t>
            </a:r>
            <a:endParaRPr lang="ru-RU" sz="4800" b="1" dirty="0">
              <a:ln w="1905">
                <a:solidFill>
                  <a:schemeClr val="tx1">
                    <a:lumMod val="95000"/>
                    <a:lumOff val="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01643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22-05-12-11-35-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3302985"/>
            <a:ext cx="5292080" cy="3307550"/>
          </a:xfrm>
          <a:prstGeom prst="rect">
            <a:avLst/>
          </a:prstGeom>
        </p:spPr>
      </p:pic>
      <p:pic>
        <p:nvPicPr>
          <p:cNvPr id="2" name="Рисунок 1" descr="2022-05-12-11-34-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60649"/>
            <a:ext cx="4608512" cy="33843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860032" y="620688"/>
            <a:ext cx="403244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Трицератопс – «трехрогий» ящер</a:t>
            </a:r>
            <a:endParaRPr lang="ru-RU" sz="4800" b="1" dirty="0">
              <a:ln w="1905">
                <a:solidFill>
                  <a:schemeClr val="tx1">
                    <a:lumMod val="95000"/>
                    <a:lumOff val="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645023"/>
            <a:ext cx="3384376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Несмотря на страшные рога трицератопс питался растениями</a:t>
            </a:r>
            <a:endParaRPr lang="ru-RU" sz="3600" b="1" dirty="0">
              <a:ln w="1905">
                <a:solidFill>
                  <a:schemeClr val="tx1">
                    <a:lumMod val="95000"/>
                    <a:lumOff val="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01643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2-05-12-11-37-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60650"/>
            <a:ext cx="8352928" cy="557133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4653136"/>
            <a:ext cx="8640960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200" b="1" dirty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Один из самых </a:t>
            </a:r>
          </a:p>
          <a:p>
            <a:pPr algn="ctr"/>
            <a:r>
              <a:rPr lang="ru-RU" sz="4200" b="1" dirty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необычных динозавров – </a:t>
            </a:r>
          </a:p>
          <a:p>
            <a:pPr algn="ctr"/>
            <a:r>
              <a:rPr lang="ru-RU" sz="4200" b="1" dirty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Стегозавр</a:t>
            </a:r>
            <a:endParaRPr lang="ru-RU" sz="4200" b="1" dirty="0">
              <a:ln w="1905">
                <a:solidFill>
                  <a:schemeClr val="tx1">
                    <a:lumMod val="95000"/>
                    <a:lumOff val="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01643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2-05-12-12-11-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4536504" cy="4686431"/>
          </a:xfrm>
          <a:prstGeom prst="rect">
            <a:avLst/>
          </a:prstGeom>
        </p:spPr>
      </p:pic>
      <p:pic>
        <p:nvPicPr>
          <p:cNvPr id="3" name="Рисунок 2" descr="2022-05-12-12-13-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3320988"/>
            <a:ext cx="4427984" cy="33209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4869160"/>
            <a:ext cx="4691389" cy="18928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900" b="1" dirty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всей спине </a:t>
            </a:r>
          </a:p>
          <a:p>
            <a:pPr algn="ctr"/>
            <a:r>
              <a:rPr lang="ru-RU" sz="3900" b="1" dirty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него росли </a:t>
            </a:r>
          </a:p>
          <a:p>
            <a:pPr algn="ctr"/>
            <a:r>
              <a:rPr lang="ru-RU" sz="3900" b="1" dirty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большие пластины</a:t>
            </a:r>
            <a:endParaRPr lang="ru-RU" sz="3900" b="1" dirty="0">
              <a:ln w="1905">
                <a:solidFill>
                  <a:schemeClr val="tx1">
                    <a:lumMod val="95000"/>
                    <a:lumOff val="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188640"/>
            <a:ext cx="449999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 хищников стегозавров защищали острые шипы на конце хвоста</a:t>
            </a:r>
            <a:endParaRPr lang="ru-RU" sz="4000" b="1" dirty="0">
              <a:ln w="1905">
                <a:solidFill>
                  <a:schemeClr val="tx1">
                    <a:lumMod val="95000"/>
                    <a:lumOff val="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01643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2-05-12-12-16-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260648"/>
            <a:ext cx="7252352" cy="517721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5301208"/>
            <a:ext cx="864096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Один из самых опасных и свирепых </a:t>
            </a:r>
          </a:p>
          <a:p>
            <a:pPr algn="ctr"/>
            <a:r>
              <a:rPr lang="ru-RU" sz="4000" b="1" dirty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ящеров - </a:t>
            </a:r>
            <a:r>
              <a:rPr lang="ru-RU" sz="4000" b="1" dirty="0" err="1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Аллозавр</a:t>
            </a:r>
            <a:endParaRPr lang="ru-RU" sz="4000" b="1" dirty="0">
              <a:ln w="1905">
                <a:solidFill>
                  <a:schemeClr val="tx1">
                    <a:lumMod val="95000"/>
                    <a:lumOff val="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01643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22-05-12-12-17-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8247944" cy="44126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2689" y="4725144"/>
            <a:ext cx="9018303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err="1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Аллозавр</a:t>
            </a:r>
            <a:r>
              <a:rPr lang="ru-RU" sz="4000" b="1" dirty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означает «странный ящер» </a:t>
            </a:r>
          </a:p>
          <a:p>
            <a:pPr algn="ctr"/>
            <a:r>
              <a:rPr lang="ru-RU" sz="4000" b="1" dirty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из-за строения его спинного хребта. </a:t>
            </a:r>
          </a:p>
          <a:p>
            <a:pPr algn="ctr"/>
            <a:r>
              <a:rPr lang="ru-RU" sz="4000" b="1" dirty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Он также имел очень мощные челюсти</a:t>
            </a:r>
          </a:p>
          <a:p>
            <a:pPr algn="ctr"/>
            <a:endParaRPr lang="ru-RU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01643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2-05-12-12-20-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4389868" cy="3292401"/>
          </a:xfrm>
          <a:prstGeom prst="rect">
            <a:avLst/>
          </a:prstGeom>
        </p:spPr>
      </p:pic>
      <p:pic>
        <p:nvPicPr>
          <p:cNvPr id="3" name="Рисунок 2" descr="2022-05-12-12-20-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3309107"/>
            <a:ext cx="4932040" cy="328967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44008" y="692696"/>
            <a:ext cx="4248473" cy="16158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300" b="1" dirty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Самые маленькие динозавры - </a:t>
            </a:r>
            <a:r>
              <a:rPr lang="ru-RU" sz="3300" b="1" dirty="0" err="1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компсогнаты</a:t>
            </a:r>
            <a:endParaRPr lang="ru-RU" sz="3300" b="1" dirty="0">
              <a:ln w="1905">
                <a:solidFill>
                  <a:schemeClr val="tx1">
                    <a:lumMod val="95000"/>
                    <a:lumOff val="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717031"/>
            <a:ext cx="3816424" cy="26314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300" b="1" dirty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Питались они насекомыми и мелкими ящерами, умели очень быстро бегать</a:t>
            </a:r>
            <a:endParaRPr lang="ru-RU" sz="3300" b="1" dirty="0">
              <a:ln w="1905">
                <a:solidFill>
                  <a:schemeClr val="tx1">
                    <a:lumMod val="95000"/>
                    <a:lumOff val="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01643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2-05-12-12-22-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260648"/>
            <a:ext cx="6334125" cy="42862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4509120"/>
            <a:ext cx="864096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Самым крупным и свирепым хищником среди динозавров был Тираннозавр</a:t>
            </a:r>
            <a:endParaRPr lang="ru-RU" sz="4400" b="1" dirty="0">
              <a:ln w="1905">
                <a:solidFill>
                  <a:schemeClr val="tx1">
                    <a:lumMod val="95000"/>
                    <a:lumOff val="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01643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2-05-12-12-23-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1826822"/>
            <a:ext cx="6374482" cy="478086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260649"/>
            <a:ext cx="864096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Он достигал 6 метров в высоту, 15 метров в длину и весил до 7 тонн</a:t>
            </a:r>
            <a:endParaRPr lang="ru-RU" sz="4400" b="1" dirty="0">
              <a:ln w="1905">
                <a:solidFill>
                  <a:schemeClr val="tx1">
                    <a:lumMod val="95000"/>
                    <a:lumOff val="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01643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2-05-12-09-31-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60648"/>
            <a:ext cx="8640960" cy="51845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71600" y="5589240"/>
            <a:ext cx="730841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Жили – были динозавры…</a:t>
            </a:r>
            <a:endParaRPr lang="ru-RU" sz="4800" b="1" dirty="0">
              <a:ln w="1905">
                <a:solidFill>
                  <a:schemeClr val="tx1">
                    <a:lumMod val="95000"/>
                    <a:lumOff val="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59_dinotopi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01643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26"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2-05-12-12-29-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2204864"/>
            <a:ext cx="7106682" cy="44416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260649"/>
            <a:ext cx="8640960" cy="276998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Тираннозавр означает «Королевский ящер – тиран».</a:t>
            </a:r>
          </a:p>
          <a:p>
            <a:pPr algn="ctr"/>
            <a:r>
              <a:rPr lang="ru-RU" sz="3000" b="1" dirty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Он без труда мог бы заглянуть в окно </a:t>
            </a:r>
          </a:p>
          <a:p>
            <a:pPr algn="ctr"/>
            <a:r>
              <a:rPr lang="ru-RU" sz="3000" b="1" dirty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третьего этажа</a:t>
            </a:r>
          </a:p>
          <a:p>
            <a:pPr algn="ctr"/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01643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ience-of-dinosaur-dinosaur-animatron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8292413" cy="497544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5229200"/>
            <a:ext cx="864096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Динозавры вымерли примерно 65 миллионов лет назад</a:t>
            </a:r>
            <a:endParaRPr lang="ru-RU" sz="4400" b="1" dirty="0">
              <a:ln w="1905">
                <a:solidFill>
                  <a:schemeClr val="tx1">
                    <a:lumMod val="95000"/>
                    <a:lumOff val="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01643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cientificrussia.ru/data/auto/material/large-preview-dinozavry-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0728"/>
            <a:ext cx="3869849" cy="2448272"/>
          </a:xfrm>
          <a:prstGeom prst="rect">
            <a:avLst/>
          </a:prstGeom>
          <a:noFill/>
        </p:spPr>
      </p:pic>
      <p:pic>
        <p:nvPicPr>
          <p:cNvPr id="6" name="Picture 12" descr="http://www.proza.ru/pics/2014/03/12/19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908720"/>
            <a:ext cx="3333726" cy="2500295"/>
          </a:xfrm>
          <a:prstGeom prst="rect">
            <a:avLst/>
          </a:prstGeom>
          <a:noFill/>
        </p:spPr>
      </p:pic>
      <p:pic>
        <p:nvPicPr>
          <p:cNvPr id="7" name="Picture 4" descr="http://earth-chronicles.ru/Publications_10/1/3/Vulka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3501008"/>
            <a:ext cx="2880320" cy="2930500"/>
          </a:xfrm>
          <a:prstGeom prst="rect">
            <a:avLst/>
          </a:prstGeom>
          <a:noFill/>
        </p:spPr>
      </p:pic>
      <p:pic>
        <p:nvPicPr>
          <p:cNvPr id="8" name="Picture 8" descr="https://www.syl.ru/misc/i/ai/168285/6281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3717032"/>
            <a:ext cx="4391959" cy="216720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187624" y="260648"/>
            <a:ext cx="66958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Причины гибели динозавров</a:t>
            </a:r>
            <a:endParaRPr lang="ru-RU" sz="4000" b="1" dirty="0">
              <a:ln w="1905">
                <a:solidFill>
                  <a:schemeClr val="tx1">
                    <a:lumMod val="95000"/>
                    <a:lumOff val="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59832" y="1124744"/>
            <a:ext cx="20882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Метеорит</a:t>
            </a:r>
            <a:endParaRPr lang="ru-RU" sz="3200" b="1" dirty="0">
              <a:ln w="1905">
                <a:solidFill>
                  <a:schemeClr val="tx1">
                    <a:lumMod val="95000"/>
                    <a:lumOff val="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44008" y="2780928"/>
            <a:ext cx="13404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Засуха</a:t>
            </a:r>
            <a:endParaRPr lang="ru-RU" sz="3200" b="1" dirty="0">
              <a:ln w="1905">
                <a:solidFill>
                  <a:schemeClr val="tx1">
                    <a:lumMod val="95000"/>
                    <a:lumOff val="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5517232"/>
            <a:ext cx="251004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Извержение </a:t>
            </a:r>
          </a:p>
          <a:p>
            <a:pPr algn="ctr"/>
            <a:r>
              <a:rPr lang="ru-RU" sz="3200" b="1" dirty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вулкана</a:t>
            </a:r>
            <a:endParaRPr lang="ru-RU" sz="3200" b="1" cap="none" spc="0" dirty="0">
              <a:ln w="1905">
                <a:solidFill>
                  <a:schemeClr val="tx1">
                    <a:lumMod val="95000"/>
                    <a:lumOff val="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292080" y="5517232"/>
            <a:ext cx="257153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Ледниковый </a:t>
            </a:r>
          </a:p>
          <a:p>
            <a:pPr algn="ctr"/>
            <a:r>
              <a:rPr lang="ru-RU" sz="3200" b="1" cap="none" spc="0" dirty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период</a:t>
            </a:r>
            <a:endParaRPr lang="ru-RU" sz="3200" b="1" cap="none" spc="0" dirty="0">
              <a:ln w="1905">
                <a:solidFill>
                  <a:schemeClr val="tx1">
                    <a:lumMod val="95000"/>
                    <a:lumOff val="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01643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2-05-12-11-21-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60648"/>
            <a:ext cx="7703500" cy="491589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4293096"/>
            <a:ext cx="864096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Существует особая наука – палеонтология.</a:t>
            </a:r>
          </a:p>
          <a:p>
            <a:pPr algn="ctr"/>
            <a:r>
              <a:rPr lang="ru-RU" sz="3600" b="1" dirty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 наука о вымерших растениях и животных</a:t>
            </a:r>
            <a:endParaRPr lang="ru-RU" sz="3600" b="1" dirty="0">
              <a:ln w="1905">
                <a:solidFill>
                  <a:schemeClr val="tx1">
                    <a:lumMod val="95000"/>
                    <a:lumOff val="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01643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fb.ru/misc/i/gallery/13352/20555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84784"/>
            <a:ext cx="3384376" cy="2538282"/>
          </a:xfrm>
          <a:prstGeom prst="rect">
            <a:avLst/>
          </a:prstGeom>
          <a:noFill/>
        </p:spPr>
      </p:pic>
      <p:pic>
        <p:nvPicPr>
          <p:cNvPr id="4" name="Picture 4" descr="http://www.vladtime.ru/uploads/posts/2014-12/1419617097_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484784"/>
            <a:ext cx="4251906" cy="2568581"/>
          </a:xfrm>
          <a:prstGeom prst="rect">
            <a:avLst/>
          </a:prstGeom>
          <a:noFill/>
        </p:spPr>
      </p:pic>
      <p:pic>
        <p:nvPicPr>
          <p:cNvPr id="5" name="Picture 6" descr="http://images.nationalgeographic.com/wpf/media-live/photos/000/011/cache/paleontoligists-fossil_1134_990x7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4104766"/>
            <a:ext cx="3570777" cy="247206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188640"/>
            <a:ext cx="9144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Палеонтологи на местах раскопок при помощи инструментов, шаг за шагом аккуратно, откапывают и изучают останки животных. </a:t>
            </a:r>
            <a:endParaRPr lang="ru-RU" sz="2600" b="1" dirty="0">
              <a:ln w="1905">
                <a:solidFill>
                  <a:schemeClr val="tx1">
                    <a:lumMod val="95000"/>
                    <a:lumOff val="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01643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upload.wikimedia.org/wikipedia/commons/7/77/Sue,_Field_Museum_of_Natural_Histo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68220"/>
            <a:ext cx="3312368" cy="2484276"/>
          </a:xfrm>
          <a:prstGeom prst="rect">
            <a:avLst/>
          </a:prstGeom>
          <a:noFill/>
        </p:spPr>
      </p:pic>
      <p:pic>
        <p:nvPicPr>
          <p:cNvPr id="4" name="Picture 8" descr="http://www.dinos.ru/html/smi/00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731249"/>
            <a:ext cx="4536504" cy="2873120"/>
          </a:xfrm>
          <a:prstGeom prst="rect">
            <a:avLst/>
          </a:prstGeom>
          <a:noFill/>
        </p:spPr>
      </p:pic>
      <p:pic>
        <p:nvPicPr>
          <p:cNvPr id="5" name="Picture 6" descr="http://dinopedia.ru/img/dinoid/triceratops/triceratops_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3769768"/>
            <a:ext cx="3414761" cy="2873277"/>
          </a:xfrm>
          <a:prstGeom prst="rect">
            <a:avLst/>
          </a:prstGeom>
          <a:noFill/>
        </p:spPr>
      </p:pic>
      <p:pic>
        <p:nvPicPr>
          <p:cNvPr id="6" name="Picture 10" descr="https://travel.rambler.ru/media/original_images/52a756cd4cf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134105"/>
            <a:ext cx="4321060" cy="24414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1520" y="260648"/>
            <a:ext cx="8640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Все окаменелости и находки палеонтологи реставрируют, и свои экспонаты представляют в музеях. </a:t>
            </a:r>
            <a:endParaRPr lang="ru-RU" sz="2800" b="1" dirty="0">
              <a:ln w="1905">
                <a:solidFill>
                  <a:schemeClr val="tx1">
                    <a:lumMod val="95000"/>
                    <a:lumOff val="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01643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22-05-12-10-35-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60648"/>
            <a:ext cx="8532440" cy="426622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4509120"/>
            <a:ext cx="864096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Сейчас ученым известно 500 – 600 видов этих вымерших пресмыкающихся</a:t>
            </a:r>
            <a:endParaRPr lang="ru-RU" sz="4400" b="1" dirty="0">
              <a:ln w="1905">
                <a:solidFill>
                  <a:schemeClr val="tx1">
                    <a:lumMod val="95000"/>
                    <a:lumOff val="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01643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77898" y="260648"/>
            <a:ext cx="39882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Литература:</a:t>
            </a:r>
            <a:r>
              <a:rPr lang="ru-RU" sz="5400" b="1" dirty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5400" b="1" dirty="0">
              <a:ln w="1905">
                <a:solidFill>
                  <a:schemeClr val="tx1">
                    <a:lumMod val="95000"/>
                    <a:lumOff val="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772816"/>
            <a:ext cx="86409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0926" indent="-514350">
              <a:buFont typeface="+mj-lt"/>
              <a:buAutoNum type="arabicPeriod"/>
            </a:pPr>
            <a:r>
              <a:rPr lang="ru-RU" sz="24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И. Яковлева, «След динозавра», Москва «РОСМЭН», 1993.</a:t>
            </a:r>
          </a:p>
          <a:p>
            <a:pPr marL="550926" indent="-514350">
              <a:buFont typeface="+mj-lt"/>
              <a:buAutoNum type="arabicPeriod"/>
            </a:pPr>
            <a:r>
              <a:rPr lang="ru-RU" sz="24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Д. </a:t>
            </a:r>
            <a:r>
              <a:rPr lang="ru-RU" sz="2400" b="1" dirty="0" err="1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Элиотт</a:t>
            </a:r>
            <a:r>
              <a:rPr lang="ru-RU" sz="24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К. Кинг, «Детская энциклопедия», ЗАО «РОСМЭН», 2005.</a:t>
            </a:r>
          </a:p>
          <a:p>
            <a:pPr marL="550926" indent="-514350">
              <a:buFont typeface="+mj-lt"/>
              <a:buAutoNum type="arabicPeriod"/>
            </a:pPr>
            <a:r>
              <a:rPr lang="ru-RU" sz="24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Сайт о динозаврах. </a:t>
            </a:r>
            <a:r>
              <a:rPr lang="en-US" sz="24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http://www. </a:t>
            </a:r>
            <a:r>
              <a:rPr lang="en-US" sz="2400" b="1" dirty="0" err="1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dinozavr</a:t>
            </a:r>
            <a:r>
              <a:rPr lang="en-US" sz="24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info/</a:t>
            </a:r>
            <a:endParaRPr lang="ru-RU" sz="2400" b="1" dirty="0" smtClean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50926" indent="-514350">
              <a:buFont typeface="+mj-lt"/>
              <a:buAutoNum type="arabicPeriod"/>
            </a:pPr>
            <a:r>
              <a:rPr lang="ru-RU" sz="2400" b="1" dirty="0" err="1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Википедия</a:t>
            </a:r>
            <a:r>
              <a:rPr lang="ru-RU" sz="24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[Электронный ресурс]</a:t>
            </a:r>
          </a:p>
          <a:p>
            <a:pPr marL="550926" indent="-514350">
              <a:buFont typeface="+mj-lt"/>
              <a:buAutoNum type="arabicPeriod"/>
            </a:pPr>
            <a:r>
              <a:rPr lang="ru-RU" sz="2400" b="1" dirty="0" err="1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Ундоровский</a:t>
            </a:r>
            <a:r>
              <a:rPr lang="ru-RU" sz="24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палеонтологический музей</a:t>
            </a:r>
          </a:p>
          <a:p>
            <a:pPr marL="550926" indent="-514350">
              <a:buNone/>
            </a:pPr>
            <a:r>
              <a:rPr lang="ru-RU" sz="24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</a:t>
            </a:r>
            <a:r>
              <a:rPr lang="en-US" sz="24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http://upm.undoriya.ru/</a:t>
            </a:r>
            <a:endParaRPr lang="ru-RU" sz="2400" b="1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01643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53950" y="2967335"/>
            <a:ext cx="80361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 </a:t>
            </a:r>
            <a:endParaRPr lang="ru-RU" sz="5400" b="1" dirty="0">
              <a:ln w="1905">
                <a:solidFill>
                  <a:schemeClr val="tx1">
                    <a:lumMod val="95000"/>
                    <a:lumOff val="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01643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2-05-12-10-31-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260648"/>
            <a:ext cx="6660232" cy="499517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5288340"/>
            <a:ext cx="914400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200" b="1" dirty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Динозавр в переводе с греческого </a:t>
            </a:r>
          </a:p>
          <a:p>
            <a:pPr algn="ctr"/>
            <a:r>
              <a:rPr lang="ru-RU" sz="4200" b="1" dirty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означает «ужасная ящерица» </a:t>
            </a:r>
            <a:endParaRPr lang="ru-RU" sz="4200" b="1" dirty="0">
              <a:ln w="1905">
                <a:solidFill>
                  <a:schemeClr val="tx1">
                    <a:lumMod val="95000"/>
                    <a:lumOff val="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01643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2-05-12-09-31-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8604448" cy="53777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43608" y="5661248"/>
            <a:ext cx="720851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когда жили динозавры?</a:t>
            </a:r>
            <a:endParaRPr lang="ru-RU" sz="4800" b="1" dirty="0">
              <a:ln w="1905">
                <a:solidFill>
                  <a:schemeClr val="tx1">
                    <a:lumMod val="95000"/>
                    <a:lumOff val="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01643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_Δ02_C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60648"/>
            <a:ext cx="7848872" cy="521211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5373216"/>
            <a:ext cx="864096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Динозавры жили много миллионов лет назад</a:t>
            </a:r>
            <a:endParaRPr lang="ru-RU" sz="4000" b="1" dirty="0">
              <a:ln w="1905">
                <a:solidFill>
                  <a:schemeClr val="tx1">
                    <a:lumMod val="95000"/>
                    <a:lumOff val="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01643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2-05-12-10-30-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60649"/>
            <a:ext cx="8054284" cy="51845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5373217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Они жили в жарких болотистых </a:t>
            </a:r>
          </a:p>
          <a:p>
            <a:pPr algn="ctr"/>
            <a:r>
              <a:rPr lang="ru-RU" sz="4000" b="1" dirty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джунглях</a:t>
            </a:r>
            <a:endParaRPr lang="ru-RU" sz="4000" b="1" dirty="0">
              <a:ln w="1905">
                <a:solidFill>
                  <a:schemeClr val="tx1">
                    <a:lumMod val="95000"/>
                    <a:lumOff val="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01643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9"/>
            <a:ext cx="4176464" cy="3129158"/>
          </a:xfrm>
          <a:prstGeom prst="rect">
            <a:avLst/>
          </a:prstGeom>
        </p:spPr>
      </p:pic>
      <p:pic>
        <p:nvPicPr>
          <p:cNvPr id="2" name="Рисунок 1" descr="6042139283b634412a1696cbc3e8a37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492686"/>
            <a:ext cx="4318740" cy="317667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932040" y="260648"/>
            <a:ext cx="396044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Детёныши динозавров появлялись на свет из яиц</a:t>
            </a:r>
            <a:endParaRPr lang="ru-RU" sz="4000" b="1" dirty="0">
              <a:ln w="1905">
                <a:solidFill>
                  <a:schemeClr val="tx1">
                    <a:lumMod val="95000"/>
                    <a:lumOff val="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429000"/>
            <a:ext cx="4536504" cy="32932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600" b="1" dirty="0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отличие от других рептилий, динозавры не оставляли яйца без присмотра после их откладывания. Они высиживали потомство, а затем ухаживали за детёнышами</a:t>
            </a:r>
            <a:endParaRPr lang="ru-RU" sz="2600" b="1" dirty="0">
              <a:ln w="3175">
                <a:solidFill>
                  <a:schemeClr val="tx1">
                    <a:lumMod val="95000"/>
                    <a:lumOff val="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01643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2-05-12-11-22-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8612449" cy="48445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02731" y="5085184"/>
            <a:ext cx="754155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Динозавры были по размеру </a:t>
            </a:r>
          </a:p>
          <a:p>
            <a:pPr algn="ctr"/>
            <a:r>
              <a:rPr lang="ru-RU" sz="4400" b="1" dirty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большие и совсем маленькие</a:t>
            </a:r>
            <a:endParaRPr lang="ru-RU" sz="4400" b="1" dirty="0">
              <a:ln w="1905">
                <a:solidFill>
                  <a:schemeClr val="tx1">
                    <a:lumMod val="95000"/>
                    <a:lumOff val="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01643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22-05-12-11-26-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2182" y="3212976"/>
            <a:ext cx="4903785" cy="3349285"/>
          </a:xfrm>
          <a:prstGeom prst="rect">
            <a:avLst/>
          </a:prstGeom>
        </p:spPr>
      </p:pic>
      <p:pic>
        <p:nvPicPr>
          <p:cNvPr id="2" name="Рисунок 1" descr="2022-05-12-11-24-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60649"/>
            <a:ext cx="4275001" cy="33843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99992" y="332656"/>
            <a:ext cx="439248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Некоторые </a:t>
            </a:r>
          </a:p>
          <a:p>
            <a:pPr algn="ctr"/>
            <a:r>
              <a:rPr lang="ru-RU" sz="4000" b="1" dirty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питались </a:t>
            </a:r>
          </a:p>
          <a:p>
            <a:pPr algn="ctr"/>
            <a:r>
              <a:rPr lang="ru-RU" sz="4000" b="1" dirty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исключительно </a:t>
            </a:r>
          </a:p>
          <a:p>
            <a:pPr algn="ctr"/>
            <a:r>
              <a:rPr lang="ru-RU" sz="4000" b="1" dirty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растениями</a:t>
            </a:r>
            <a:endParaRPr lang="ru-RU" sz="4000" b="1" dirty="0">
              <a:ln w="1905">
                <a:solidFill>
                  <a:schemeClr val="tx1">
                    <a:lumMod val="95000"/>
                    <a:lumOff val="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861048"/>
            <a:ext cx="3168047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Другие </a:t>
            </a:r>
          </a:p>
          <a:p>
            <a:pPr algn="ctr"/>
            <a:r>
              <a:rPr lang="ru-RU" sz="4000" b="1" dirty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употребляли </a:t>
            </a:r>
          </a:p>
          <a:p>
            <a:pPr algn="ctr"/>
            <a:r>
              <a:rPr lang="ru-RU" sz="4000" b="1" dirty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пищу </a:t>
            </a:r>
          </a:p>
          <a:p>
            <a:pPr algn="ctr"/>
            <a:r>
              <a:rPr lang="ru-RU" sz="4000" b="1" dirty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только мясо</a:t>
            </a:r>
            <a:endParaRPr lang="ru-RU" sz="4000" b="1" dirty="0">
              <a:ln w="1905">
                <a:solidFill>
                  <a:schemeClr val="tx1">
                    <a:lumMod val="95000"/>
                    <a:lumOff val="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01643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382</Words>
  <Application>Microsoft Office PowerPoint</Application>
  <PresentationFormat>Экран (4:3)</PresentationFormat>
  <Paragraphs>71</Paragraphs>
  <Slides>28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Тема Office</vt:lpstr>
      <vt:lpstr>2_Тема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49</cp:revision>
  <dcterms:created xsi:type="dcterms:W3CDTF">2017-07-17T09:06:35Z</dcterms:created>
  <dcterms:modified xsi:type="dcterms:W3CDTF">2022-05-12T16:42:58Z</dcterms:modified>
</cp:coreProperties>
</file>