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  <p:sldMasterId id="2147483826" r:id="rId2"/>
    <p:sldMasterId id="2147483850" r:id="rId3"/>
    <p:sldMasterId id="2147483898" r:id="rId4"/>
    <p:sldMasterId id="2147483911" r:id="rId5"/>
    <p:sldMasterId id="2147483924" r:id="rId6"/>
    <p:sldMasterId id="2147483937" r:id="rId7"/>
    <p:sldMasterId id="2147483949" r:id="rId8"/>
    <p:sldMasterId id="2147483961" r:id="rId9"/>
    <p:sldMasterId id="2147483973" r:id="rId10"/>
    <p:sldMasterId id="2147483985" r:id="rId11"/>
    <p:sldMasterId id="2147483997" r:id="rId12"/>
    <p:sldMasterId id="2147484009" r:id="rId13"/>
    <p:sldMasterId id="2147484021" r:id="rId14"/>
    <p:sldMasterId id="2147484033" r:id="rId15"/>
  </p:sldMasterIdLst>
  <p:sldIdLst>
    <p:sldId id="256" r:id="rId16"/>
    <p:sldId id="274" r:id="rId17"/>
    <p:sldId id="258" r:id="rId18"/>
    <p:sldId id="257" r:id="rId19"/>
    <p:sldId id="271" r:id="rId20"/>
    <p:sldId id="283" r:id="rId21"/>
    <p:sldId id="288" r:id="rId22"/>
    <p:sldId id="260" r:id="rId23"/>
    <p:sldId id="263" r:id="rId24"/>
    <p:sldId id="287" r:id="rId25"/>
    <p:sldId id="286" r:id="rId26"/>
    <p:sldId id="277" r:id="rId27"/>
    <p:sldId id="284" r:id="rId28"/>
    <p:sldId id="291" r:id="rId29"/>
    <p:sldId id="289" r:id="rId30"/>
    <p:sldId id="290" r:id="rId31"/>
    <p:sldId id="292" r:id="rId32"/>
    <p:sldId id="293" r:id="rId33"/>
    <p:sldId id="294" r:id="rId34"/>
    <p:sldId id="295" r:id="rId35"/>
    <p:sldId id="296" r:id="rId36"/>
    <p:sldId id="279" r:id="rId37"/>
    <p:sldId id="269" r:id="rId38"/>
    <p:sldId id="267" r:id="rId39"/>
    <p:sldId id="298" r:id="rId40"/>
    <p:sldId id="264" r:id="rId41"/>
    <p:sldId id="299" r:id="rId42"/>
    <p:sldId id="30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91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33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19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7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4120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388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8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288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683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2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895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8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86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3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525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804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366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2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2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1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73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685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53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193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075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801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30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227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045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029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512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4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92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9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8886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230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310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494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80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202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182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380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65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288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32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85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891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127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0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0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663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189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313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32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16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95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02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56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49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48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7" y="294348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48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675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039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154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629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433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338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590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112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75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576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0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862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862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862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21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86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6" y="478121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874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115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346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449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895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028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147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947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885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1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70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9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9089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523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681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907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621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999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717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298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949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568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63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7" y="60973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733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977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664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7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762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690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605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3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1A6510-EF5F-4C06-9D0D-1781CBBD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87F211-3961-477F-89EB-1F7C6A644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E98928-D80D-47ED-8790-172E2034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4AC194-54C0-421C-8325-799A64A7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183558-5748-4BC3-BE2A-2D0655E2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53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10388051" y="5038645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20728" y="776421"/>
            <a:ext cx="10750549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20728" y="2250280"/>
            <a:ext cx="10750549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828800" y="6012789"/>
            <a:ext cx="7721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828800" y="5650837"/>
            <a:ext cx="7721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189663" y="5752440"/>
            <a:ext cx="6705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9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9"/>
            <a:ext cx="10363827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804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1" y="6481102"/>
            <a:ext cx="5680075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06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9381" y="7167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10388051" y="93788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74176" y="6477000"/>
            <a:ext cx="2844800" cy="3048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92501" y="6481102"/>
            <a:ext cx="5680075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68075" y="809625"/>
            <a:ext cx="670560" cy="300831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8625147" y="9381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7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71466"/>
            <a:ext cx="9652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3756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72244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72244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09601" y="6480969"/>
            <a:ext cx="5680075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53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31" y="290732"/>
            <a:ext cx="1422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0009" y="290732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820009" y="3427124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696307" y="290732"/>
            <a:ext cx="914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696307" y="3427124"/>
            <a:ext cx="914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0736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1472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119360" y="6483096"/>
            <a:ext cx="67056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37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60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09601" y="6482023"/>
            <a:ext cx="5680075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31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367664"/>
            <a:ext cx="1219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514475" y="367664"/>
            <a:ext cx="3251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71968" y="6556248"/>
            <a:ext cx="28448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14476" y="6556248"/>
            <a:ext cx="6857493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4101" y="6556248"/>
            <a:ext cx="67056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4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17649" y="373966"/>
            <a:ext cx="977798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977798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44256" y="6556248"/>
            <a:ext cx="280416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60576" y="6557169"/>
            <a:ext cx="6597429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56256" y="6556248"/>
            <a:ext cx="48768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19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2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69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58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09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5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59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13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76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3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5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28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21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16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52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33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8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7" y="618649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9"/>
            <a:ext cx="5106027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9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534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6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6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14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454884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721600" y="6454884"/>
            <a:ext cx="2641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572000" y="6454884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fld id="{61C23B52-3EE5-49DF-ACBA-02E4B0E836A2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244668" y="6400909"/>
            <a:ext cx="1439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smtClean="0">
                <a:solidFill>
                  <a:srgbClr val="CC3300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08000" y="2286000"/>
            <a:ext cx="7518400" cy="3810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1600204"/>
            <a:ext cx="7518400" cy="6826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159394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6EEF-D311-4F8C-B5CF-3BCB721F57A9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26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9884F-F436-443E-B3E2-4F0F9E44646A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72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E1B4D-E027-4B29-9628-65CB9B06C27B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2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4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F0CBB-AFE5-4E1E-93FD-7BADEDE3F61E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55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9C5DA-5A0B-4E44-AA92-6E0CD1F8710C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68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FD789-E28C-4F8D-9FFB-5770BACD77B7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70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73235-E4E4-46C9-A2B0-89EC3DAFBC26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49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1BCD9-545D-4DF3-B902-18D71EC79EF6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0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7" y="618649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9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7" y="3051144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88" y="3051144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743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4713D-607A-4866-A174-4F38765CE224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52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C1C8F-E96B-4D78-9CE4-F999612214B3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52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967" y="457309"/>
            <a:ext cx="548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219200"/>
            <a:ext cx="109728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400909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213600" y="6450122"/>
            <a:ext cx="30480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486400" y="6400909"/>
            <a:ext cx="1117600" cy="320675"/>
          </a:xfrm>
        </p:spPr>
        <p:txBody>
          <a:bodyPr/>
          <a:lstStyle>
            <a:lvl1pPr>
              <a:defRPr/>
            </a:lvl1pPr>
          </a:lstStyle>
          <a:p>
            <a:fld id="{F7A25AE2-6395-463C-BF98-DEEFD204B78B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5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454882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721600" y="6454882"/>
            <a:ext cx="2641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572000" y="6454882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fld id="{61C23B52-3EE5-49DF-ACBA-02E4B0E836A2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244668" y="6400907"/>
            <a:ext cx="1439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smtClean="0">
                <a:solidFill>
                  <a:srgbClr val="CC3300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08000" y="2286000"/>
            <a:ext cx="7518400" cy="3810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1600204"/>
            <a:ext cx="7518400" cy="6826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3783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6EEF-D311-4F8C-B5CF-3BCB721F57A9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9884F-F436-443E-B3E2-4F0F9E44646A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27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E1B4D-E027-4B29-9628-65CB9B06C27B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6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F0CBB-AFE5-4E1E-93FD-7BADEDE3F61E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98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9C5DA-5A0B-4E44-AA92-6E0CD1F8710C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24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FD789-E28C-4F8D-9FFB-5770BACD77B7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6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148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73235-E4E4-46C9-A2B0-89EC3DAFBC26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90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1BCD9-545D-4DF3-B902-18D71EC79EF6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0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4713D-607A-4866-A174-4F38765CE224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83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C1C8F-E96B-4D78-9CE4-F999612214B3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84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967" y="457307"/>
            <a:ext cx="548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219200"/>
            <a:ext cx="109728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400907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213600" y="6450120"/>
            <a:ext cx="30480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486400" y="6400907"/>
            <a:ext cx="1117600" cy="320675"/>
          </a:xfrm>
        </p:spPr>
        <p:txBody>
          <a:bodyPr/>
          <a:lstStyle>
            <a:lvl1pPr>
              <a:defRPr/>
            </a:lvl1pPr>
          </a:lstStyle>
          <a:p>
            <a:fld id="{F7A25AE2-6395-463C-BF98-DEEFD204B78B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03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454878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721600" y="6454878"/>
            <a:ext cx="2641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572000" y="6454878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fld id="{61C23B52-3EE5-49DF-ACBA-02E4B0E836A2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244668" y="6400903"/>
            <a:ext cx="1439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smtClean="0">
                <a:solidFill>
                  <a:srgbClr val="CC3300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08000" y="2286000"/>
            <a:ext cx="7518400" cy="3810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1600204"/>
            <a:ext cx="7518400" cy="6826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81346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6EEF-D311-4F8C-B5CF-3BCB721F57A9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976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9884F-F436-443E-B3E2-4F0F9E44646A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24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E1B4D-E027-4B29-9628-65CB9B06C27B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88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F0CBB-AFE5-4E1E-93FD-7BADEDE3F61E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7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0961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9C5DA-5A0B-4E44-AA92-6E0CD1F8710C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32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FD789-E28C-4F8D-9FFB-5770BACD77B7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720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73235-E4E4-46C9-A2B0-89EC3DAFBC26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7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1BCD9-545D-4DF3-B902-18D71EC79EF6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31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4713D-607A-4866-A174-4F38765CE224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49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C1C8F-E96B-4D78-9CE4-F999612214B3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23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967" y="457303"/>
            <a:ext cx="548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219200"/>
            <a:ext cx="109728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400903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E355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213600" y="6450116"/>
            <a:ext cx="30480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486400" y="6400903"/>
            <a:ext cx="1117600" cy="320675"/>
          </a:xfrm>
        </p:spPr>
        <p:txBody>
          <a:bodyPr/>
          <a:lstStyle>
            <a:lvl1pPr>
              <a:defRPr/>
            </a:lvl1pPr>
          </a:lstStyle>
          <a:p>
            <a:fld id="{F7A25AE2-6395-463C-BF98-DEEFD204B78B}" type="slidenum">
              <a:rPr lang="en-US" altLang="ru-RU">
                <a:solidFill>
                  <a:srgbClr val="0E3558"/>
                </a:solidFill>
              </a:rPr>
              <a:pPr/>
              <a:t>‹#›</a:t>
            </a:fld>
            <a:endParaRPr lang="en-US" altLang="ru-RU">
              <a:solidFill>
                <a:srgbClr val="0E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98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27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05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5" y="609732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862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850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480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889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436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15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730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5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862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59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509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2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83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90" y="609601"/>
            <a:ext cx="325535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632984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5245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90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624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37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057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87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237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555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427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3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3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41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1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6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7" y="61864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9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4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C3C382D-96AD-4384-AF6B-418491B9FE1C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862" y="588340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99" y="588340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C6CFCCE-837C-4877-A5E0-33FE3461A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90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5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2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5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9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9381" y="14076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7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8625147" y="4948410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882808"/>
            <a:ext cx="10972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388608" y="6480969"/>
            <a:ext cx="2844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 defTabSz="914400"/>
              <a:t>30.11.2023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482023"/>
            <a:ext cx="5680075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119360" y="6480969"/>
            <a:ext cx="6705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white"/>
                </a:solidFill>
              </a:rPr>
              <a:pPr defTabSz="914400"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6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8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roup 56"/>
          <p:cNvGrpSpPr>
            <a:grpSpLocks/>
          </p:cNvGrpSpPr>
          <p:nvPr/>
        </p:nvGrpSpPr>
        <p:grpSpPr bwMode="auto">
          <a:xfrm>
            <a:off x="10657" y="501650"/>
            <a:ext cx="1477433" cy="336550"/>
            <a:chOff x="5" y="316"/>
            <a:chExt cx="698" cy="212"/>
          </a:xfrm>
        </p:grpSpPr>
        <p:sp>
          <p:nvSpPr>
            <p:cNvPr id="1044" name="Rectangle 20"/>
            <p:cNvSpPr>
              <a:spLocks noChangeArrowheads="1"/>
            </p:cNvSpPr>
            <p:nvPr userDrawn="1"/>
          </p:nvSpPr>
          <p:spPr bwMode="gray">
            <a:xfrm>
              <a:off x="5" y="480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 userDrawn="1"/>
          </p:nvSpPr>
          <p:spPr bwMode="gray">
            <a:xfrm>
              <a:off x="5" y="427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 userDrawn="1"/>
          </p:nvSpPr>
          <p:spPr bwMode="gray">
            <a:xfrm>
              <a:off x="5" y="369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gray">
            <a:xfrm>
              <a:off x="5" y="316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909"/>
            <a:ext cx="2844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mtClean="0">
              <a:solidFill>
                <a:srgbClr val="0E3558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13600" y="6450122"/>
            <a:ext cx="3048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86400" y="6400909"/>
            <a:ext cx="1117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9148C13-2F91-4049-93FD-A93045F53147}" type="slidenum">
              <a:rPr lang="en-US" altLang="ru-RU" smtClean="0">
                <a:solidFill>
                  <a:srgbClr val="0E3558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mtClean="0">
              <a:solidFill>
                <a:srgbClr val="0E3558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gray">
          <a:xfrm>
            <a:off x="10107087" y="6385034"/>
            <a:ext cx="127211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smtClean="0">
                <a:solidFill>
                  <a:srgbClr val="CC3300"/>
                </a:solidFill>
              </a:rPr>
              <a:t>LOGO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95967" y="457309"/>
            <a:ext cx="5486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77" name="Freeform 53"/>
          <p:cNvSpPr>
            <a:spLocks/>
          </p:cNvSpPr>
          <p:nvPr/>
        </p:nvSpPr>
        <p:spPr bwMode="gray">
          <a:xfrm>
            <a:off x="1524028" y="457200"/>
            <a:ext cx="173567" cy="457200"/>
          </a:xfrm>
          <a:custGeom>
            <a:avLst/>
            <a:gdLst>
              <a:gd name="T0" fmla="*/ 96 w 96"/>
              <a:gd name="T1" fmla="*/ 0 h 288"/>
              <a:gd name="T2" fmla="*/ 0 w 96"/>
              <a:gd name="T3" fmla="*/ 0 h 288"/>
              <a:gd name="T4" fmla="*/ 0 w 96"/>
              <a:gd name="T5" fmla="*/ 288 h 288"/>
              <a:gd name="T6" fmla="*/ 96 w 96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" h="288">
                <a:moveTo>
                  <a:pt x="96" y="0"/>
                </a:moveTo>
                <a:lnTo>
                  <a:pt x="0" y="0"/>
                </a:lnTo>
                <a:lnTo>
                  <a:pt x="0" y="288"/>
                </a:lnTo>
                <a:lnTo>
                  <a:pt x="96" y="2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grpSp>
        <p:nvGrpSpPr>
          <p:cNvPr id="1079" name="Group 55"/>
          <p:cNvGrpSpPr>
            <a:grpSpLocks/>
          </p:cNvGrpSpPr>
          <p:nvPr/>
        </p:nvGrpSpPr>
        <p:grpSpPr bwMode="auto">
          <a:xfrm>
            <a:off x="7082440" y="457200"/>
            <a:ext cx="5109633" cy="457200"/>
            <a:chOff x="3346" y="288"/>
            <a:chExt cx="2414" cy="288"/>
          </a:xfrm>
        </p:grpSpPr>
        <p:sp>
          <p:nvSpPr>
            <p:cNvPr id="1071" name="Rectangle 47"/>
            <p:cNvSpPr>
              <a:spLocks noChangeArrowheads="1"/>
            </p:cNvSpPr>
            <p:nvPr userDrawn="1"/>
          </p:nvSpPr>
          <p:spPr bwMode="gray">
            <a:xfrm>
              <a:off x="3422" y="493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 userDrawn="1"/>
          </p:nvSpPr>
          <p:spPr bwMode="gray">
            <a:xfrm>
              <a:off x="3422" y="440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3" name="Rectangle 49"/>
            <p:cNvSpPr>
              <a:spLocks noChangeArrowheads="1"/>
            </p:cNvSpPr>
            <p:nvPr userDrawn="1"/>
          </p:nvSpPr>
          <p:spPr bwMode="gray">
            <a:xfrm>
              <a:off x="3421" y="382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4" name="Rectangle 50"/>
            <p:cNvSpPr>
              <a:spLocks noChangeArrowheads="1"/>
            </p:cNvSpPr>
            <p:nvPr userDrawn="1"/>
          </p:nvSpPr>
          <p:spPr bwMode="gray">
            <a:xfrm>
              <a:off x="3421" y="329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gray">
            <a:xfrm flipH="1">
              <a:off x="3346" y="288"/>
              <a:ext cx="48" cy="288"/>
            </a:xfrm>
            <a:custGeom>
              <a:avLst/>
              <a:gdLst>
                <a:gd name="T0" fmla="*/ 96 w 96"/>
                <a:gd name="T1" fmla="*/ 0 h 288"/>
                <a:gd name="T2" fmla="*/ 0 w 96"/>
                <a:gd name="T3" fmla="*/ 0 h 288"/>
                <a:gd name="T4" fmla="*/ 0 w 96"/>
                <a:gd name="T5" fmla="*/ 288 h 288"/>
                <a:gd name="T6" fmla="*/ 96 w 96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288">
                  <a:moveTo>
                    <a:pt x="96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96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1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roup 56"/>
          <p:cNvGrpSpPr>
            <a:grpSpLocks/>
          </p:cNvGrpSpPr>
          <p:nvPr/>
        </p:nvGrpSpPr>
        <p:grpSpPr bwMode="auto">
          <a:xfrm>
            <a:off x="10656" y="501650"/>
            <a:ext cx="1477433" cy="336550"/>
            <a:chOff x="5" y="316"/>
            <a:chExt cx="698" cy="212"/>
          </a:xfrm>
        </p:grpSpPr>
        <p:sp>
          <p:nvSpPr>
            <p:cNvPr id="1044" name="Rectangle 20"/>
            <p:cNvSpPr>
              <a:spLocks noChangeArrowheads="1"/>
            </p:cNvSpPr>
            <p:nvPr userDrawn="1"/>
          </p:nvSpPr>
          <p:spPr bwMode="gray">
            <a:xfrm>
              <a:off x="5" y="480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 userDrawn="1"/>
          </p:nvSpPr>
          <p:spPr bwMode="gray">
            <a:xfrm>
              <a:off x="5" y="427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 userDrawn="1"/>
          </p:nvSpPr>
          <p:spPr bwMode="gray">
            <a:xfrm>
              <a:off x="5" y="369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gray">
            <a:xfrm>
              <a:off x="5" y="316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907"/>
            <a:ext cx="2844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mtClean="0">
              <a:solidFill>
                <a:srgbClr val="0E3558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13600" y="6450120"/>
            <a:ext cx="3048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86400" y="6400907"/>
            <a:ext cx="1117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9148C13-2F91-4049-93FD-A93045F53147}" type="slidenum">
              <a:rPr lang="en-US" altLang="ru-RU" smtClean="0">
                <a:solidFill>
                  <a:srgbClr val="0E3558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mtClean="0">
              <a:solidFill>
                <a:srgbClr val="0E3558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gray">
          <a:xfrm>
            <a:off x="10107087" y="6385032"/>
            <a:ext cx="127211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smtClean="0">
                <a:solidFill>
                  <a:srgbClr val="CC3300"/>
                </a:solidFill>
              </a:rPr>
              <a:t>LOGO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95967" y="457307"/>
            <a:ext cx="5486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77" name="Freeform 53"/>
          <p:cNvSpPr>
            <a:spLocks/>
          </p:cNvSpPr>
          <p:nvPr/>
        </p:nvSpPr>
        <p:spPr bwMode="gray">
          <a:xfrm>
            <a:off x="1524028" y="457200"/>
            <a:ext cx="173567" cy="457200"/>
          </a:xfrm>
          <a:custGeom>
            <a:avLst/>
            <a:gdLst>
              <a:gd name="T0" fmla="*/ 96 w 96"/>
              <a:gd name="T1" fmla="*/ 0 h 288"/>
              <a:gd name="T2" fmla="*/ 0 w 96"/>
              <a:gd name="T3" fmla="*/ 0 h 288"/>
              <a:gd name="T4" fmla="*/ 0 w 96"/>
              <a:gd name="T5" fmla="*/ 288 h 288"/>
              <a:gd name="T6" fmla="*/ 96 w 96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" h="288">
                <a:moveTo>
                  <a:pt x="96" y="0"/>
                </a:moveTo>
                <a:lnTo>
                  <a:pt x="0" y="0"/>
                </a:lnTo>
                <a:lnTo>
                  <a:pt x="0" y="288"/>
                </a:lnTo>
                <a:lnTo>
                  <a:pt x="96" y="2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grpSp>
        <p:nvGrpSpPr>
          <p:cNvPr id="1079" name="Group 55"/>
          <p:cNvGrpSpPr>
            <a:grpSpLocks/>
          </p:cNvGrpSpPr>
          <p:nvPr/>
        </p:nvGrpSpPr>
        <p:grpSpPr bwMode="auto">
          <a:xfrm>
            <a:off x="7082438" y="457200"/>
            <a:ext cx="5109633" cy="457200"/>
            <a:chOff x="3346" y="288"/>
            <a:chExt cx="2414" cy="288"/>
          </a:xfrm>
        </p:grpSpPr>
        <p:sp>
          <p:nvSpPr>
            <p:cNvPr id="1071" name="Rectangle 47"/>
            <p:cNvSpPr>
              <a:spLocks noChangeArrowheads="1"/>
            </p:cNvSpPr>
            <p:nvPr userDrawn="1"/>
          </p:nvSpPr>
          <p:spPr bwMode="gray">
            <a:xfrm>
              <a:off x="3422" y="493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 userDrawn="1"/>
          </p:nvSpPr>
          <p:spPr bwMode="gray">
            <a:xfrm>
              <a:off x="3422" y="440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3" name="Rectangle 49"/>
            <p:cNvSpPr>
              <a:spLocks noChangeArrowheads="1"/>
            </p:cNvSpPr>
            <p:nvPr userDrawn="1"/>
          </p:nvSpPr>
          <p:spPr bwMode="gray">
            <a:xfrm>
              <a:off x="3421" y="382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4" name="Rectangle 50"/>
            <p:cNvSpPr>
              <a:spLocks noChangeArrowheads="1"/>
            </p:cNvSpPr>
            <p:nvPr userDrawn="1"/>
          </p:nvSpPr>
          <p:spPr bwMode="gray">
            <a:xfrm>
              <a:off x="3421" y="329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gray">
            <a:xfrm flipH="1">
              <a:off x="3346" y="288"/>
              <a:ext cx="48" cy="288"/>
            </a:xfrm>
            <a:custGeom>
              <a:avLst/>
              <a:gdLst>
                <a:gd name="T0" fmla="*/ 96 w 96"/>
                <a:gd name="T1" fmla="*/ 0 h 288"/>
                <a:gd name="T2" fmla="*/ 0 w 96"/>
                <a:gd name="T3" fmla="*/ 0 h 288"/>
                <a:gd name="T4" fmla="*/ 0 w 96"/>
                <a:gd name="T5" fmla="*/ 288 h 288"/>
                <a:gd name="T6" fmla="*/ 96 w 96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288">
                  <a:moveTo>
                    <a:pt x="96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96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78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roup 56"/>
          <p:cNvGrpSpPr>
            <a:grpSpLocks/>
          </p:cNvGrpSpPr>
          <p:nvPr/>
        </p:nvGrpSpPr>
        <p:grpSpPr bwMode="auto">
          <a:xfrm>
            <a:off x="10653" y="501650"/>
            <a:ext cx="1477433" cy="336550"/>
            <a:chOff x="5" y="316"/>
            <a:chExt cx="698" cy="212"/>
          </a:xfrm>
        </p:grpSpPr>
        <p:sp>
          <p:nvSpPr>
            <p:cNvPr id="1044" name="Rectangle 20"/>
            <p:cNvSpPr>
              <a:spLocks noChangeArrowheads="1"/>
            </p:cNvSpPr>
            <p:nvPr userDrawn="1"/>
          </p:nvSpPr>
          <p:spPr bwMode="gray">
            <a:xfrm>
              <a:off x="5" y="480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 userDrawn="1"/>
          </p:nvSpPr>
          <p:spPr bwMode="gray">
            <a:xfrm>
              <a:off x="5" y="427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 userDrawn="1"/>
          </p:nvSpPr>
          <p:spPr bwMode="gray">
            <a:xfrm>
              <a:off x="5" y="369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gray">
            <a:xfrm>
              <a:off x="5" y="316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3647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903"/>
            <a:ext cx="2844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mtClean="0">
              <a:solidFill>
                <a:srgbClr val="0E3558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13600" y="6450116"/>
            <a:ext cx="3048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E3558"/>
                </a:solidFill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86400" y="6400903"/>
            <a:ext cx="1117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9148C13-2F91-4049-93FD-A93045F53147}" type="slidenum">
              <a:rPr lang="en-US" altLang="ru-RU" smtClean="0">
                <a:solidFill>
                  <a:srgbClr val="0E3558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mtClean="0">
              <a:solidFill>
                <a:srgbClr val="0E3558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gray">
          <a:xfrm>
            <a:off x="10107087" y="6385028"/>
            <a:ext cx="127211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smtClean="0">
                <a:solidFill>
                  <a:srgbClr val="CC3300"/>
                </a:solidFill>
              </a:rPr>
              <a:t>LOGO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95967" y="457303"/>
            <a:ext cx="5486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77" name="Freeform 53"/>
          <p:cNvSpPr>
            <a:spLocks/>
          </p:cNvSpPr>
          <p:nvPr/>
        </p:nvSpPr>
        <p:spPr bwMode="gray">
          <a:xfrm>
            <a:off x="1524028" y="457200"/>
            <a:ext cx="173567" cy="457200"/>
          </a:xfrm>
          <a:custGeom>
            <a:avLst/>
            <a:gdLst>
              <a:gd name="T0" fmla="*/ 96 w 96"/>
              <a:gd name="T1" fmla="*/ 0 h 288"/>
              <a:gd name="T2" fmla="*/ 0 w 96"/>
              <a:gd name="T3" fmla="*/ 0 h 288"/>
              <a:gd name="T4" fmla="*/ 0 w 96"/>
              <a:gd name="T5" fmla="*/ 288 h 288"/>
              <a:gd name="T6" fmla="*/ 96 w 96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" h="288">
                <a:moveTo>
                  <a:pt x="96" y="0"/>
                </a:moveTo>
                <a:lnTo>
                  <a:pt x="0" y="0"/>
                </a:lnTo>
                <a:lnTo>
                  <a:pt x="0" y="288"/>
                </a:lnTo>
                <a:lnTo>
                  <a:pt x="96" y="2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grpSp>
        <p:nvGrpSpPr>
          <p:cNvPr id="1079" name="Group 55"/>
          <p:cNvGrpSpPr>
            <a:grpSpLocks/>
          </p:cNvGrpSpPr>
          <p:nvPr/>
        </p:nvGrpSpPr>
        <p:grpSpPr bwMode="auto">
          <a:xfrm>
            <a:off x="7082436" y="457200"/>
            <a:ext cx="5109633" cy="457200"/>
            <a:chOff x="3346" y="288"/>
            <a:chExt cx="2414" cy="288"/>
          </a:xfrm>
        </p:grpSpPr>
        <p:sp>
          <p:nvSpPr>
            <p:cNvPr id="1071" name="Rectangle 47"/>
            <p:cNvSpPr>
              <a:spLocks noChangeArrowheads="1"/>
            </p:cNvSpPr>
            <p:nvPr userDrawn="1"/>
          </p:nvSpPr>
          <p:spPr bwMode="gray">
            <a:xfrm>
              <a:off x="3422" y="493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 userDrawn="1"/>
          </p:nvSpPr>
          <p:spPr bwMode="gray">
            <a:xfrm>
              <a:off x="3422" y="440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3" name="Rectangle 49"/>
            <p:cNvSpPr>
              <a:spLocks noChangeArrowheads="1"/>
            </p:cNvSpPr>
            <p:nvPr userDrawn="1"/>
          </p:nvSpPr>
          <p:spPr bwMode="gray">
            <a:xfrm>
              <a:off x="3421" y="382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4" name="Rectangle 50"/>
            <p:cNvSpPr>
              <a:spLocks noChangeArrowheads="1"/>
            </p:cNvSpPr>
            <p:nvPr userDrawn="1"/>
          </p:nvSpPr>
          <p:spPr bwMode="gray">
            <a:xfrm>
              <a:off x="3421" y="329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gray">
            <a:xfrm flipH="1">
              <a:off x="3346" y="288"/>
              <a:ext cx="48" cy="288"/>
            </a:xfrm>
            <a:custGeom>
              <a:avLst/>
              <a:gdLst>
                <a:gd name="T0" fmla="*/ 96 w 96"/>
                <a:gd name="T1" fmla="*/ 0 h 288"/>
                <a:gd name="T2" fmla="*/ 0 w 96"/>
                <a:gd name="T3" fmla="*/ 0 h 288"/>
                <a:gd name="T4" fmla="*/ 0 w 96"/>
                <a:gd name="T5" fmla="*/ 288 h 288"/>
                <a:gd name="T6" fmla="*/ 96 w 96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288">
                  <a:moveTo>
                    <a:pt x="96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96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34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2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8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9A055A-1C14-4AC1-ACF8-101289A461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3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EBD197-55B8-445D-BF0E-14837F67F0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0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522" y="520981"/>
            <a:ext cx="11956473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cap="all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Наставничество   </a:t>
            </a:r>
          </a:p>
          <a:p>
            <a:pPr algn="ctr">
              <a:spcAft>
                <a:spcPts val="1000"/>
              </a:spcAft>
            </a:pPr>
            <a:r>
              <a:rPr lang="ru-RU" sz="2800" b="1" cap="all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 системе     дошкольного   образования</a:t>
            </a:r>
            <a:endParaRPr lang="ru-RU" sz="16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endParaRPr lang="ru-RU" sz="2800" b="1" cap="all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Windows_7even\Desktop\НАСТАВНИЧЕСТВО\картинки наставничество\b1aa503ba99c74e323978b2c5ace4139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2260" r="1273"/>
          <a:stretch/>
        </p:blipFill>
        <p:spPr bwMode="auto">
          <a:xfrm>
            <a:off x="1177636" y="1895624"/>
            <a:ext cx="5628904" cy="455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00209" y="2968832"/>
            <a:ext cx="2695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Подготовили:</a:t>
            </a:r>
          </a:p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учителя-логопеды </a:t>
            </a:r>
          </a:p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МБ ДОУ </a:t>
            </a:r>
          </a:p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«Детский сад №169»</a:t>
            </a:r>
          </a:p>
          <a:p>
            <a:r>
              <a:rPr lang="ru-RU" i="1" dirty="0" err="1" smtClean="0">
                <a:solidFill>
                  <a:schemeClr val="accent6">
                    <a:lumMod val="75000"/>
                  </a:schemeClr>
                </a:solidFill>
              </a:rPr>
              <a:t>Болгова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А.А.,</a:t>
            </a:r>
          </a:p>
          <a:p>
            <a:r>
              <a:rPr lang="ru-RU" i="1" dirty="0" err="1" smtClean="0">
                <a:solidFill>
                  <a:schemeClr val="accent6">
                    <a:lumMod val="75000"/>
                  </a:schemeClr>
                </a:solidFill>
              </a:rPr>
              <a:t>Красакова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О.А.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0505" y="568036"/>
            <a:ext cx="5486400" cy="692728"/>
          </a:xfrm>
        </p:spPr>
        <p:txBody>
          <a:bodyPr/>
          <a:lstStyle/>
          <a:p>
            <a:r>
              <a:rPr lang="ru-RU" altLang="ru-RU" dirty="0" smtClean="0"/>
              <a:t>Планируемые результаты</a:t>
            </a:r>
            <a:br>
              <a:rPr lang="ru-RU" altLang="ru-RU" dirty="0" smtClean="0"/>
            </a:br>
            <a:endParaRPr lang="en-US" altLang="ru-RU" dirty="0"/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>
            <a:off x="8415867" y="3124200"/>
            <a:ext cx="22352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6079067" y="3124200"/>
            <a:ext cx="2220384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3759273" y="3124200"/>
            <a:ext cx="2154767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1405467" y="3124200"/>
            <a:ext cx="22352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grpSp>
        <p:nvGrpSpPr>
          <p:cNvPr id="55303" name="Group 7"/>
          <p:cNvGrpSpPr>
            <a:grpSpLocks/>
          </p:cNvGrpSpPr>
          <p:nvPr/>
        </p:nvGrpSpPr>
        <p:grpSpPr bwMode="auto">
          <a:xfrm>
            <a:off x="1710267" y="1828800"/>
            <a:ext cx="8128000" cy="990600"/>
            <a:chOff x="624" y="1152"/>
            <a:chExt cx="4080" cy="720"/>
          </a:xfrm>
        </p:grpSpPr>
        <p:sp>
          <p:nvSpPr>
            <p:cNvPr id="55304" name="Rectangle 8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grpSp>
          <p:nvGrpSpPr>
            <p:cNvPr id="55305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55306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07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08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09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</p:grpSp>
        <p:sp>
          <p:nvSpPr>
            <p:cNvPr id="55310" name="Rectangle 14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grpSp>
          <p:nvGrpSpPr>
            <p:cNvPr id="55311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55312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13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14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15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</p:grpSp>
        <p:sp>
          <p:nvSpPr>
            <p:cNvPr id="55316" name="Rectangle 20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grpSp>
          <p:nvGrpSpPr>
            <p:cNvPr id="55317" name="Group 21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55318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19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20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  <p:sp>
            <p:nvSpPr>
              <p:cNvPr id="55321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E3558"/>
                  </a:solidFill>
                </a:endParaRPr>
              </a:p>
            </p:txBody>
          </p:sp>
        </p:grpSp>
        <p:sp>
          <p:nvSpPr>
            <p:cNvPr id="55322" name="Rectangle 26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405537" y="3576850"/>
            <a:ext cx="21397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улучшение показателей </a:t>
            </a:r>
            <a:r>
              <a:rPr lang="ru-RU" sz="2000" b="1" dirty="0" smtClean="0"/>
              <a:t>образователь-ной организации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61441" y="3576849"/>
            <a:ext cx="2052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улучшение </a:t>
            </a:r>
            <a:r>
              <a:rPr lang="ru-RU" sz="2000" b="1" dirty="0" err="1" smtClean="0"/>
              <a:t>психологичес</a:t>
            </a:r>
            <a:r>
              <a:rPr lang="ru-RU" sz="2000" b="1" dirty="0" smtClean="0"/>
              <a:t>-кого </a:t>
            </a:r>
            <a:r>
              <a:rPr lang="ru-RU" sz="2000" b="1" dirty="0"/>
              <a:t>климата в </a:t>
            </a:r>
            <a:r>
              <a:rPr lang="ru-RU" sz="2000" b="1" dirty="0" smtClean="0"/>
              <a:t>ДОУ 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22431" y="3648539"/>
            <a:ext cx="22959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практическая реализация </a:t>
            </a:r>
            <a:r>
              <a:rPr lang="ru-RU" sz="2000" b="1" dirty="0" smtClean="0"/>
              <a:t>личностного подхода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55748" y="3625386"/>
            <a:ext cx="24127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привлечение дополнительных ресурсов и сторонних </a:t>
            </a:r>
            <a:r>
              <a:rPr lang="ru-RU" sz="2000" b="1" dirty="0" smtClean="0"/>
              <a:t>инвестиций</a:t>
            </a:r>
            <a:endParaRPr lang="ru-RU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16" y="6480174"/>
            <a:ext cx="10001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1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0120" y="360219"/>
            <a:ext cx="5486400" cy="1126840"/>
          </a:xfrm>
        </p:spPr>
        <p:txBody>
          <a:bodyPr/>
          <a:lstStyle/>
          <a:p>
            <a:r>
              <a:rPr lang="ru-RU" altLang="ru-RU" dirty="0" smtClean="0"/>
              <a:t>Этапы реализации программы наставничества </a:t>
            </a:r>
            <a:endParaRPr lang="en-US" altLang="ru-RU" dirty="0"/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667209" y="3394365"/>
            <a:ext cx="8310539" cy="3002320"/>
            <a:chOff x="1075" y="960"/>
            <a:chExt cx="4460" cy="2792"/>
          </a:xfrm>
        </p:grpSpPr>
        <p:sp>
          <p:nvSpPr>
            <p:cNvPr id="47108" name="Freeform 4"/>
            <p:cNvSpPr>
              <a:spLocks/>
            </p:cNvSpPr>
            <p:nvPr/>
          </p:nvSpPr>
          <p:spPr bwMode="gray">
            <a:xfrm>
              <a:off x="5089" y="960"/>
              <a:ext cx="441" cy="705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563F">
                    <a:gamma/>
                    <a:shade val="46275"/>
                    <a:invGamma/>
                  </a:srgbClr>
                </a:gs>
                <a:gs pos="50000">
                  <a:srgbClr val="00563F"/>
                </a:gs>
                <a:gs pos="100000">
                  <a:srgbClr val="00563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09" name="Freeform 5"/>
            <p:cNvSpPr>
              <a:spLocks/>
            </p:cNvSpPr>
            <p:nvPr/>
          </p:nvSpPr>
          <p:spPr bwMode="gray">
            <a:xfrm>
              <a:off x="2976" y="960"/>
              <a:ext cx="2559" cy="451"/>
            </a:xfrm>
            <a:custGeom>
              <a:avLst/>
              <a:gdLst>
                <a:gd name="T0" fmla="*/ 1478 w 1786"/>
                <a:gd name="T1" fmla="*/ 284 h 284"/>
                <a:gd name="T2" fmla="*/ 0 w 1786"/>
                <a:gd name="T3" fmla="*/ 284 h 284"/>
                <a:gd name="T4" fmla="*/ 446 w 1786"/>
                <a:gd name="T5" fmla="*/ 0 h 284"/>
                <a:gd name="T6" fmla="*/ 1786 w 1786"/>
                <a:gd name="T7" fmla="*/ 0 h 284"/>
                <a:gd name="T8" fmla="*/ 1478 w 1786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10" name="Freeform 6"/>
            <p:cNvSpPr>
              <a:spLocks/>
            </p:cNvSpPr>
            <p:nvPr/>
          </p:nvSpPr>
          <p:spPr bwMode="gray">
            <a:xfrm>
              <a:off x="4645" y="1660"/>
              <a:ext cx="441" cy="701"/>
            </a:xfrm>
            <a:custGeom>
              <a:avLst/>
              <a:gdLst>
                <a:gd name="T0" fmla="*/ 308 w 308"/>
                <a:gd name="T1" fmla="*/ 120 h 442"/>
                <a:gd name="T2" fmla="*/ 0 w 308"/>
                <a:gd name="T3" fmla="*/ 442 h 442"/>
                <a:gd name="T4" fmla="*/ 0 w 308"/>
                <a:gd name="T5" fmla="*/ 286 h 442"/>
                <a:gd name="T6" fmla="*/ 308 w 308"/>
                <a:gd name="T7" fmla="*/ 0 h 442"/>
                <a:gd name="T8" fmla="*/ 308 w 308"/>
                <a:gd name="T9" fmla="*/ 12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4B1092">
                    <a:gamma/>
                    <a:shade val="46275"/>
                    <a:invGamma/>
                  </a:srgbClr>
                </a:gs>
                <a:gs pos="50000">
                  <a:srgbClr val="4B1092"/>
                </a:gs>
                <a:gs pos="100000">
                  <a:srgbClr val="4B1092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11" name="Freeform 7"/>
            <p:cNvSpPr>
              <a:spLocks/>
            </p:cNvSpPr>
            <p:nvPr/>
          </p:nvSpPr>
          <p:spPr bwMode="gray">
            <a:xfrm>
              <a:off x="2340" y="1660"/>
              <a:ext cx="2751" cy="450"/>
            </a:xfrm>
            <a:custGeom>
              <a:avLst/>
              <a:gdLst>
                <a:gd name="T0" fmla="*/ 1612 w 1920"/>
                <a:gd name="T1" fmla="*/ 284 h 284"/>
                <a:gd name="T2" fmla="*/ 0 w 1920"/>
                <a:gd name="T3" fmla="*/ 284 h 284"/>
                <a:gd name="T4" fmla="*/ 446 w 1920"/>
                <a:gd name="T5" fmla="*/ 0 h 284"/>
                <a:gd name="T6" fmla="*/ 1920 w 1920"/>
                <a:gd name="T7" fmla="*/ 0 h 284"/>
                <a:gd name="T8" fmla="*/ 1612 w 192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A7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12" name="Freeform 8"/>
            <p:cNvSpPr>
              <a:spLocks/>
            </p:cNvSpPr>
            <p:nvPr/>
          </p:nvSpPr>
          <p:spPr bwMode="gray">
            <a:xfrm>
              <a:off x="4200" y="2353"/>
              <a:ext cx="439" cy="704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90330A">
                    <a:gamma/>
                    <a:shade val="46275"/>
                    <a:invGamma/>
                  </a:srgbClr>
                </a:gs>
                <a:gs pos="50000">
                  <a:srgbClr val="90330A"/>
                </a:gs>
                <a:gs pos="100000">
                  <a:srgbClr val="90330A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13" name="Freeform 9"/>
            <p:cNvSpPr>
              <a:spLocks/>
            </p:cNvSpPr>
            <p:nvPr/>
          </p:nvSpPr>
          <p:spPr bwMode="gray">
            <a:xfrm>
              <a:off x="3758" y="3047"/>
              <a:ext cx="442" cy="705"/>
            </a:xfrm>
            <a:custGeom>
              <a:avLst/>
              <a:gdLst>
                <a:gd name="T0" fmla="*/ 308 w 308"/>
                <a:gd name="T1" fmla="*/ 122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906B0E">
                    <a:gamma/>
                    <a:shade val="46275"/>
                    <a:invGamma/>
                  </a:srgbClr>
                </a:gs>
                <a:gs pos="50000">
                  <a:srgbClr val="906B0E"/>
                </a:gs>
                <a:gs pos="100000">
                  <a:srgbClr val="906B0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14" name="Freeform 10"/>
            <p:cNvSpPr>
              <a:spLocks/>
            </p:cNvSpPr>
            <p:nvPr/>
          </p:nvSpPr>
          <p:spPr bwMode="gray">
            <a:xfrm>
              <a:off x="1076" y="3051"/>
              <a:ext cx="3124" cy="450"/>
            </a:xfrm>
            <a:custGeom>
              <a:avLst/>
              <a:gdLst>
                <a:gd name="T0" fmla="*/ 1872 w 2180"/>
                <a:gd name="T1" fmla="*/ 284 h 284"/>
                <a:gd name="T2" fmla="*/ 0 w 2180"/>
                <a:gd name="T3" fmla="*/ 284 h 284"/>
                <a:gd name="T4" fmla="*/ 446 w 2180"/>
                <a:gd name="T5" fmla="*/ 0 h 284"/>
                <a:gd name="T6" fmla="*/ 2180 w 2180"/>
                <a:gd name="T7" fmla="*/ 0 h 284"/>
                <a:gd name="T8" fmla="*/ 1872 w 218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gray">
            <a:xfrm>
              <a:off x="2980" y="1411"/>
              <a:ext cx="2119" cy="253"/>
            </a:xfrm>
            <a:prstGeom prst="rect">
              <a:avLst/>
            </a:prstGeom>
            <a:gradFill rotWithShape="1">
              <a:gsLst>
                <a:gs pos="0">
                  <a:srgbClr val="00906A">
                    <a:gamma/>
                    <a:shade val="72549"/>
                    <a:invGamma/>
                  </a:srgbClr>
                </a:gs>
                <a:gs pos="50000">
                  <a:srgbClr val="00906A"/>
                </a:gs>
                <a:gs pos="100000">
                  <a:srgbClr val="00906A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ru-RU" dirty="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gray">
            <a:xfrm>
              <a:off x="2341" y="2110"/>
              <a:ext cx="2309" cy="248"/>
            </a:xfrm>
            <a:prstGeom prst="rect">
              <a:avLst/>
            </a:prstGeom>
            <a:gradFill rotWithShape="1">
              <a:gsLst>
                <a:gs pos="0">
                  <a:srgbClr val="8041FF">
                    <a:gamma/>
                    <a:shade val="72549"/>
                    <a:invGamma/>
                  </a:srgbClr>
                </a:gs>
                <a:gs pos="50000">
                  <a:srgbClr val="8041FF"/>
                </a:gs>
                <a:gs pos="100000">
                  <a:srgbClr val="8041FF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ru-RU" dirty="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7127" name="Freeform 23"/>
            <p:cNvSpPr>
              <a:spLocks/>
            </p:cNvSpPr>
            <p:nvPr/>
          </p:nvSpPr>
          <p:spPr bwMode="gray">
            <a:xfrm>
              <a:off x="1709" y="2353"/>
              <a:ext cx="2935" cy="454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E3558"/>
                </a:solidFill>
              </a:endParaRPr>
            </a:p>
          </p:txBody>
        </p:sp>
        <p:sp>
          <p:nvSpPr>
            <p:cNvPr id="47128" name="Rectangle 24"/>
            <p:cNvSpPr>
              <a:spLocks noChangeArrowheads="1"/>
            </p:cNvSpPr>
            <p:nvPr/>
          </p:nvSpPr>
          <p:spPr bwMode="gray">
            <a:xfrm>
              <a:off x="1711" y="2806"/>
              <a:ext cx="2499" cy="248"/>
            </a:xfrm>
            <a:prstGeom prst="rect">
              <a:avLst/>
            </a:prstGeom>
            <a:gradFill rotWithShape="1">
              <a:gsLst>
                <a:gs pos="0">
                  <a:srgbClr val="DC7150">
                    <a:gamma/>
                    <a:shade val="72549"/>
                    <a:invGamma/>
                  </a:srgbClr>
                </a:gs>
                <a:gs pos="50000">
                  <a:srgbClr val="DC7150"/>
                </a:gs>
                <a:gs pos="100000">
                  <a:srgbClr val="DC715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ru-RU" dirty="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7129" name="Rectangle 25"/>
            <p:cNvSpPr>
              <a:spLocks noChangeArrowheads="1"/>
            </p:cNvSpPr>
            <p:nvPr/>
          </p:nvSpPr>
          <p:spPr bwMode="gray">
            <a:xfrm>
              <a:off x="1075" y="3502"/>
              <a:ext cx="2689" cy="248"/>
            </a:xfrm>
            <a:prstGeom prst="rect">
              <a:avLst/>
            </a:prstGeom>
            <a:gradFill rotWithShape="1">
              <a:gsLst>
                <a:gs pos="0">
                  <a:srgbClr val="D0A11C">
                    <a:gamma/>
                    <a:shade val="72549"/>
                    <a:invGamma/>
                  </a:srgbClr>
                </a:gs>
                <a:gs pos="50000">
                  <a:srgbClr val="D0A11C"/>
                </a:gs>
                <a:gs pos="100000">
                  <a:srgbClr val="D0A11C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ru-RU" dirty="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4"/>
          <a:stretch/>
        </p:blipFill>
        <p:spPr bwMode="auto">
          <a:xfrm>
            <a:off x="4413320" y="1681130"/>
            <a:ext cx="6633824" cy="171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326">
            <a:off x="1794477" y="1969134"/>
            <a:ext cx="2609851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48408" y="5649439"/>
            <a:ext cx="3389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Подготовка условий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49787" y="4874897"/>
            <a:ext cx="3226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База </a:t>
            </a:r>
            <a:r>
              <a:rPr lang="ru-RU" sz="2400" b="1" dirty="0"/>
              <a:t>наставляемых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3493" y="4145426"/>
            <a:ext cx="2927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База </a:t>
            </a:r>
            <a:r>
              <a:rPr lang="ru-RU" sz="2400" b="1" dirty="0"/>
              <a:t>наставников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10583" y="3417678"/>
            <a:ext cx="370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Обучение </a:t>
            </a:r>
            <a:r>
              <a:rPr lang="ru-RU" sz="2400" b="1" dirty="0"/>
              <a:t>наставников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78373" y="2755291"/>
            <a:ext cx="322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Формирование </a:t>
            </a:r>
            <a:r>
              <a:rPr lang="ru-RU" sz="2400" b="1" dirty="0"/>
              <a:t>пар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93661" y="2251813"/>
            <a:ext cx="347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Организация работы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07167" y="1265631"/>
            <a:ext cx="2624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Завершение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наставничества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70382" y="6396685"/>
            <a:ext cx="976762" cy="350479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2068" y="767931"/>
            <a:ext cx="6731761" cy="1008111"/>
          </a:xfrm>
        </p:spPr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23984" y="2130771"/>
            <a:ext cx="11098077" cy="3095404"/>
            <a:chOff x="470531" y="1158856"/>
            <a:chExt cx="11098077" cy="30954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70531" y="1176618"/>
              <a:ext cx="2592288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6568" y="1241897"/>
              <a:ext cx="192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2400" b="1" dirty="0" smtClean="0">
                  <a:solidFill>
                    <a:srgbClr val="002060"/>
                  </a:solidFill>
                </a:rPr>
                <a:t>открытый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876877" y="2620307"/>
              <a:ext cx="2592288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8976320" y="1158856"/>
              <a:ext cx="2592288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487981" y="2260267"/>
              <a:ext cx="2592288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344139" y="3512113"/>
              <a:ext cx="2592288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47595" y="3534180"/>
              <a:ext cx="2592288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73321" y="2338969"/>
              <a:ext cx="2592288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70198" y="2737635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2400" b="1" dirty="0" smtClean="0">
                  <a:solidFill>
                    <a:srgbClr val="002060"/>
                  </a:solidFill>
                </a:rPr>
                <a:t>заботливый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09360" y="2435641"/>
              <a:ext cx="192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2400" b="1" dirty="0" smtClean="0">
                  <a:solidFill>
                    <a:srgbClr val="002060"/>
                  </a:solidFill>
                </a:rPr>
                <a:t>надежный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69466" y="3595082"/>
              <a:ext cx="2300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2400" b="1" dirty="0" smtClean="0">
                  <a:solidFill>
                    <a:srgbClr val="002060"/>
                  </a:solidFill>
                </a:rPr>
                <a:t>терпеливый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16897" y="3663387"/>
              <a:ext cx="30467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2200" b="1" dirty="0" smtClean="0">
                  <a:solidFill>
                    <a:srgbClr val="002060"/>
                  </a:solidFill>
                </a:rPr>
                <a:t>проницательный</a:t>
              </a:r>
              <a:endParaRPr lang="ru-RU" sz="22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40283" y="2384632"/>
              <a:ext cx="2256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2400" b="1" dirty="0" smtClean="0">
                  <a:solidFill>
                    <a:srgbClr val="002060"/>
                  </a:solidFill>
                </a:rPr>
                <a:t>толерантный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24325" y="1241897"/>
              <a:ext cx="2496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u-RU" sz="2400" b="1" dirty="0" smtClean="0">
                  <a:solidFill>
                    <a:srgbClr val="002060"/>
                  </a:solidFill>
                </a:rPr>
                <a:t>эмпатичный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Стрелка вниз 19"/>
            <p:cNvSpPr/>
            <p:nvPr/>
          </p:nvSpPr>
          <p:spPr>
            <a:xfrm rot="20977263">
              <a:off x="6287852" y="1407494"/>
              <a:ext cx="330177" cy="9784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Стрелка вниз 20"/>
            <p:cNvSpPr/>
            <p:nvPr/>
          </p:nvSpPr>
          <p:spPr>
            <a:xfrm rot="1069974">
              <a:off x="5088809" y="1383015"/>
              <a:ext cx="323088" cy="9784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Стрелка вниз 21"/>
            <p:cNvSpPr/>
            <p:nvPr/>
          </p:nvSpPr>
          <p:spPr>
            <a:xfrm rot="3346799">
              <a:off x="4031026" y="1005514"/>
              <a:ext cx="242316" cy="13045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Стрелка вниз 22"/>
            <p:cNvSpPr/>
            <p:nvPr/>
          </p:nvSpPr>
          <p:spPr>
            <a:xfrm rot="18408134">
              <a:off x="7348009" y="990740"/>
              <a:ext cx="242316" cy="13045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6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9"/>
          <a:stretch/>
        </p:blipFill>
        <p:spPr bwMode="auto">
          <a:xfrm>
            <a:off x="5749704" y="1236835"/>
            <a:ext cx="5708073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8336" r="18939" b="2847"/>
          <a:stretch/>
        </p:blipFill>
        <p:spPr bwMode="auto">
          <a:xfrm>
            <a:off x="641307" y="1017615"/>
            <a:ext cx="5108328" cy="451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9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6" t="20443" r="4926" b="16009"/>
          <a:stretch/>
        </p:blipFill>
        <p:spPr bwMode="auto">
          <a:xfrm>
            <a:off x="21861" y="24780"/>
            <a:ext cx="12170139" cy="68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4729" y="4419618"/>
            <a:ext cx="2729347" cy="374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28509" y="1953491"/>
            <a:ext cx="5458691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51" y="1953498"/>
            <a:ext cx="5363296" cy="354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7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9922" r="4896" b="15885"/>
          <a:stretch/>
        </p:blipFill>
        <p:spPr bwMode="auto">
          <a:xfrm>
            <a:off x="0" y="-1"/>
            <a:ext cx="12192000" cy="69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20732" r="5208" b="12466"/>
          <a:stretch/>
        </p:blipFill>
        <p:spPr bwMode="auto">
          <a:xfrm>
            <a:off x="0" y="0"/>
            <a:ext cx="12192000" cy="695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3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9792" r="4687" b="15755"/>
          <a:stretch/>
        </p:blipFill>
        <p:spPr bwMode="auto">
          <a:xfrm>
            <a:off x="0" y="0"/>
            <a:ext cx="12192000" cy="693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6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20182" r="4860" b="15793"/>
          <a:stretch/>
        </p:blipFill>
        <p:spPr bwMode="auto">
          <a:xfrm>
            <a:off x="-22688" y="-9005"/>
            <a:ext cx="12214688" cy="69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5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20312" r="4585" b="15751"/>
          <a:stretch/>
        </p:blipFill>
        <p:spPr bwMode="auto">
          <a:xfrm>
            <a:off x="165" y="-13072"/>
            <a:ext cx="12191835" cy="688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5903" y="706582"/>
            <a:ext cx="45027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67595" y="3430163"/>
            <a:ext cx="1591293" cy="405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97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48" b="52151"/>
          <a:stretch/>
        </p:blipFill>
        <p:spPr bwMode="auto">
          <a:xfrm>
            <a:off x="1272337" y="0"/>
            <a:ext cx="8689199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52D3FA-FE6F-4119-A8F6-E2DE0EBFA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79" y="3013363"/>
            <a:ext cx="53779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6" t="20443" r="4948" b="16248"/>
          <a:stretch/>
        </p:blipFill>
        <p:spPr bwMode="auto">
          <a:xfrm>
            <a:off x="0" y="-21704"/>
            <a:ext cx="12192000" cy="68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9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0934" r="5051" b="14076"/>
          <a:stretch/>
        </p:blipFill>
        <p:spPr bwMode="auto">
          <a:xfrm>
            <a:off x="0" y="-14319"/>
            <a:ext cx="12192000" cy="695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20867" r="5104" b="12872"/>
          <a:stretch/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9091" y="2119755"/>
            <a:ext cx="148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20293" y="2105900"/>
            <a:ext cx="181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_____________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17129" y="2105900"/>
            <a:ext cx="2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_____________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23020" y="2119746"/>
            <a:ext cx="270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_______________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628911" y="21059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__________________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06CA92-286B-4761-BE9C-5A05B4C4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11A5A22-AD85-4751-83E7-858903699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"/>
          <a:stretch/>
        </p:blipFill>
        <p:spPr>
          <a:xfrm>
            <a:off x="443345" y="283995"/>
            <a:ext cx="11151624" cy="6290010"/>
          </a:xfrm>
        </p:spPr>
      </p:pic>
      <p:sp>
        <p:nvSpPr>
          <p:cNvPr id="6" name="Прямоугольник 5"/>
          <p:cNvSpPr/>
          <p:nvPr/>
        </p:nvSpPr>
        <p:spPr>
          <a:xfrm>
            <a:off x="7024266" y="3186563"/>
            <a:ext cx="4281055" cy="321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149518" y="4664189"/>
            <a:ext cx="4809506" cy="150023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83926" y="5060362"/>
            <a:ext cx="4383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Период </a:t>
            </a:r>
            <a:r>
              <a:rPr lang="ru-RU" sz="2000" b="1" dirty="0">
                <a:solidFill>
                  <a:srgbClr val="002060"/>
                </a:solidFill>
              </a:rPr>
              <a:t>вхождения начинающего педагога в профессию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52812" y="3433096"/>
            <a:ext cx="34029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</a:t>
            </a:r>
            <a:r>
              <a:rPr lang="ru-RU" sz="2400" b="1" dirty="0" smtClean="0">
                <a:solidFill>
                  <a:srgbClr val="C00000"/>
                </a:solidFill>
              </a:rPr>
              <a:t>пытный педагог </a:t>
            </a:r>
            <a:r>
              <a:rPr lang="ru-RU" sz="2400" b="1" dirty="0">
                <a:solidFill>
                  <a:srgbClr val="C00000"/>
                </a:solidFill>
              </a:rPr>
              <a:t>–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молодой </a:t>
            </a:r>
            <a:r>
              <a:rPr lang="ru-RU" sz="2400" b="1" dirty="0">
                <a:solidFill>
                  <a:srgbClr val="C00000"/>
                </a:solidFill>
              </a:rPr>
              <a:t>специалист</a:t>
            </a:r>
          </a:p>
        </p:txBody>
      </p:sp>
    </p:spTree>
    <p:extLst>
      <p:ext uri="{BB962C8B-B14F-4D97-AF65-F5344CB8AC3E}">
        <p14:creationId xmlns:p14="http://schemas.microsoft.com/office/powerpoint/2010/main" val="5427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3346" y="65765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cap="all" dirty="0">
                <a:solidFill>
                  <a:srgbClr val="002060"/>
                </a:solidFill>
              </a:rPr>
              <a:t>Этапы профессионального развития педагога</a:t>
            </a:r>
          </a:p>
          <a:p>
            <a:pPr algn="ctr"/>
            <a:endParaRPr lang="ru-RU" sz="2400" dirty="0"/>
          </a:p>
          <a:p>
            <a:pPr marL="457200" indent="-457200" algn="ctr">
              <a:buAutoNum type="arabicPeriod"/>
            </a:pPr>
            <a:r>
              <a:rPr lang="ru-RU" sz="2400" dirty="0" smtClean="0"/>
              <a:t>Вхождение </a:t>
            </a:r>
            <a:r>
              <a:rPr lang="ru-RU" sz="2400" dirty="0"/>
              <a:t>в должность. Этап овладения профессией, освоение норм профессии, её ценностей. </a:t>
            </a:r>
            <a:endParaRPr lang="ru-RU" sz="2400" dirty="0" smtClean="0"/>
          </a:p>
          <a:p>
            <a:pPr algn="ctr"/>
            <a:endParaRPr lang="ru-RU" sz="2400" dirty="0"/>
          </a:p>
          <a:p>
            <a:pPr marL="457200" indent="-457200" algn="ctr">
              <a:buAutoNum type="arabicPeriod" startAt="2"/>
            </a:pPr>
            <a:r>
              <a:rPr lang="ru-RU" sz="2400" dirty="0" smtClean="0">
                <a:solidFill>
                  <a:srgbClr val="C00000"/>
                </a:solidFill>
              </a:rPr>
              <a:t>Стабилизация</a:t>
            </a:r>
            <a:r>
              <a:rPr lang="ru-RU" sz="2400" dirty="0">
                <a:solidFill>
                  <a:srgbClr val="C00000"/>
                </a:solidFill>
              </a:rPr>
              <a:t>. Этап приобретения профессиональной компетентности, успешности. </a:t>
            </a:r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sz="2400" dirty="0"/>
              <a:t>3.	Преобразование. Этап достижения </a:t>
            </a:r>
            <a:r>
              <a:rPr lang="ru-RU" sz="2400" dirty="0" smtClean="0"/>
              <a:t>               целостности</a:t>
            </a:r>
            <a:r>
              <a:rPr lang="ru-RU" sz="2400" dirty="0"/>
              <a:t>, самодостаточности, </a:t>
            </a:r>
            <a:r>
              <a:rPr lang="ru-RU" sz="2400" dirty="0" smtClean="0"/>
              <a:t>                 автономности </a:t>
            </a:r>
            <a:r>
              <a:rPr lang="ru-RU" sz="2400" dirty="0"/>
              <a:t>и способности к инновационной деятельности.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46" y="1626919"/>
            <a:ext cx="5165768" cy="344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6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8140" y="714889"/>
            <a:ext cx="4921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Преобразование педагога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8" t="23861" r="5120" b="10269"/>
          <a:stretch/>
        </p:blipFill>
        <p:spPr bwMode="auto">
          <a:xfrm>
            <a:off x="6677891" y="318654"/>
            <a:ext cx="3934690" cy="455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783781" y="5170966"/>
            <a:ext cx="2101933" cy="783772"/>
          </a:xfrm>
          <a:prstGeom prst="wedgeRoundRectCallout">
            <a:avLst>
              <a:gd name="adj1" fmla="val -23930"/>
              <a:gd name="adj2" fmla="val -10347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851074" y="5296393"/>
            <a:ext cx="196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коуч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82" y="1555668"/>
            <a:ext cx="4399070" cy="439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9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73679" y="1787011"/>
            <a:ext cx="31608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л</a:t>
            </a:r>
            <a:r>
              <a:rPr lang="ru-RU" sz="2400" b="1" dirty="0" smtClean="0">
                <a:solidFill>
                  <a:srgbClr val="002060"/>
                </a:solidFill>
              </a:rPr>
              <a:t>идер </a:t>
            </a:r>
            <a:r>
              <a:rPr lang="ru-RU" sz="2400" b="1" dirty="0">
                <a:solidFill>
                  <a:srgbClr val="002060"/>
                </a:solidFill>
              </a:rPr>
              <a:t>педагогического сообщества – педагог, испытывающий проблемы с сфере </a:t>
            </a:r>
            <a:r>
              <a:rPr lang="ru-RU" sz="2400" b="1" dirty="0" smtClean="0">
                <a:solidFill>
                  <a:srgbClr val="002060"/>
                </a:solidFill>
              </a:rPr>
              <a:t>коммуникации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F:\НАСТАВНИЧЕСТВО\картинки наставничество\024fdf89-c64d-4240-8d24-a87426bf670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/>
          <a:stretch/>
        </p:blipFill>
        <p:spPr bwMode="auto">
          <a:xfrm>
            <a:off x="4987636" y="760021"/>
            <a:ext cx="6281842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5095" y="572385"/>
            <a:ext cx="6295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</a:t>
            </a:r>
            <a:r>
              <a:rPr lang="ru-RU" sz="2400" b="1" dirty="0" smtClean="0">
                <a:solidFill>
                  <a:srgbClr val="C00000"/>
                </a:solidFill>
              </a:rPr>
              <a:t>едагог  </a:t>
            </a:r>
            <a:r>
              <a:rPr lang="ru-RU" sz="2400" b="1" dirty="0">
                <a:solidFill>
                  <a:srgbClr val="C00000"/>
                </a:solidFill>
              </a:rPr>
              <a:t>новатор – педагог консерватор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83" y="1521929"/>
            <a:ext cx="3052536" cy="449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8" t="2189" r="6967" b="2471"/>
          <a:stretch/>
        </p:blipFill>
        <p:spPr bwMode="auto">
          <a:xfrm>
            <a:off x="835440" y="1555991"/>
            <a:ext cx="7315200" cy="45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7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20052" r="5104" b="16536"/>
          <a:stretch/>
        </p:blipFill>
        <p:spPr bwMode="auto">
          <a:xfrm>
            <a:off x="0" y="0"/>
            <a:ext cx="12192000" cy="686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5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F3405CF-F80D-4DFA-A714-7E6F0434D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7" y="0"/>
            <a:ext cx="10364451" cy="6863194"/>
          </a:xfrm>
        </p:spPr>
      </p:pic>
    </p:spTree>
    <p:extLst>
      <p:ext uri="{BB962C8B-B14F-4D97-AF65-F5344CB8AC3E}">
        <p14:creationId xmlns:p14="http://schemas.microsoft.com/office/powerpoint/2010/main" val="25464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dows_7even\Desktop\НАСТАВНИЧЕСТВО\картинки наставничество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90" y="0"/>
            <a:ext cx="9659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9A2988-04BC-4841-8468-08527D60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4D73880-A392-4221-8D3A-AA49281A0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3" y="-1"/>
            <a:ext cx="11144603" cy="6866193"/>
          </a:xfrm>
        </p:spPr>
      </p:pic>
    </p:spTree>
    <p:extLst>
      <p:ext uri="{BB962C8B-B14F-4D97-AF65-F5344CB8AC3E}">
        <p14:creationId xmlns:p14="http://schemas.microsoft.com/office/powerpoint/2010/main" val="16122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15F324-5603-4532-898A-8E9F09A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7" y="358351"/>
            <a:ext cx="10364451" cy="810705"/>
          </a:xfrm>
        </p:spPr>
        <p:txBody>
          <a:bodyPr>
            <a:normAutofit fontScale="90000"/>
          </a:bodyPr>
          <a:lstStyle/>
          <a:p>
            <a:r>
              <a:rPr lang="ru-RU" cap="none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Нормативно-правовая база </a:t>
            </a:r>
            <a:r>
              <a:rPr lang="ru-RU" cap="none" dirty="0">
                <a:solidFill>
                  <a:srgbClr val="C00000"/>
                </a:solidFill>
                <a:latin typeface="Arial Black" panose="020B0A04020102020204" pitchFamily="34" charset="0"/>
              </a:rPr>
              <a:t>наставничества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9AA2A3-EBCB-4558-BCE2-F442A1971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38" y="1168924"/>
            <a:ext cx="11642103" cy="5495828"/>
          </a:xfrm>
        </p:spPr>
        <p:txBody>
          <a:bodyPr>
            <a:noAutofit/>
          </a:bodyPr>
          <a:lstStyle/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от 29 декабря 2012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273-ФЗ «Об образовании в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Российской    Федерации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rgbClr val="1A1A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Указ Президента РФ от 02.03.2018 №94 «Об учреждении знака отличия </a:t>
            </a:r>
            <a:r>
              <a:rPr lang="en-US" sz="140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ru-RU" sz="140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наставничество</a:t>
            </a:r>
            <a:r>
              <a:rPr lang="en-US" sz="140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ru-RU" sz="140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Распоряжение Министерства просвещения РФ от 25.12.2019 «Об утверждении методологии (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целевой модели 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наставничества»</a:t>
            </a:r>
            <a:endParaRPr lang="en-US" sz="1400" dirty="0" smtClean="0">
              <a:solidFill>
                <a:srgbClr val="1A1A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1400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России от 21.12.2021 «О направлении методических рекомендаций»</a:t>
            </a: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Распоряжение губернатора кемеровской области от 08.04.2020 №38 «о внедрении в Кемеровской области целевой модели наставничества для образовательных организаций»</a:t>
            </a: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Положение об общественно-профессиональном институте наставничества в образовательных организациях Кемеровской области.</a:t>
            </a: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400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коин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400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г.новокузнецка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от 29.12.2020 №1438 «об утверждении плана мероприятий (дорожной карты) по внедрению целевой модели наставничества»</a:t>
            </a:r>
            <a:endParaRPr lang="ru-RU" sz="1400" dirty="0">
              <a:solidFill>
                <a:srgbClr val="1A1A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Приказы 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«Об утверждении положения о системе наставничества педагогических работников в ДОУ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», «Об 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утверждении наставников и наставнических пар/групп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»,   «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проведении итогового мероприятия в рамках реализации системы наставничества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»,  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«Об утверждении наставников и наставнических пар/групп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»,   «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проведении итогового мероприятия в рамках реализации системы наставничества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solidFill>
                <a:srgbClr val="1A1A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Положение о системе наставничестве в </a:t>
            </a:r>
            <a:r>
              <a:rPr lang="ru-RU" sz="1400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доу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1A1A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Дорожная карта внедрения системы наставничества.</a:t>
            </a:r>
          </a:p>
          <a:p>
            <a:pPr marL="171450" lvl="0" indent="-17145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Программа (программы) наставничества по </a:t>
            </a:r>
            <a:r>
              <a:rPr lang="ru-RU" sz="1400" dirty="0" smtClean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формам  </a:t>
            </a:r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наставничества.</a:t>
            </a: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Clr>
                <a:prstClr val="black"/>
              </a:buClr>
              <a:buNone/>
              <a:defRPr/>
            </a:pP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554285"/>
            <a:ext cx="5486400" cy="487363"/>
          </a:xfrm>
        </p:spPr>
        <p:txBody>
          <a:bodyPr/>
          <a:lstStyle/>
          <a:p>
            <a:r>
              <a:rPr lang="ru-RU" altLang="ru-RU" sz="3600" dirty="0" smtClean="0"/>
              <a:t>Реализация наставничества</a:t>
            </a:r>
            <a:endParaRPr lang="en-US" altLang="ru-RU" sz="2000" dirty="0"/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gray">
          <a:xfrm>
            <a:off x="609600" y="1447800"/>
            <a:ext cx="7620000" cy="4495800"/>
          </a:xfrm>
          <a:prstGeom prst="rightArrow">
            <a:avLst>
              <a:gd name="adj1" fmla="val 79306"/>
              <a:gd name="adj2" fmla="val 31485"/>
            </a:avLst>
          </a:prstGeom>
          <a:gradFill rotWithShape="1">
            <a:gsLst>
              <a:gs pos="0">
                <a:srgbClr val="C0C0C0">
                  <a:gamma/>
                  <a:tint val="0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E3558"/>
              </a:solidFill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blackWhite">
          <a:xfrm>
            <a:off x="914400" y="2057400"/>
            <a:ext cx="53848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solidFill>
                <a:srgbClr val="FFFFFF"/>
              </a:solidFill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blackWhite">
          <a:xfrm>
            <a:off x="914400" y="3200400"/>
            <a:ext cx="53848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solidFill>
                <a:srgbClr val="FFFFFF"/>
              </a:solidFill>
            </a:endParaRPr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blackWhite">
          <a:xfrm>
            <a:off x="914400" y="4343400"/>
            <a:ext cx="53848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solidFill>
                <a:srgbClr val="FFFFFF"/>
              </a:solidFill>
            </a:endParaRPr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8229600" y="2469859"/>
            <a:ext cx="3352800" cy="886691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E3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Наставляемый</a:t>
            </a:r>
            <a:endParaRPr lang="en-US" altLang="ru-RU" sz="2400" b="1" dirty="0" smtClean="0">
              <a:solidFill>
                <a:srgbClr val="0E355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6954" y="2321969"/>
            <a:ext cx="5357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Целевая модель наставничества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69528" y="3342594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prstClr val="black"/>
                </a:solidFill>
              </a:rPr>
              <a:t>П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рограмма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наставничества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764067" y="1441030"/>
            <a:ext cx="4067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Участники программы наставничества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29321" y="4607969"/>
            <a:ext cx="2993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prstClr val="black"/>
                </a:solidFill>
              </a:rPr>
              <a:t>Кадровая система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588" y="3464868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Наставник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87733" y="4112669"/>
            <a:ext cx="1420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Куратор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187" y="6480175"/>
            <a:ext cx="10001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96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C99CE312-6EE5-4B32-812C-DD704EE77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49" y="1055802"/>
            <a:ext cx="5785171" cy="4732256"/>
          </a:xfrm>
        </p:spPr>
      </p:pic>
      <p:sp>
        <p:nvSpPr>
          <p:cNvPr id="4" name="Прямоугольник 3"/>
          <p:cNvSpPr/>
          <p:nvPr/>
        </p:nvSpPr>
        <p:spPr>
          <a:xfrm>
            <a:off x="1177695" y="709145"/>
            <a:ext cx="44057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Цель наставничества </a:t>
            </a:r>
            <a:r>
              <a:rPr lang="ru-RU" sz="3200" dirty="0" smtClean="0"/>
              <a:t>-  </a:t>
            </a:r>
            <a:r>
              <a:rPr lang="ru-RU" sz="3200" dirty="0"/>
              <a:t>максимально полное раскрытие потенциала личности наставляемого, необходимое для успешной личной и профессиональной самореализации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4766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F8059388-07D0-4A59-A8A2-D2FEC3C6B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1"/>
          <a:stretch/>
        </p:blipFill>
        <p:spPr>
          <a:xfrm>
            <a:off x="414259" y="373508"/>
            <a:ext cx="4448688" cy="6110984"/>
          </a:xfrm>
        </p:spPr>
      </p:pic>
      <p:sp>
        <p:nvSpPr>
          <p:cNvPr id="3" name="Прямоугольник 2"/>
          <p:cNvSpPr/>
          <p:nvPr/>
        </p:nvSpPr>
        <p:spPr>
          <a:xfrm>
            <a:off x="5267912" y="875206"/>
            <a:ext cx="4225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1.	принцип научности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67912" y="1664916"/>
            <a:ext cx="4660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2.	принцип системности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67913" y="2357751"/>
            <a:ext cx="5704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3.	принцип стратегической целостности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67913" y="347991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4.	принцип продвижения благополучия и безопасности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67913" y="46853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5.	принцип индивидуализации и индивидуальной адекватности</a:t>
            </a:r>
          </a:p>
        </p:txBody>
      </p:sp>
    </p:spTree>
    <p:extLst>
      <p:ext uri="{BB962C8B-B14F-4D97-AF65-F5344CB8AC3E}">
        <p14:creationId xmlns:p14="http://schemas.microsoft.com/office/powerpoint/2010/main" val="42461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р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ектор с аготовками">
  <a:themeElements>
    <a:clrScheme name="Тема Office 3">
      <a:dk1>
        <a:srgbClr val="0E3558"/>
      </a:dk1>
      <a:lt1>
        <a:srgbClr val="FFFFFF"/>
      </a:lt1>
      <a:dk2>
        <a:srgbClr val="006699"/>
      </a:dk2>
      <a:lt2>
        <a:srgbClr val="969696"/>
      </a:lt2>
      <a:accent1>
        <a:srgbClr val="3B86CB"/>
      </a:accent1>
      <a:accent2>
        <a:srgbClr val="5CB68D"/>
      </a:accent2>
      <a:accent3>
        <a:srgbClr val="FFFFFF"/>
      </a:accent3>
      <a:accent4>
        <a:srgbClr val="0A2C4A"/>
      </a:accent4>
      <a:accent5>
        <a:srgbClr val="AFC3E2"/>
      </a:accent5>
      <a:accent6>
        <a:srgbClr val="53A57F"/>
      </a:accent6>
      <a:hlink>
        <a:srgbClr val="CC3300"/>
      </a:hlink>
      <a:folHlink>
        <a:srgbClr val="333399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132767"/>
        </a:dk1>
        <a:lt1>
          <a:srgbClr val="FFFFFF"/>
        </a:lt1>
        <a:dk2>
          <a:srgbClr val="184BB2"/>
        </a:dk2>
        <a:lt2>
          <a:srgbClr val="C0C0C0"/>
        </a:lt2>
        <a:accent1>
          <a:srgbClr val="22A2E2"/>
        </a:accent1>
        <a:accent2>
          <a:srgbClr val="81CFEB"/>
        </a:accent2>
        <a:accent3>
          <a:srgbClr val="FFFFFF"/>
        </a:accent3>
        <a:accent4>
          <a:srgbClr val="0E2057"/>
        </a:accent4>
        <a:accent5>
          <a:srgbClr val="ABCEEE"/>
        </a:accent5>
        <a:accent6>
          <a:srgbClr val="74BBD5"/>
        </a:accent6>
        <a:hlink>
          <a:srgbClr val="55ABA9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7175B"/>
        </a:dk1>
        <a:lt1>
          <a:srgbClr val="FFFFFF"/>
        </a:lt1>
        <a:dk2>
          <a:srgbClr val="754ECC"/>
        </a:dk2>
        <a:lt2>
          <a:srgbClr val="C0C0C0"/>
        </a:lt2>
        <a:accent1>
          <a:srgbClr val="869EEC"/>
        </a:accent1>
        <a:accent2>
          <a:srgbClr val="EFA441"/>
        </a:accent2>
        <a:accent3>
          <a:srgbClr val="FFFFFF"/>
        </a:accent3>
        <a:accent4>
          <a:srgbClr val="2D124C"/>
        </a:accent4>
        <a:accent5>
          <a:srgbClr val="C3CCF4"/>
        </a:accent5>
        <a:accent6>
          <a:srgbClr val="D9943A"/>
        </a:accent6>
        <a:hlink>
          <a:srgbClr val="33835F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E3558"/>
        </a:dk1>
        <a:lt1>
          <a:srgbClr val="FFFFFF"/>
        </a:lt1>
        <a:dk2>
          <a:srgbClr val="006699"/>
        </a:dk2>
        <a:lt2>
          <a:srgbClr val="969696"/>
        </a:lt2>
        <a:accent1>
          <a:srgbClr val="3B86CB"/>
        </a:accent1>
        <a:accent2>
          <a:srgbClr val="5CB68D"/>
        </a:accent2>
        <a:accent3>
          <a:srgbClr val="FFFFFF"/>
        </a:accent3>
        <a:accent4>
          <a:srgbClr val="0A2C4A"/>
        </a:accent4>
        <a:accent5>
          <a:srgbClr val="AFC3E2"/>
        </a:accent5>
        <a:accent6>
          <a:srgbClr val="53A57F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вектор с аготовками">
  <a:themeElements>
    <a:clrScheme name="Тема Office 3">
      <a:dk1>
        <a:srgbClr val="0E3558"/>
      </a:dk1>
      <a:lt1>
        <a:srgbClr val="FFFFFF"/>
      </a:lt1>
      <a:dk2>
        <a:srgbClr val="006699"/>
      </a:dk2>
      <a:lt2>
        <a:srgbClr val="969696"/>
      </a:lt2>
      <a:accent1>
        <a:srgbClr val="3B86CB"/>
      </a:accent1>
      <a:accent2>
        <a:srgbClr val="5CB68D"/>
      </a:accent2>
      <a:accent3>
        <a:srgbClr val="FFFFFF"/>
      </a:accent3>
      <a:accent4>
        <a:srgbClr val="0A2C4A"/>
      </a:accent4>
      <a:accent5>
        <a:srgbClr val="AFC3E2"/>
      </a:accent5>
      <a:accent6>
        <a:srgbClr val="53A57F"/>
      </a:accent6>
      <a:hlink>
        <a:srgbClr val="CC3300"/>
      </a:hlink>
      <a:folHlink>
        <a:srgbClr val="333399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132767"/>
        </a:dk1>
        <a:lt1>
          <a:srgbClr val="FFFFFF"/>
        </a:lt1>
        <a:dk2>
          <a:srgbClr val="184BB2"/>
        </a:dk2>
        <a:lt2>
          <a:srgbClr val="C0C0C0"/>
        </a:lt2>
        <a:accent1>
          <a:srgbClr val="22A2E2"/>
        </a:accent1>
        <a:accent2>
          <a:srgbClr val="81CFEB"/>
        </a:accent2>
        <a:accent3>
          <a:srgbClr val="FFFFFF"/>
        </a:accent3>
        <a:accent4>
          <a:srgbClr val="0E2057"/>
        </a:accent4>
        <a:accent5>
          <a:srgbClr val="ABCEEE"/>
        </a:accent5>
        <a:accent6>
          <a:srgbClr val="74BBD5"/>
        </a:accent6>
        <a:hlink>
          <a:srgbClr val="55ABA9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7175B"/>
        </a:dk1>
        <a:lt1>
          <a:srgbClr val="FFFFFF"/>
        </a:lt1>
        <a:dk2>
          <a:srgbClr val="754ECC"/>
        </a:dk2>
        <a:lt2>
          <a:srgbClr val="C0C0C0"/>
        </a:lt2>
        <a:accent1>
          <a:srgbClr val="869EEC"/>
        </a:accent1>
        <a:accent2>
          <a:srgbClr val="EFA441"/>
        </a:accent2>
        <a:accent3>
          <a:srgbClr val="FFFFFF"/>
        </a:accent3>
        <a:accent4>
          <a:srgbClr val="2D124C"/>
        </a:accent4>
        <a:accent5>
          <a:srgbClr val="C3CCF4"/>
        </a:accent5>
        <a:accent6>
          <a:srgbClr val="D9943A"/>
        </a:accent6>
        <a:hlink>
          <a:srgbClr val="33835F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E3558"/>
        </a:dk1>
        <a:lt1>
          <a:srgbClr val="FFFFFF"/>
        </a:lt1>
        <a:dk2>
          <a:srgbClr val="006699"/>
        </a:dk2>
        <a:lt2>
          <a:srgbClr val="969696"/>
        </a:lt2>
        <a:accent1>
          <a:srgbClr val="3B86CB"/>
        </a:accent1>
        <a:accent2>
          <a:srgbClr val="5CB68D"/>
        </a:accent2>
        <a:accent3>
          <a:srgbClr val="FFFFFF"/>
        </a:accent3>
        <a:accent4>
          <a:srgbClr val="0A2C4A"/>
        </a:accent4>
        <a:accent5>
          <a:srgbClr val="AFC3E2"/>
        </a:accent5>
        <a:accent6>
          <a:srgbClr val="53A57F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вектор с аготовками">
  <a:themeElements>
    <a:clrScheme name="Тема Office 3">
      <a:dk1>
        <a:srgbClr val="0E3558"/>
      </a:dk1>
      <a:lt1>
        <a:srgbClr val="FFFFFF"/>
      </a:lt1>
      <a:dk2>
        <a:srgbClr val="006699"/>
      </a:dk2>
      <a:lt2>
        <a:srgbClr val="969696"/>
      </a:lt2>
      <a:accent1>
        <a:srgbClr val="3B86CB"/>
      </a:accent1>
      <a:accent2>
        <a:srgbClr val="5CB68D"/>
      </a:accent2>
      <a:accent3>
        <a:srgbClr val="FFFFFF"/>
      </a:accent3>
      <a:accent4>
        <a:srgbClr val="0A2C4A"/>
      </a:accent4>
      <a:accent5>
        <a:srgbClr val="AFC3E2"/>
      </a:accent5>
      <a:accent6>
        <a:srgbClr val="53A57F"/>
      </a:accent6>
      <a:hlink>
        <a:srgbClr val="CC3300"/>
      </a:hlink>
      <a:folHlink>
        <a:srgbClr val="333399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132767"/>
        </a:dk1>
        <a:lt1>
          <a:srgbClr val="FFFFFF"/>
        </a:lt1>
        <a:dk2>
          <a:srgbClr val="184BB2"/>
        </a:dk2>
        <a:lt2>
          <a:srgbClr val="C0C0C0"/>
        </a:lt2>
        <a:accent1>
          <a:srgbClr val="22A2E2"/>
        </a:accent1>
        <a:accent2>
          <a:srgbClr val="81CFEB"/>
        </a:accent2>
        <a:accent3>
          <a:srgbClr val="FFFFFF"/>
        </a:accent3>
        <a:accent4>
          <a:srgbClr val="0E2057"/>
        </a:accent4>
        <a:accent5>
          <a:srgbClr val="ABCEEE"/>
        </a:accent5>
        <a:accent6>
          <a:srgbClr val="74BBD5"/>
        </a:accent6>
        <a:hlink>
          <a:srgbClr val="55ABA9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7175B"/>
        </a:dk1>
        <a:lt1>
          <a:srgbClr val="FFFFFF"/>
        </a:lt1>
        <a:dk2>
          <a:srgbClr val="754ECC"/>
        </a:dk2>
        <a:lt2>
          <a:srgbClr val="C0C0C0"/>
        </a:lt2>
        <a:accent1>
          <a:srgbClr val="869EEC"/>
        </a:accent1>
        <a:accent2>
          <a:srgbClr val="EFA441"/>
        </a:accent2>
        <a:accent3>
          <a:srgbClr val="FFFFFF"/>
        </a:accent3>
        <a:accent4>
          <a:srgbClr val="2D124C"/>
        </a:accent4>
        <a:accent5>
          <a:srgbClr val="C3CCF4"/>
        </a:accent5>
        <a:accent6>
          <a:srgbClr val="D9943A"/>
        </a:accent6>
        <a:hlink>
          <a:srgbClr val="33835F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E3558"/>
        </a:dk1>
        <a:lt1>
          <a:srgbClr val="FFFFFF"/>
        </a:lt1>
        <a:dk2>
          <a:srgbClr val="006699"/>
        </a:dk2>
        <a:lt2>
          <a:srgbClr val="969696"/>
        </a:lt2>
        <a:accent1>
          <a:srgbClr val="3B86CB"/>
        </a:accent1>
        <a:accent2>
          <a:srgbClr val="5CB68D"/>
        </a:accent2>
        <a:accent3>
          <a:srgbClr val="FFFFFF"/>
        </a:accent3>
        <a:accent4>
          <a:srgbClr val="0A2C4A"/>
        </a:accent4>
        <a:accent5>
          <a:srgbClr val="AFC3E2"/>
        </a:accent5>
        <a:accent6>
          <a:srgbClr val="53A57F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745</TotalTime>
  <Words>371</Words>
  <Application>Microsoft Office PowerPoint</Application>
  <PresentationFormat>Произвольный</PresentationFormat>
  <Paragraphs>77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Капля</vt:lpstr>
      <vt:lpstr>Яркая</vt:lpstr>
      <vt:lpstr>1_Тема Office</vt:lpstr>
      <vt:lpstr>вектор с аготовками</vt:lpstr>
      <vt:lpstr>1_вектор с аготовками</vt:lpstr>
      <vt:lpstr>2_вектор с аготовками</vt:lpstr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Нормативно-правовая база наставничества</vt:lpstr>
      <vt:lpstr>Реализация наставничества</vt:lpstr>
      <vt:lpstr>Презентация PowerPoint</vt:lpstr>
      <vt:lpstr>Презентация PowerPoint</vt:lpstr>
      <vt:lpstr>Планируемые результаты </vt:lpstr>
      <vt:lpstr>Этапы реализации программы наставничества </vt:lpstr>
      <vt:lpstr>НАСТАВНИК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 Болгов</dc:creator>
  <cp:lastModifiedBy>Windows_7even</cp:lastModifiedBy>
  <cp:revision>67</cp:revision>
  <dcterms:created xsi:type="dcterms:W3CDTF">2023-10-22T01:19:32Z</dcterms:created>
  <dcterms:modified xsi:type="dcterms:W3CDTF">2023-11-30T13:47:51Z</dcterms:modified>
</cp:coreProperties>
</file>