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261" r:id="rId3"/>
    <p:sldId id="260" r:id="rId4"/>
    <p:sldId id="262" r:id="rId5"/>
    <p:sldId id="268" r:id="rId6"/>
    <p:sldId id="267" r:id="rId7"/>
    <p:sldId id="266" r:id="rId8"/>
    <p:sldId id="265" r:id="rId9"/>
    <p:sldId id="264" r:id="rId10"/>
    <p:sldId id="293" r:id="rId11"/>
    <p:sldId id="316" r:id="rId12"/>
    <p:sldId id="344" r:id="rId13"/>
    <p:sldId id="272" r:id="rId14"/>
    <p:sldId id="324" r:id="rId15"/>
    <p:sldId id="332" r:id="rId16"/>
    <p:sldId id="345" r:id="rId17"/>
    <p:sldId id="283" r:id="rId18"/>
    <p:sldId id="289" r:id="rId19"/>
    <p:sldId id="276" r:id="rId20"/>
    <p:sldId id="277" r:id="rId21"/>
    <p:sldId id="335" r:id="rId22"/>
    <p:sldId id="336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CC0066"/>
    <a:srgbClr val="FFFF19"/>
    <a:srgbClr val="FFCC00"/>
    <a:srgbClr val="FFFF00"/>
    <a:srgbClr val="CCCC00"/>
    <a:srgbClr val="FF66CC"/>
    <a:srgbClr val="C7D41E"/>
    <a:srgbClr val="B88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83333" autoAdjust="0"/>
  </p:normalViewPr>
  <p:slideViewPr>
    <p:cSldViewPr>
      <p:cViewPr>
        <p:scale>
          <a:sx n="68" d="100"/>
          <a:sy n="68" d="100"/>
        </p:scale>
        <p:origin x="-118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E664-99B9-4FF3-9CD4-42992997290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F6A4-2721-4AEE-BA83-75178A5E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2808\Desktop\&#1086;&#1090;&#1087;&#1088;&#1072;&#1074;&#1080;&#1090;&#1100;\&#1044;&#1080;&#1072;&#1092;&#1080;&#1083;&#1100;&#1084;%20&#1051;.&#1053;.&#1058;&#1086;&#1083;&#1089;&#1090;&#1086;&#1081;%20%20&#1040;&#1082;&#1091;&#1083;&#1072;%20(&#1092;&#1088;&#1072;&#1075;&#1084;&#1077;&#1085;&#1090;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836712"/>
            <a:ext cx="4788024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«</a:t>
            </a:r>
            <a:r>
              <a:rPr lang="ru-RU" sz="3600" i="1" dirty="0" smtClean="0">
                <a:solidFill>
                  <a:srgbClr val="002060"/>
                </a:solidFill>
                <a:cs typeface="Arial" pitchFamily="34" charset="0"/>
              </a:rPr>
              <a:t>Быть человеком – это значит чувствовать свою ответственность перед людьми», - писал   </a:t>
            </a:r>
            <a:r>
              <a:rPr lang="ru-RU" sz="3600" dirty="0" err="1" smtClean="0">
                <a:solidFill>
                  <a:srgbClr val="002060"/>
                </a:solidFill>
                <a:cs typeface="Arial" pitchFamily="34" charset="0"/>
              </a:rPr>
              <a:t>Антуан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  де </a:t>
            </a:r>
            <a:r>
              <a:rPr lang="ru-RU" sz="3600" dirty="0" err="1" smtClean="0">
                <a:solidFill>
                  <a:srgbClr val="002060"/>
                </a:solidFill>
                <a:cs typeface="Arial" pitchFamily="34" charset="0"/>
              </a:rPr>
              <a:t>Сент</a:t>
            </a:r>
            <a:r>
              <a:rPr lang="ru-RU" sz="3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Arial" pitchFamily="34" charset="0"/>
              </a:rPr>
              <a:t>Экзюпери</a:t>
            </a:r>
            <a:endParaRPr lang="ru-RU" sz="3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 (французский писатель)</a:t>
            </a:r>
            <a:endParaRPr lang="ru-RU" sz="3200" i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8915" name="Picture 3" descr="C:\Users\user2808\Desktop\Saint-Exupery-la-correspondance-d-un-amour-fo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285909" cy="550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0000CC"/>
                </a:solidFill>
                <a:latin typeface="Arial Black" pitchFamily="34" charset="0"/>
              </a:rPr>
              <a:t>Тема урока</a:t>
            </a:r>
            <a:endParaRPr lang="ru-RU" sz="4000" u="sng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1"/>
            <a:ext cx="8964488" cy="13967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Л. Н. Толстой «Акула»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ee39b3f744327de61a84c3ce449ed3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664296" cy="3496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E:\kniga_dlja_detej_tolstoj_akula_1981.jpg"/>
          <p:cNvPicPr>
            <a:picLocks noChangeAspect="1" noChangeArrowheads="1"/>
          </p:cNvPicPr>
          <p:nvPr/>
        </p:nvPicPr>
        <p:blipFill>
          <a:blip r:embed="rId3" cstate="print"/>
          <a:srcRect l="4552" t="2751" r="1954" b="2751"/>
          <a:stretch>
            <a:fillRect/>
          </a:stretch>
        </p:blipFill>
        <p:spPr bwMode="auto">
          <a:xfrm>
            <a:off x="3286116" y="2500306"/>
            <a:ext cx="2664296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User\Desktop\l_tolstoj_akula_1983_g.jpg"/>
          <p:cNvPicPr>
            <a:picLocks noChangeAspect="1" noChangeArrowheads="1"/>
          </p:cNvPicPr>
          <p:nvPr/>
        </p:nvPicPr>
        <p:blipFill>
          <a:blip r:embed="rId4" cstate="print"/>
          <a:srcRect l="11407" t="7031" r="5729" b="8985"/>
          <a:stretch>
            <a:fillRect/>
          </a:stretch>
        </p:blipFill>
        <p:spPr bwMode="auto">
          <a:xfrm>
            <a:off x="6286512" y="3071810"/>
            <a:ext cx="26431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015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1</a:t>
            </a:r>
            <a:r>
              <a:rPr lang="ru-RU" sz="4400" b="1" dirty="0" smtClean="0">
                <a:solidFill>
                  <a:srgbClr val="CC0066"/>
                </a:solidFill>
              </a:rPr>
              <a:t>.</a:t>
            </a:r>
            <a:r>
              <a:rPr lang="ru-RU" sz="4400" b="1" dirty="0" smtClean="0">
                <a:solidFill>
                  <a:srgbClr val="CC0000"/>
                </a:solidFill>
              </a:rPr>
              <a:t>Познакомся </a:t>
            </a:r>
            <a:r>
              <a:rPr lang="ru-RU" sz="4400" b="1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2.</a:t>
            </a:r>
            <a:r>
              <a:rPr lang="ru-RU" sz="4400" b="1" dirty="0" smtClean="0">
                <a:solidFill>
                  <a:srgbClr val="CC0000"/>
                </a:solidFill>
              </a:rPr>
              <a:t>Будем учиться </a:t>
            </a:r>
            <a:r>
              <a:rPr lang="ru-RU" sz="4400" b="1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6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1</a:t>
            </a:r>
            <a:r>
              <a:rPr lang="ru-RU" sz="4400" b="1" dirty="0" smtClean="0">
                <a:solidFill>
                  <a:srgbClr val="CC0066"/>
                </a:solidFill>
              </a:rPr>
              <a:t>.</a:t>
            </a:r>
            <a:r>
              <a:rPr lang="ru-RU" sz="4400" b="1" dirty="0" smtClean="0">
                <a:solidFill>
                  <a:srgbClr val="CC0000"/>
                </a:solidFill>
              </a:rPr>
              <a:t>Познакомся </a:t>
            </a:r>
            <a:r>
              <a:rPr lang="ru-RU" sz="4400" b="1" dirty="0" smtClean="0">
                <a:solidFill>
                  <a:srgbClr val="002060"/>
                </a:solidFill>
              </a:rPr>
              <a:t>с  рассказом Л.Н.Толстого «Акула»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2.</a:t>
            </a:r>
            <a:r>
              <a:rPr lang="ru-RU" sz="4400" b="1" dirty="0" smtClean="0">
                <a:solidFill>
                  <a:srgbClr val="CC0000"/>
                </a:solidFill>
              </a:rPr>
              <a:t>Будем учиться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составлять план к рассказу;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составлять характеристики  героев;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сопоставлять тему, основную мысль рассказа и заголовок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6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Чтение с пометами</a:t>
            </a: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408888"/>
              </p:ext>
            </p:extLst>
          </p:nvPr>
        </p:nvGraphicFramePr>
        <p:xfrm>
          <a:off x="214282" y="623209"/>
          <a:ext cx="8715436" cy="62347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643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8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«Акула»</a:t>
                      </a:r>
                      <a:endParaRPr lang="ru-RU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ru-RU" sz="1800" kern="1200" dirty="0" smtClean="0"/>
                        <a:t> – уже знал (а)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800" kern="1200" dirty="0" smtClean="0"/>
                        <a:t> - узнал (а) новое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ru-RU" sz="1800" kern="1200" dirty="0" smtClean="0"/>
                        <a:t> – хочу узнать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Африка- второй по величине материк после Евразии.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2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 Африке есть самая большая пустыня - Сахара.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2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Протекает самая длинная река в мире – Нил.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6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В Африке обитают  слоны, носороги, зебры, гиппопотамы, страусы, фламинго…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В водах, омывающих Африку, живут такие рыбы, как акулы.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5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Большинство акул - день и ночь непрерывно плавают. У них нет плавательного пузыря, и если акула остановится, она пойдет ко дну.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5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Кожа многих акул покрыта чешуей с острыми шипами. Поэтому даже легкое прикосновение </a:t>
                      </a:r>
                      <a:r>
                        <a:rPr lang="ru-RU" sz="2000" dirty="0" smtClean="0"/>
                        <a:t>акулы наносит </a:t>
                      </a:r>
                      <a:r>
                        <a:rPr lang="ru-RU" sz="2000" dirty="0"/>
                        <a:t>серьезные раны.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Акула - </a:t>
                      </a:r>
                      <a:r>
                        <a:rPr lang="ru-RU" sz="2000" dirty="0"/>
                        <a:t>рыба прожорливая и хищная. </a:t>
                      </a:r>
                      <a:endParaRPr lang="ru-RU" sz="20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Моряки </a:t>
                      </a:r>
                      <a:r>
                        <a:rPr lang="ru-RU" sz="2000" dirty="0"/>
                        <a:t>говорят: «Что волк на земле, то акула в море».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Словарная работа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Артиллерист     </a:t>
            </a:r>
            <a:r>
              <a:rPr lang="ru-RU" sz="4000" dirty="0" smtClean="0"/>
              <a:t>  -  </a:t>
            </a:r>
            <a:endParaRPr lang="ru-RU" sz="4000" i="1" dirty="0" smtClean="0"/>
          </a:p>
          <a:p>
            <a:pPr algn="just">
              <a:buNone/>
            </a:pPr>
            <a:r>
              <a:rPr lang="ru-RU" sz="4000" i="1" dirty="0" smtClean="0"/>
              <a:t>                                   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Палуба                 </a:t>
            </a:r>
            <a:r>
              <a:rPr lang="ru-RU" sz="4000" dirty="0" smtClean="0"/>
              <a:t> -  </a:t>
            </a:r>
            <a:endParaRPr lang="ru-RU" sz="4000" i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Хобот пушки       </a:t>
            </a:r>
            <a:r>
              <a:rPr lang="ru-RU" sz="4000" i="1" dirty="0" smtClean="0"/>
              <a:t>- 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Фитиль                  </a:t>
            </a:r>
            <a:r>
              <a:rPr lang="ru-RU" sz="4000" dirty="0" smtClean="0"/>
              <a:t>-  </a:t>
            </a:r>
            <a:endParaRPr lang="ru-RU" sz="4000" i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4000" i="1" dirty="0" smtClean="0">
                <a:solidFill>
                  <a:srgbClr val="0000CC"/>
                </a:solidFill>
              </a:rPr>
              <a:t>                                    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Ропот</a:t>
            </a:r>
            <a:r>
              <a:rPr lang="ru-RU" sz="3600" dirty="0" smtClean="0"/>
              <a:t>                       -   </a:t>
            </a:r>
            <a:endParaRPr lang="ru-RU" sz="4000" i="1" dirty="0" smtClean="0"/>
          </a:p>
          <a:p>
            <a:pPr algn="just">
              <a:buNone/>
            </a:pPr>
            <a:r>
              <a:rPr lang="ru-RU" sz="4000" i="1" dirty="0" smtClean="0"/>
              <a:t>                                   </a:t>
            </a:r>
          </a:p>
          <a:p>
            <a:pPr algn="just">
              <a:buNone/>
            </a:pPr>
            <a:r>
              <a:rPr lang="ru-RU" sz="4000" i="1" dirty="0" smtClean="0"/>
              <a:t>                                  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Сорвался с места </a:t>
            </a:r>
            <a:r>
              <a:rPr lang="ru-RU" sz="4000" dirty="0"/>
              <a:t>-</a:t>
            </a:r>
            <a:r>
              <a:rPr lang="ru-RU" sz="4000" dirty="0" smtClean="0"/>
              <a:t> </a:t>
            </a:r>
            <a:endParaRPr lang="ru-RU" sz="4000" i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Понатужься </a:t>
            </a:r>
            <a:r>
              <a:rPr lang="ru-RU" sz="4000" dirty="0" smtClean="0"/>
              <a:t>          - </a:t>
            </a:r>
            <a:endParaRPr lang="ru-RU" sz="4000" i="1" dirty="0" smtClean="0"/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Подле пушки         </a:t>
            </a:r>
            <a:r>
              <a:rPr lang="ru-RU" sz="4000" dirty="0" smtClean="0"/>
              <a:t>- </a:t>
            </a:r>
            <a:endParaRPr lang="ru-RU" sz="4000" i="1" dirty="0" smtClean="0">
              <a:solidFill>
                <a:srgbClr val="0000CC"/>
              </a:solidFill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Взял фитиль          </a:t>
            </a:r>
            <a:r>
              <a:rPr lang="ru-RU" sz="4000" dirty="0" smtClean="0"/>
              <a:t>-  </a:t>
            </a:r>
            <a:endParaRPr lang="ru-RU" sz="4000" i="1" dirty="0" smtClean="0"/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0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Словарная работа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Артиллерист     </a:t>
            </a:r>
            <a:r>
              <a:rPr lang="ru-RU" sz="4000" dirty="0" smtClean="0"/>
              <a:t>  -  </a:t>
            </a:r>
            <a:r>
              <a:rPr lang="ru-RU" sz="4000" i="1" dirty="0" smtClean="0"/>
              <a:t>военнослужащий артиллерии –</a:t>
            </a:r>
          </a:p>
          <a:p>
            <a:pPr algn="just">
              <a:buNone/>
            </a:pPr>
            <a:r>
              <a:rPr lang="ru-RU" sz="4000" i="1" dirty="0" smtClean="0"/>
              <a:t>                                    огнестрельного орудия.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Палуба                 </a:t>
            </a:r>
            <a:r>
              <a:rPr lang="ru-RU" sz="4000" dirty="0" smtClean="0"/>
              <a:t> -  </a:t>
            </a:r>
            <a:r>
              <a:rPr lang="ru-RU" sz="4000" i="1" dirty="0" smtClean="0">
                <a:solidFill>
                  <a:srgbClr val="0000CC"/>
                </a:solidFill>
              </a:rPr>
              <a:t>покрытие в корпусе судна.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Хобот пушки       </a:t>
            </a:r>
            <a:r>
              <a:rPr lang="ru-RU" sz="4000" i="1" dirty="0" smtClean="0"/>
              <a:t>-  задняя устойчивая часть пушки.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Фитиль                  </a:t>
            </a:r>
            <a:r>
              <a:rPr lang="ru-RU" sz="4000" dirty="0" smtClean="0"/>
              <a:t>-  </a:t>
            </a:r>
            <a:r>
              <a:rPr lang="ru-RU" sz="4000" i="1" dirty="0" smtClean="0">
                <a:solidFill>
                  <a:srgbClr val="0000CC"/>
                </a:solidFill>
              </a:rPr>
              <a:t>горючий шнур для воспламенения</a:t>
            </a:r>
          </a:p>
          <a:p>
            <a:pPr algn="just">
              <a:buNone/>
            </a:pPr>
            <a:r>
              <a:rPr lang="ru-RU" sz="4000" i="1" dirty="0" smtClean="0">
                <a:solidFill>
                  <a:srgbClr val="0000CC"/>
                </a:solidFill>
              </a:rPr>
              <a:t>                                    зарядов.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Ропот</a:t>
            </a:r>
            <a:r>
              <a:rPr lang="ru-RU" sz="3600" dirty="0" smtClean="0"/>
              <a:t>                       -   </a:t>
            </a:r>
            <a:r>
              <a:rPr lang="ru-RU" sz="4000" i="1" dirty="0" smtClean="0"/>
              <a:t>недовольство, выражаемое </a:t>
            </a:r>
          </a:p>
          <a:p>
            <a:pPr algn="just">
              <a:buNone/>
            </a:pPr>
            <a:r>
              <a:rPr lang="ru-RU" sz="4000" i="1" dirty="0" smtClean="0"/>
              <a:t>                                   в приглушённой форме, </a:t>
            </a:r>
          </a:p>
          <a:p>
            <a:pPr algn="just">
              <a:buNone/>
            </a:pPr>
            <a:r>
              <a:rPr lang="ru-RU" sz="4000" i="1" dirty="0" smtClean="0"/>
              <a:t>                                   негромкими голосами.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Сорвался с места </a:t>
            </a:r>
            <a:r>
              <a:rPr lang="ru-RU" sz="4000" dirty="0"/>
              <a:t>-</a:t>
            </a:r>
            <a:r>
              <a:rPr lang="ru-RU" sz="4000" dirty="0" smtClean="0"/>
              <a:t> </a:t>
            </a:r>
            <a:r>
              <a:rPr lang="ru-RU" sz="4000" i="1" dirty="0">
                <a:solidFill>
                  <a:srgbClr val="0000CC"/>
                </a:solidFill>
              </a:rPr>
              <a:t>побежал что было сил</a:t>
            </a:r>
            <a:r>
              <a:rPr lang="ru-RU" sz="4000" i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Понатужься </a:t>
            </a:r>
            <a:r>
              <a:rPr lang="ru-RU" sz="4000" dirty="0" smtClean="0"/>
              <a:t>          - </a:t>
            </a:r>
            <a:r>
              <a:rPr lang="ru-RU" sz="4000" i="1" dirty="0"/>
              <a:t>собери </a:t>
            </a:r>
            <a:r>
              <a:rPr lang="ru-RU" sz="4000" i="1" dirty="0" smtClean="0"/>
              <a:t>силы.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Подле пушки         </a:t>
            </a:r>
            <a:r>
              <a:rPr lang="ru-RU" sz="4000" dirty="0" smtClean="0"/>
              <a:t>- </a:t>
            </a:r>
            <a:r>
              <a:rPr lang="ru-RU" sz="4000" i="1" dirty="0" smtClean="0">
                <a:solidFill>
                  <a:srgbClr val="0000CC"/>
                </a:solidFill>
              </a:rPr>
              <a:t>около пушки.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Взял фитиль          </a:t>
            </a:r>
            <a:r>
              <a:rPr lang="ru-RU" sz="4000" dirty="0" smtClean="0"/>
              <a:t>-  </a:t>
            </a:r>
            <a:r>
              <a:rPr lang="ru-RU" sz="4000" i="1" dirty="0" smtClean="0"/>
              <a:t>зажёг фитиль.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0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8" cy="66437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05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1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kern="1200" dirty="0" smtClean="0"/>
                        <a:t>Части рассказа</a:t>
                      </a: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kern="1200" dirty="0" smtClean="0"/>
                        <a:t>Характеристика героев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3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артиллерист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мальчики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94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3.Мальчики плавали в открытом море.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4.Мальчикам </a:t>
                      </a:r>
                      <a:r>
                        <a:rPr lang="ru-RU" sz="2400" dirty="0"/>
                        <a:t>грозит опасность.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5.Артиллерист </a:t>
                      </a:r>
                      <a:r>
                        <a:rPr lang="ru-RU" sz="2400" dirty="0"/>
                        <a:t>стреляет из пушки.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694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694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21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694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4517889"/>
              </p:ext>
            </p:extLst>
          </p:nvPr>
        </p:nvGraphicFramePr>
        <p:xfrm>
          <a:off x="214281" y="214289"/>
          <a:ext cx="8715438" cy="67536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05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09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kern="1200" dirty="0" smtClean="0"/>
                        <a:t>Части рассказа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kern="1200" dirty="0" smtClean="0"/>
                        <a:t>Характеристика героев</a:t>
                      </a: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артиллерист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мальчики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6727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3.Мальчики </a:t>
                      </a:r>
                      <a:r>
                        <a:rPr lang="ru-RU" sz="2400" dirty="0"/>
                        <a:t>плавали в открытом море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4.Мальчикам грозит опасность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5.Артиллерист стреляет из пушки.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отец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одного из мальчиков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один из мальчиков 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сын артиллериста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гордится своим сыном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непослушные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любит своего сына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радостные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решительный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беззащитные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8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сильный духом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581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смекалистый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438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мужественный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2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смелый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068960"/>
            <a:ext cx="6707088" cy="30572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Диафильм Л.Н.Толстой  Акула (фрагмент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48464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Arial Black" pitchFamily="34" charset="0"/>
                <a:cs typeface="Aharoni" pitchFamily="2" charset="-79"/>
              </a:rPr>
              <a:t>Сформулируем тему урока…</a:t>
            </a:r>
            <a:endParaRPr lang="ru-RU" sz="4000" dirty="0">
              <a:solidFill>
                <a:srgbClr val="0000CC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 Black" pitchFamily="34" charset="0"/>
              </a:rPr>
              <a:t>Правила составления </a:t>
            </a:r>
            <a:r>
              <a:rPr lang="ru-RU" dirty="0" err="1" smtClean="0">
                <a:solidFill>
                  <a:srgbClr val="0000CC"/>
                </a:solidFill>
                <a:latin typeface="Arial Black" pitchFamily="34" charset="0"/>
              </a:rPr>
              <a:t>синквейна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 строчка: </a:t>
            </a:r>
            <a:r>
              <a:rPr lang="ru-RU" dirty="0" smtClean="0"/>
              <a:t>тема (одно имя существительное)</a:t>
            </a:r>
          </a:p>
          <a:p>
            <a:pPr marL="0" indent="0">
              <a:buNone/>
            </a:pPr>
            <a:r>
              <a:rPr lang="ru-RU" b="1" dirty="0" smtClean="0"/>
              <a:t>2 строчка: </a:t>
            </a:r>
            <a:r>
              <a:rPr lang="ru-RU" dirty="0" smtClean="0"/>
              <a:t>описание темы в двух словах</a:t>
            </a:r>
          </a:p>
          <a:p>
            <a:pPr marL="0" indent="0">
              <a:buNone/>
            </a:pPr>
            <a:r>
              <a:rPr lang="ru-RU" dirty="0" smtClean="0"/>
              <a:t> (2 имени прилагательных)</a:t>
            </a:r>
          </a:p>
          <a:p>
            <a:pPr marL="0" indent="0">
              <a:buNone/>
            </a:pPr>
            <a:r>
              <a:rPr lang="ru-RU" b="1" dirty="0" smtClean="0"/>
              <a:t>3 строчка: </a:t>
            </a:r>
            <a:r>
              <a:rPr lang="ru-RU" dirty="0" smtClean="0"/>
              <a:t>описание действия (3 глагола)</a:t>
            </a:r>
          </a:p>
          <a:p>
            <a:pPr marL="0" indent="0">
              <a:buNone/>
            </a:pPr>
            <a:r>
              <a:rPr lang="ru-RU" b="1" dirty="0" smtClean="0"/>
              <a:t>4 строчка: </a:t>
            </a:r>
            <a:r>
              <a:rPr lang="ru-RU" dirty="0"/>
              <a:t>п</a:t>
            </a:r>
            <a:r>
              <a:rPr lang="ru-RU" dirty="0" smtClean="0"/>
              <a:t>редложение, которое показывает отношение  к теме  (из 4 слов)</a:t>
            </a:r>
          </a:p>
          <a:p>
            <a:pPr marL="0" indent="0">
              <a:buNone/>
            </a:pPr>
            <a:r>
              <a:rPr lang="ru-RU" b="1" dirty="0" smtClean="0"/>
              <a:t>5 строчка: </a:t>
            </a:r>
            <a:r>
              <a:rPr lang="ru-RU" dirty="0" smtClean="0"/>
              <a:t>слово-смысл темы.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8786842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CC"/>
                </a:solidFill>
                <a:latin typeface="Arial Black" pitchFamily="34" charset="0"/>
              </a:rPr>
              <a:t>Подведём итоги…</a:t>
            </a:r>
          </a:p>
          <a:p>
            <a:pPr algn="ctr">
              <a:buNone/>
            </a:pPr>
            <a:endParaRPr lang="ru-RU" sz="4400" dirty="0" smtClean="0">
              <a:solidFill>
                <a:srgbClr val="0000CC"/>
              </a:solidFill>
              <a:latin typeface="Arial Black" pitchFamily="34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на уроке я узнал(а)…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этом уроке я  задумался (задумалась)…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урока мне захотелось…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Домашнее задание (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выбору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8572560" cy="5429288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кроссворд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рассказу из 10 слов;</a:t>
            </a:r>
          </a:p>
          <a:p>
            <a:pPr marL="514350" indent="-514350" algn="just">
              <a:buAutoNum type="arabicPeriod"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Придумать продолжение рассказа;</a:t>
            </a:r>
          </a:p>
          <a:p>
            <a:pPr algn="just">
              <a:buNone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Создать  диафильм (в группах).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1 группа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000768"/>
            <a:ext cx="8043890" cy="857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Лев Николаевич Толстой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2" descr="G:\урок\урок\fb0a61428f73249a92d76efdc893b66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738694" cy="473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2 группа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50" name="Picture 2" descr="G:\урок\урок\hello_html_m26401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67726" cy="543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3 группа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3074" name="Picture 2" descr="G:\урок\урок\1011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395084"/>
            <a:ext cx="8098708" cy="504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4 группа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098" name="Picture 2" descr="G:\урок\урок\more-korabl-machti-paru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7212" y="1412776"/>
            <a:ext cx="806304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5 группа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122" name="Picture 2" descr="G:\урок\урок\83472969_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57298"/>
            <a:ext cx="7939330" cy="5275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6 группа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User\Desktop\урок\урок\349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83" b="8873"/>
          <a:stretch>
            <a:fillRect/>
          </a:stretch>
        </p:blipFill>
        <p:spPr bwMode="auto">
          <a:xfrm>
            <a:off x="755576" y="1268760"/>
            <a:ext cx="7641510" cy="5312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Тема урока…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User\Desktop\урок\урок\349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90" r="10416"/>
          <a:stretch>
            <a:fillRect/>
          </a:stretch>
        </p:blipFill>
        <p:spPr bwMode="auto">
          <a:xfrm>
            <a:off x="6016174" y="3929066"/>
            <a:ext cx="3127825" cy="257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урок\урок\more-korabl-machti-parusa.jpg"/>
          <p:cNvPicPr>
            <a:picLocks noChangeAspect="1" noChangeArrowheads="1"/>
          </p:cNvPicPr>
          <p:nvPr/>
        </p:nvPicPr>
        <p:blipFill>
          <a:blip r:embed="rId3" cstate="print"/>
          <a:srcRect t="5274" r="34085" b="7719"/>
          <a:stretch>
            <a:fillRect/>
          </a:stretch>
        </p:blipFill>
        <p:spPr bwMode="auto">
          <a:xfrm>
            <a:off x="0" y="3966779"/>
            <a:ext cx="3347864" cy="255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урок\урок\83472969_031.jpg"/>
          <p:cNvPicPr>
            <a:picLocks noChangeAspect="1" noChangeArrowheads="1"/>
          </p:cNvPicPr>
          <p:nvPr/>
        </p:nvPicPr>
        <p:blipFill>
          <a:blip r:embed="rId4" cstate="print"/>
          <a:srcRect t="3743" r="4163"/>
          <a:stretch>
            <a:fillRect/>
          </a:stretch>
        </p:blipFill>
        <p:spPr bwMode="auto">
          <a:xfrm>
            <a:off x="0" y="1643050"/>
            <a:ext cx="3323198" cy="221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урок\урок\1011531.jpg"/>
          <p:cNvPicPr>
            <a:picLocks noChangeAspect="1" noChangeArrowheads="1"/>
          </p:cNvPicPr>
          <p:nvPr/>
        </p:nvPicPr>
        <p:blipFill>
          <a:blip r:embed="rId5" cstate="print"/>
          <a:srcRect l="7312" t="3543"/>
          <a:stretch>
            <a:fillRect/>
          </a:stretch>
        </p:blipFill>
        <p:spPr bwMode="auto">
          <a:xfrm>
            <a:off x="6033424" y="1643050"/>
            <a:ext cx="31105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урок\урок\hello_html_m26401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410" y="4293096"/>
            <a:ext cx="2071702" cy="226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урок\урок\fb0a61428f73249a92d76efdc893b66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26876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496</Words>
  <Application>Microsoft Office PowerPoint</Application>
  <PresentationFormat>Экран (4:3)</PresentationFormat>
  <Paragraphs>127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Сформулируем тему урока…</vt:lpstr>
      <vt:lpstr>1 группа</vt:lpstr>
      <vt:lpstr>2 группа</vt:lpstr>
      <vt:lpstr>3 группа</vt:lpstr>
      <vt:lpstr>4 группа</vt:lpstr>
      <vt:lpstr>5 группа</vt:lpstr>
      <vt:lpstr>6 группа</vt:lpstr>
      <vt:lpstr>Тема урока…</vt:lpstr>
      <vt:lpstr>Тема урока</vt:lpstr>
      <vt:lpstr>Цели урока: </vt:lpstr>
      <vt:lpstr>Цели урока: </vt:lpstr>
      <vt:lpstr>Чтение с пометами</vt:lpstr>
      <vt:lpstr>Словарная работа</vt:lpstr>
      <vt:lpstr>Словарная работа</vt:lpstr>
      <vt:lpstr>Слайд 16</vt:lpstr>
      <vt:lpstr>Слайд 17</vt:lpstr>
      <vt:lpstr>Слайд 18</vt:lpstr>
      <vt:lpstr>Слайд 19</vt:lpstr>
      <vt:lpstr>Правила составления синквейна</vt:lpstr>
      <vt:lpstr>Слайд 21</vt:lpstr>
      <vt:lpstr>Домашнее задание (по выбору)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user2808</cp:lastModifiedBy>
  <cp:revision>108</cp:revision>
  <dcterms:created xsi:type="dcterms:W3CDTF">2017-11-12T15:38:21Z</dcterms:created>
  <dcterms:modified xsi:type="dcterms:W3CDTF">2022-11-29T21:24:47Z</dcterms:modified>
</cp:coreProperties>
</file>