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71" r:id="rId12"/>
    <p:sldId id="257" r:id="rId13"/>
    <p:sldId id="264" r:id="rId14"/>
    <p:sldId id="265" r:id="rId15"/>
    <p:sldId id="266" r:id="rId16"/>
    <p:sldId id="272" r:id="rId17"/>
    <p:sldId id="267" r:id="rId18"/>
    <p:sldId id="273" r:id="rId19"/>
    <p:sldId id="27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3399"/>
    <a:srgbClr val="000000"/>
    <a:srgbClr val="969696"/>
    <a:srgbClr val="FF9900"/>
    <a:srgbClr val="6633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972" y="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</p:grpSp>
      <p:sp>
        <p:nvSpPr>
          <p:cNvPr id="616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322B3-91FC-4BBA-9079-16E2B7A01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2823E-7162-4ED8-BA05-B09C9760B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BE53E-7EA4-4717-9193-73B33E1C2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595E0-B806-4ABB-927B-EB170CACC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086A9-E4AB-47C3-B9B3-099FC86B4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0ABCE-1821-4715-87FE-52CE69F8D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0E7EE-20F6-42E8-8C17-03517B802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2DFAE-DDA8-4700-9CD7-00DEB2591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653FA-607D-4697-9447-15DE9CC7C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1AF18-5E93-4179-9137-BDF013189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C2AF1-648C-4F83-892D-807ECF0843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ru-RU" sz="1800">
                <a:cs typeface="+mn-cs"/>
              </a:endParaRPr>
            </a:p>
          </p:txBody>
        </p:sp>
      </p:grpSp>
      <p:sp>
        <p:nvSpPr>
          <p:cNvPr id="514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CAD46AB6-9AF0-4BCA-B783-AD0F74B6D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404813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b="0" i="1">
                <a:solidFill>
                  <a:srgbClr val="00FF00"/>
                </a:solidFill>
                <a:latin typeface="Georgia" pitchFamily="18" charset="0"/>
              </a:rPr>
              <a:t>Путешествие в осенний лес</a:t>
            </a:r>
          </a:p>
        </p:txBody>
      </p:sp>
      <p:pic>
        <p:nvPicPr>
          <p:cNvPr id="13314" name="Рисунок 4" descr="http://tulasmi.ru/content/uploads/2013/10/20131020-le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844675"/>
            <a:ext cx="81724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 descr="maxresdefa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557338"/>
            <a:ext cx="8856662" cy="5197475"/>
          </a:xfrm>
          <a:prstGeom prst="rect">
            <a:avLst/>
          </a:prstGeom>
          <a:noFill/>
        </p:spPr>
      </p:pic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1042988" y="260350"/>
            <a:ext cx="6769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/>
              <a:t>Настроение в пасмурную,дождливую погоду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239838" y="835025"/>
            <a:ext cx="4987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8780" name="Text Box 108"/>
          <p:cNvSpPr txBox="1">
            <a:spLocks noChangeArrowheads="1"/>
          </p:cNvSpPr>
          <p:nvPr/>
        </p:nvSpPr>
        <p:spPr bwMode="auto">
          <a:xfrm>
            <a:off x="376238" y="330200"/>
            <a:ext cx="8299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8782" name="Text Box 110"/>
          <p:cNvSpPr txBox="1">
            <a:spLocks noChangeArrowheads="1"/>
          </p:cNvSpPr>
          <p:nvPr/>
        </p:nvSpPr>
        <p:spPr bwMode="auto">
          <a:xfrm>
            <a:off x="376238" y="1338263"/>
            <a:ext cx="7148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83568" y="908720"/>
          <a:ext cx="7920880" cy="5472609"/>
        </p:xfrm>
        <a:graphic>
          <a:graphicData uri="http://schemas.openxmlformats.org/drawingml/2006/table">
            <a:tbl>
              <a:tblPr/>
              <a:tblGrid>
                <a:gridCol w="3960440"/>
                <a:gridCol w="3960440"/>
              </a:tblGrid>
              <a:tr h="1358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Осень, осень к нам пришла,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Дождь и ветер принесла.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855" marR="109855" marT="109855" marB="109855">
                    <a:lnL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725"/>
                        </a:spcAft>
                      </a:pPr>
                      <a:r>
                        <a:rPr lang="ru-RU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Ладонями стучат друг другу по спинке.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9855" marR="109855" marT="109855" marB="109855">
                    <a:lnL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588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Пожелтел зеленый сад,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Листья кружатся, летят.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855" marR="109855" marT="109855" marB="109855">
                    <a:lnL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725"/>
                        </a:spcAft>
                      </a:pPr>
                      <a:r>
                        <a:rPr lang="ru-RU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Кулачками стучат друг другу по спинке.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9855" marR="109855" marT="109855" marB="109855">
                    <a:lnL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692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Листья кружатся, летят.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Песни птичек не слышны,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Подождем их до весны.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855" marR="109855" marT="109855" marB="109855">
                    <a:lnL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725"/>
                        </a:spcAft>
                      </a:pPr>
                      <a:r>
                        <a:rPr lang="ru-RU" sz="1200" i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Пальцами стучат друг другу по спинке.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9855" marR="109855" marT="109855" marB="109855">
                    <a:lnL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85692">
                <a:tc>
                  <a:txBody>
                    <a:bodyPr/>
                    <a:lstStyle/>
                    <a:p>
                      <a:pPr>
                        <a:spcAft>
                          <a:spcPts val="1725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9855" marR="109855" marT="109855" marB="109855">
                    <a:lnL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725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9855" marR="109855" marT="109855" marB="109855">
                    <a:lnL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813"/>
            <a:ext cx="488473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8" descr="vitaminy-kartinki-dlya-detey-620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3"/>
            <a:ext cx="493236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9" descr="hello_html_36b6f5b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404813"/>
            <a:ext cx="4284662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2"/>
            <a:ext cx="8435280" cy="588749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/>
              <a:t>Выглянуло солнышко, но тепла немного</a:t>
            </a:r>
            <a:br>
              <a:rPr lang="ru-RU" sz="2400" dirty="0" smtClean="0"/>
            </a:br>
            <a:r>
              <a:rPr lang="ru-RU" sz="2400" dirty="0" smtClean="0"/>
              <a:t>Это тучка — барыня перешла дорогу</a:t>
            </a:r>
            <a:br>
              <a:rPr lang="ru-RU" sz="2400" dirty="0" smtClean="0"/>
            </a:br>
            <a:r>
              <a:rPr lang="ru-RU" sz="2400" dirty="0" smtClean="0"/>
              <a:t>Припев:</a:t>
            </a:r>
            <a:br>
              <a:rPr lang="ru-RU" sz="2400" dirty="0" smtClean="0"/>
            </a:br>
            <a:r>
              <a:rPr lang="ru-RU" sz="2400" dirty="0" smtClean="0"/>
              <a:t>Дождик, дождик, дождик капельки стучат</a:t>
            </a:r>
            <a:br>
              <a:rPr lang="ru-RU" sz="2400" dirty="0" smtClean="0"/>
            </a:br>
            <a:r>
              <a:rPr lang="ru-RU" sz="2400" dirty="0" smtClean="0"/>
              <a:t>Гроздья на рябинке бусами висят</a:t>
            </a:r>
            <a:br>
              <a:rPr lang="ru-RU" sz="2400" dirty="0" smtClean="0"/>
            </a:br>
            <a:r>
              <a:rPr lang="ru-RU" sz="2400" dirty="0" smtClean="0"/>
              <a:t>Спелая брусничка водит хоровод</a:t>
            </a:r>
            <a:br>
              <a:rPr lang="ru-RU" sz="2400" dirty="0" smtClean="0"/>
            </a:br>
            <a:r>
              <a:rPr lang="ru-RU" sz="2400" dirty="0" smtClean="0"/>
              <a:t>Осень золотая в гости к нам идет.</a:t>
            </a:r>
            <a:br>
              <a:rPr lang="ru-RU" sz="2400" dirty="0" smtClean="0"/>
            </a:br>
            <a:r>
              <a:rPr lang="ru-RU" sz="2400" dirty="0" smtClean="0"/>
              <a:t>Осень золотая в гости к нам идет.</a:t>
            </a:r>
            <a:br>
              <a:rPr lang="ru-RU" sz="2400" dirty="0" smtClean="0"/>
            </a:br>
            <a:r>
              <a:rPr lang="ru-RU" sz="2400" dirty="0" smtClean="0"/>
              <a:t>Пестрые кораблики в луже проплывают</a:t>
            </a:r>
            <a:br>
              <a:rPr lang="ru-RU" sz="2400" dirty="0" smtClean="0"/>
            </a:br>
            <a:r>
              <a:rPr lang="ru-RU" sz="2400" dirty="0" smtClean="0"/>
              <a:t>Беззаботно листьями ветерок играет.</a:t>
            </a:r>
            <a:br>
              <a:rPr lang="ru-RU" sz="2400" dirty="0" smtClean="0"/>
            </a:br>
            <a:r>
              <a:rPr lang="ru-RU" sz="2400" dirty="0" smtClean="0"/>
              <a:t>Припев:</a:t>
            </a:r>
            <a:br>
              <a:rPr lang="ru-RU" sz="2400" dirty="0" smtClean="0"/>
            </a:br>
            <a:r>
              <a:rPr lang="ru-RU" sz="2400" dirty="0" smtClean="0"/>
              <a:t>Дождик, дождик, дождик капельки стучат</a:t>
            </a:r>
            <a:br>
              <a:rPr lang="ru-RU" sz="2400" dirty="0" smtClean="0"/>
            </a:br>
            <a:r>
              <a:rPr lang="ru-RU" sz="2400" dirty="0" smtClean="0"/>
              <a:t>Гроздья на рябинке бусами висят</a:t>
            </a:r>
            <a:br>
              <a:rPr lang="ru-RU" sz="2400" dirty="0" smtClean="0"/>
            </a:br>
            <a:r>
              <a:rPr lang="ru-RU" sz="2400" dirty="0" smtClean="0"/>
              <a:t>Спелая брусничка водит хоровод</a:t>
            </a:r>
            <a:br>
              <a:rPr lang="ru-RU" sz="2400" dirty="0" smtClean="0"/>
            </a:br>
            <a:r>
              <a:rPr lang="ru-RU" sz="2400" dirty="0" smtClean="0"/>
              <a:t>Осень золотая в гости к нам идет.</a:t>
            </a:r>
            <a:br>
              <a:rPr lang="ru-RU" sz="2400" dirty="0" smtClean="0"/>
            </a:br>
            <a:r>
              <a:rPr lang="ru-RU" sz="2400" dirty="0" smtClean="0"/>
              <a:t>Осень золотая в гости к нам идет.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Гимнастика для глаз «Листочки»</a:t>
            </a:r>
          </a:p>
        </p:txBody>
      </p:sp>
      <p:pic>
        <p:nvPicPr>
          <p:cNvPr id="22530" name="Picture 4" descr="s1200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8"/>
            <a:ext cx="914400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5003800" y="1916113"/>
            <a:ext cx="3584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4932363" y="2128838"/>
            <a:ext cx="3960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333399"/>
                </a:solidFill>
              </a:rPr>
              <a:t>)</a:t>
            </a:r>
            <a:endParaRPr lang="ru-RU" sz="2800" b="1" dirty="0">
              <a:solidFill>
                <a:srgbClr val="333399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547664" y="3068960"/>
            <a:ext cx="5400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На листочек я смотрю,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Влево глазки я веду,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Вправо глазки я веду,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Вверх смотрю и вниз смотрю.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Сильно глазки закрываю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 тихонько открываю,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Вдаль я на листок смотрю: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99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- Здравствуй, осень, – говорю.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99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Пальчиковая игра со су-джоком «Ежики»</a:t>
            </a:r>
            <a:r>
              <a:rPr lang="ru-RU" sz="4000" smtClean="0">
                <a:effectLst/>
              </a:rPr>
              <a:t> </a:t>
            </a:r>
          </a:p>
        </p:txBody>
      </p:sp>
      <p:pic>
        <p:nvPicPr>
          <p:cNvPr id="23554" name="Picture 4" descr="hello_html_mfb541c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875"/>
            <a:ext cx="91440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13619-0-cf835939bbeb5ddee02f93470cf4fb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76250"/>
            <a:ext cx="9036050" cy="6205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Игра «Перепрыгни лужи!»)</a:t>
            </a:r>
            <a:r>
              <a:rPr lang="ru-RU" smtClean="0">
                <a:effectLst/>
              </a:rPr>
              <a:t> </a:t>
            </a:r>
          </a:p>
        </p:txBody>
      </p:sp>
      <p:pic>
        <p:nvPicPr>
          <p:cNvPr id="24578" name="Picture 4" descr="147942_9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7" descr="88997332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8713788" cy="6408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800" i="1"/>
          </a:p>
        </p:txBody>
      </p:sp>
      <p:pic>
        <p:nvPicPr>
          <p:cNvPr id="32770" name="Picture 5" descr="21389011_24fbbc6da95e65b65884eeb1d3e28829_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0"/>
            <a:ext cx="9677400" cy="719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-396875" y="0"/>
            <a:ext cx="424815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Мы вместе в лесу собирали малину,</a:t>
            </a:r>
            <a:b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И доверху каждый наполнил корзину.</a:t>
            </a:r>
            <a:b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Мы лесу кричали</a:t>
            </a:r>
            <a:b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Все хором: - Спа-си-бо!</a:t>
            </a:r>
            <a:b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И лес отвечал нам: "Спасибо! Спасибо!"</a:t>
            </a:r>
            <a:b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Потом вдруг качнулся,</a:t>
            </a:r>
            <a:b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вздохнул … и молчок.</a:t>
            </a:r>
            <a:b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Наверно, у леса  устал язычок.</a:t>
            </a:r>
            <a:br>
              <a:rPr lang="ru-RU" sz="1600" b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</a:br>
            <a:r>
              <a:rPr lang="ru-RU" sz="1600" b="1" i="1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М. Файзуллина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attachment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1800" y="3212976"/>
            <a:ext cx="2664296" cy="2880320"/>
          </a:xfrm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39750" y="333375"/>
            <a:ext cx="8135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827584" y="260648"/>
          <a:ext cx="6096000" cy="89027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Мы идем в осенний лес.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А в лесу полно чудес!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Дождь вчера в лесу прошел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Это очень хорошо.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855" marR="109855" marT="109855" marB="109855">
                    <a:lnL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725"/>
                        </a:spcAft>
                      </a:pPr>
                      <a:r>
                        <a:rPr lang="ru-RU" sz="12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Маршируют на месте.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9855" marR="109855" marT="109855" marB="109855">
                    <a:lnL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827584" y="1196752"/>
          <a:ext cx="6096000" cy="58547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725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На прогулку собираемся,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Очень быстро одеваемся.</a:t>
                      </a:r>
                    </a:p>
                  </a:txBody>
                  <a:tcPr marL="109855" marR="109855" marT="109855" marB="109855">
                    <a:lnL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725"/>
                        </a:spcAft>
                      </a:pPr>
                      <a: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Имитируют  надевание одежды.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109855" marR="109855" marT="109855" marB="109855">
                    <a:lnL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827584" y="1772816"/>
          <a:ext cx="6096000" cy="58547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725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Ботиночки мы надеваем,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 обулись? Проверяем!</a:t>
                      </a:r>
                    </a:p>
                  </a:txBody>
                  <a:tcPr marL="109855" marR="109855" marT="109855" marB="109855">
                    <a:lnL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725"/>
                        </a:spcAft>
                      </a:pPr>
                      <a:r>
                        <a:rPr lang="ru-RU" sz="12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Смотрят на ноги ( на носок)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9855" marR="109855" marT="109855" marB="109855">
                    <a:lnL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827584" y="2420888"/>
          <a:ext cx="6096000" cy="55499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Будем мы грибы искать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И в корзинку собирать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9855" marR="109855" marT="109855" marB="109855">
                    <a:lnL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725"/>
                        </a:spcAft>
                      </a:pPr>
                      <a:r>
                        <a:rPr lang="ru-RU" sz="1200" i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Идут по кругу 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9855" marR="109855" marT="109855" marB="109855">
                    <a:lnL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5F5F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" descr="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92150"/>
            <a:ext cx="8964612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539750" y="6667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/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663575" y="65088"/>
            <a:ext cx="8156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Arial" charset="0"/>
              </a:rPr>
              <a:t>Осень-Золотая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 descr="16afe829e6a8d51ed4c0c7ed36f2578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1023938" y="136525"/>
            <a:ext cx="77962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Arial" charset="0"/>
              </a:rPr>
              <a:t>Осень-Дождливая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638380_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950913" y="280988"/>
            <a:ext cx="78692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Arial" charset="0"/>
              </a:rPr>
              <a:t>Осень-Ветряная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6" descr="630867_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 Box 7"/>
          <p:cNvSpPr txBox="1">
            <a:spLocks noChangeArrowheads="1"/>
          </p:cNvSpPr>
          <p:nvPr/>
        </p:nvSpPr>
        <p:spPr bwMode="auto">
          <a:xfrm>
            <a:off x="185738" y="34925"/>
            <a:ext cx="8489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Arial" charset="0"/>
              </a:rPr>
              <a:t>Осень-Холодная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149961506559624f5988ca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9144000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592138" y="207963"/>
            <a:ext cx="82280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latin typeface="Arial" charset="0"/>
              </a:rPr>
              <a:t>Осень-Урожайная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1042988" y="476250"/>
            <a:ext cx="70373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Настроение в осеннюю теплую погоду</a:t>
            </a:r>
            <a:b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8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6632" name="Picture 8" descr="22516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052513"/>
            <a:ext cx="8748713" cy="5445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229</TotalTime>
  <Words>191</Words>
  <Application>Microsoft Office PowerPoint</Application>
  <PresentationFormat>Экран (4:3)</PresentationFormat>
  <Paragraphs>44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Клен</vt:lpstr>
      <vt:lpstr>Путешествие в осенний лес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Выглянуло солнышко, но тепла немного Это тучка — барыня перешла дорогу Припев: Дождик, дождик, дождик капельки стучат Гроздья на рябинке бусами висят Спелая брусничка водит хоровод Осень золотая в гости к нам идет. Осень золотая в гости к нам идет. Пестрые кораблики в луже проплывают Беззаботно листьями ветерок играет. Припев: Дождик, дождик, дождик капельки стучат Гроздья на рябинке бусами висят Спелая брусничка водит хоровод Осень золотая в гости к нам идет. Осень золотая в гости к нам идет.</vt:lpstr>
      <vt:lpstr>Гимнастика для глаз «Листочки»</vt:lpstr>
      <vt:lpstr>Пальчиковая игра со су-джоком «Ежики» </vt:lpstr>
      <vt:lpstr>Слайд 16</vt:lpstr>
      <vt:lpstr>Игра «Перепрыгни лужи!») </vt:lpstr>
      <vt:lpstr>Слайд 18</vt:lpstr>
      <vt:lpstr>Слайд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осенний лес</dc:title>
  <dc:creator>Home</dc:creator>
  <cp:lastModifiedBy>Вера</cp:lastModifiedBy>
  <cp:revision>7</cp:revision>
  <dcterms:created xsi:type="dcterms:W3CDTF">2015-11-01T17:39:31Z</dcterms:created>
  <dcterms:modified xsi:type="dcterms:W3CDTF">2022-03-29T17:06:56Z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1539110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