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90" r:id="rId2"/>
    <p:sldId id="279" r:id="rId3"/>
    <p:sldId id="282" r:id="rId4"/>
    <p:sldId id="280" r:id="rId5"/>
    <p:sldId id="284" r:id="rId6"/>
    <p:sldId id="288" r:id="rId7"/>
    <p:sldId id="285" r:id="rId8"/>
    <p:sldId id="286" r:id="rId9"/>
    <p:sldId id="289" r:id="rId10"/>
    <p:sldId id="270" r:id="rId11"/>
    <p:sldId id="262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92" autoAdjust="0"/>
  </p:normalViewPr>
  <p:slideViewPr>
    <p:cSldViewPr>
      <p:cViewPr>
        <p:scale>
          <a:sx n="91" d="100"/>
          <a:sy n="91" d="100"/>
        </p:scale>
        <p:origin x="-2130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Предпочтения в сферах:</a:t>
            </a:r>
          </a:p>
        </c:rich>
      </c:tx>
      <c:layout>
        <c:manualLayout>
          <c:xMode val="edge"/>
          <c:yMode val="edge"/>
          <c:x val="0.22256053339752394"/>
          <c:y val="3.3766687854850461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572876933427152E-2"/>
          <c:y val="0.12531173847464083"/>
          <c:w val="0.66717258023962245"/>
          <c:h val="0.752392033348775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Предпочтения в сферах: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Здравоохранение 26%</c:v>
                </c:pt>
                <c:pt idx="1">
                  <c:v>Лингвистика 15%</c:v>
                </c:pt>
                <c:pt idx="2">
                  <c:v>Журналистика 38%</c:v>
                </c:pt>
                <c:pt idx="3">
                  <c:v>Другое 8%</c:v>
                </c:pt>
                <c:pt idx="4">
                  <c:v>Юриспруденция 13%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0.26</c:v>
                </c:pt>
                <c:pt idx="1">
                  <c:v>0.15000000000000011</c:v>
                </c:pt>
                <c:pt idx="2">
                  <c:v>0.38000000000000023</c:v>
                </c:pt>
                <c:pt idx="3">
                  <c:v>8.0000000000000043E-2</c:v>
                </c:pt>
                <c:pt idx="4">
                  <c:v>0.13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7313823238859694"/>
          <c:y val="0.18904391368700083"/>
          <c:w val="0.30984958127775708"/>
          <c:h val="0.57323159745535524"/>
        </c:manualLayout>
      </c:layout>
    </c:legend>
    <c:plotVisOnly val="1"/>
    <c:dispBlanksAs val="zero"/>
  </c:chart>
  <c:spPr>
    <a:noFill/>
    <a:ln w="12700" cap="flat" cmpd="sng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t.me/shkola26_schelkovo/1093?single" TargetMode="External"/><Relationship Id="rId5" Type="http://schemas.openxmlformats.org/officeDocument/2006/relationships/hyperlink" Target="https://vk.com/wall-194463863_1184" TargetMode="Externa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2563" y="7421563"/>
            <a:ext cx="360362" cy="3302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763688" y="1772816"/>
            <a:ext cx="6696744" cy="43204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/>
              <a:t>Автор:</a:t>
            </a:r>
            <a:r>
              <a:rPr lang="ru-RU" sz="2000" b="0" dirty="0" smtClean="0"/>
              <a:t> </a:t>
            </a:r>
            <a:r>
              <a:rPr lang="ru-RU" sz="2000" b="0" dirty="0" smtClean="0"/>
              <a:t>Ершова </a:t>
            </a:r>
            <a:r>
              <a:rPr lang="ru-RU" sz="2000" b="0" dirty="0" smtClean="0"/>
              <a:t>Мария Александровна – педагог-психолог </a:t>
            </a:r>
            <a:endParaRPr lang="ru-RU" sz="2000" b="0" dirty="0"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63688" y="2204864"/>
            <a:ext cx="6552728" cy="43204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/>
              <a:t>Образовательная </a:t>
            </a:r>
            <a:r>
              <a:rPr lang="ru-RU" sz="2000" dirty="0" smtClean="0"/>
              <a:t>организация: </a:t>
            </a:r>
            <a:r>
              <a:rPr lang="ru-RU" sz="2000" b="0" dirty="0" smtClean="0"/>
              <a:t>МБОУ СОШ№26 ГОЩ</a:t>
            </a:r>
            <a:endParaRPr lang="ru-RU" sz="2000" b="0" dirty="0">
              <a:latin typeface="+mn-lt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63688" y="3140968"/>
            <a:ext cx="6552728" cy="104411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Методический материал: </a:t>
            </a:r>
            <a:endParaRPr lang="ru-RU" sz="2000" dirty="0" smtClean="0"/>
          </a:p>
          <a:p>
            <a:endParaRPr lang="ru-RU" sz="2000" b="0" dirty="0" smtClean="0"/>
          </a:p>
          <a:p>
            <a:r>
              <a:rPr lang="ru-RU" sz="2000" b="0" dirty="0" smtClean="0"/>
              <a:t>Профориентационный </a:t>
            </a:r>
            <a:r>
              <a:rPr lang="ru-RU" sz="2000" b="0" dirty="0" smtClean="0"/>
              <a:t>проект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 выбираю свое будущее»</a:t>
            </a:r>
          </a:p>
          <a:p>
            <a:endParaRPr lang="ru-RU" sz="2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210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91452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980728"/>
            <a:ext cx="85598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Заключение</a:t>
            </a:r>
          </a:p>
          <a:p>
            <a:pPr algn="ctr"/>
            <a:endParaRPr lang="ru-RU" dirty="0"/>
          </a:p>
          <a:p>
            <a:pPr algn="just"/>
            <a:r>
              <a:rPr lang="ru-RU" dirty="0" smtClean="0"/>
              <a:t>       Данная методическая работа </a:t>
            </a:r>
            <a:r>
              <a:rPr lang="ru-RU" dirty="0"/>
              <a:t>обладает огромным развивающим потенциалом, так как нацелена на развитие индивидуальности ребенка, его самостоятельности, инициативности, познавательной активности, усидчивости и концентрации внимания, что позволяет помочь </a:t>
            </a:r>
            <a:r>
              <a:rPr lang="ru-RU" dirty="0" smtClean="0"/>
              <a:t>детям в выборе профессии и проектировании профессиональной карьеры.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       Применяемая развивающая технология обеспечивает заинтересованность учащихся в учебно-познавательной деятельности, способствует включению учащихся в профессиональную деятельность.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       В </a:t>
            </a:r>
            <a:r>
              <a:rPr lang="ru-RU" dirty="0"/>
              <a:t>заключение отметим, что предложенная </a:t>
            </a:r>
            <a:r>
              <a:rPr lang="ru-RU" dirty="0" smtClean="0"/>
              <a:t>образовательная педагогическая технология </a:t>
            </a:r>
            <a:r>
              <a:rPr lang="ru-RU" dirty="0"/>
              <a:t>может быть </a:t>
            </a:r>
            <a:r>
              <a:rPr lang="ru-RU" dirty="0" smtClean="0">
                <a:solidFill>
                  <a:srgbClr val="010101"/>
                </a:solidFill>
                <a:ea typeface="Times New Roman" pitchFamily="18" charset="0"/>
                <a:cs typeface="Times New Roman" pitchFamily="18" charset="0"/>
              </a:rPr>
              <a:t>реализована в рамках учебного процесса, во внеурочное и внешкольное время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и является </a:t>
            </a:r>
            <a:r>
              <a:rPr lang="ru-RU" dirty="0"/>
              <a:t>частью воспитательной и развивающей работы образовательного учреждения.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70058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1772816"/>
            <a:ext cx="6172200" cy="1894362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Благодарим за внимание!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84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91452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932073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   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b="1" dirty="0" smtClean="0"/>
              <a:t>      </a:t>
            </a:r>
            <a:endParaRPr lang="ru-RU" dirty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07504" y="764704"/>
            <a:ext cx="8748464" cy="595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1010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1010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Цель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1010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–  содействие профильному и профессиональному самоопределению подростков, формирование профессиональных интересов, склонностей к определенным видам деятельности, вовлечение обучающихся в исследовательскую деятельность, подготовка школьников к дальнейшей ступени образования.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Постановку проблемы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самообразования в школе диктует социальный заказ – ранняя профориентация обучающихся, с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1010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одной стороны, это связано с увеличением количества профессий и их специализаций, а с другой стороны - с необходимостью подготовки выпускников к самостоятельному выбору профессии и будущей карьере.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1010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 современном мире 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1010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профориентация школьников становится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1010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все более 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1010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актуальной темой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1010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и может быть реализована как в рамках учебного процесса, так и во внеурочное и внешкольное время, посредством организации и проведения научно-исследовательской конференции,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развивающая самостоятельную познавательную,  коммуникативную и творческую деятельность учащихся и в полной мере обеспечивающая дифференциацию и индивидуализацию обучения.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979712" y="188640"/>
            <a:ext cx="6768752" cy="57606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dirty="0" smtClean="0"/>
              <a:t>Методология педагогической разработки </a:t>
            </a:r>
            <a:endParaRPr lang="ru-R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526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/>
        </p:nvGraphicFramePr>
        <p:xfrm>
          <a:off x="3707904" y="1268760"/>
          <a:ext cx="496855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91452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932073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   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b="1" dirty="0" smtClean="0"/>
              <a:t>      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979712" y="116632"/>
            <a:ext cx="6768752" cy="86409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endParaRPr lang="ru-RU" sz="2000" b="0" dirty="0" smtClean="0"/>
          </a:p>
          <a:p>
            <a:pPr algn="ctr"/>
            <a:r>
              <a:rPr lang="ru-RU" sz="2000" dirty="0" smtClean="0"/>
              <a:t>Методическая разработка в области организации профориентации обучающихся. </a:t>
            </a:r>
          </a:p>
          <a:p>
            <a:pPr algn="ctr"/>
            <a:r>
              <a:rPr lang="ru-RU" sz="2000" dirty="0" smtClean="0"/>
              <a:t>Информационная карта. </a:t>
            </a:r>
            <a:endParaRPr lang="ru-RU" sz="2000" dirty="0">
              <a:latin typeface="+mn-lt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79512" y="1231882"/>
            <a:ext cx="352839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Ежегодно, наша школа участвует в профориентационном проекте «Билет в будущее», в рамках которого проходят профессиональная диагностика самоопределения и профессиональные пробы обучающихся. 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79512" y="4581128"/>
            <a:ext cx="864096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 диаграммы видно, что наиболее интересными были профессии в сфере здравоохранения, лингвистики и журналистики,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далее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зародилась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идея организации проектной деятельности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посредством научно-исследовательской конференции «Профессиональный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одвиг врачей»,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 целью погружения учащихся в реалии выбранных профессий. </a:t>
            </a:r>
          </a:p>
        </p:txBody>
      </p:sp>
    </p:spTree>
    <p:extLst>
      <p:ext uri="{BB962C8B-B14F-4D97-AF65-F5344CB8AC3E}">
        <p14:creationId xmlns:p14="http://schemas.microsoft.com/office/powerpoint/2010/main" xmlns="" val="402526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91452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979712" y="0"/>
            <a:ext cx="6768752" cy="86409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endParaRPr lang="ru-RU" sz="2000" b="0" dirty="0" smtClean="0"/>
          </a:p>
          <a:p>
            <a:pPr algn="ctr"/>
            <a:r>
              <a:rPr lang="ru-RU" sz="2000" dirty="0" smtClean="0"/>
              <a:t>Методическая разработка в области организации профориентации обучающихся. 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23466" t="23170" r="34956" b="12652"/>
          <a:stretch>
            <a:fillRect/>
          </a:stretch>
        </p:blipFill>
        <p:spPr bwMode="auto">
          <a:xfrm>
            <a:off x="107504" y="836712"/>
            <a:ext cx="6552728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11"/>
          <a:stretch/>
        </p:blipFill>
        <p:spPr bwMode="auto">
          <a:xfrm>
            <a:off x="5724128" y="692695"/>
            <a:ext cx="3419872" cy="2675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5882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91452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979712" y="116632"/>
            <a:ext cx="6768752" cy="69269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endParaRPr lang="ru-RU" sz="2000" b="0" dirty="0" smtClean="0"/>
          </a:p>
          <a:p>
            <a:pPr algn="ctr"/>
            <a:r>
              <a:rPr lang="ru-RU" sz="2000" dirty="0" smtClean="0"/>
              <a:t>Методическая разработка в области организации профориентации обучающихся. </a:t>
            </a:r>
          </a:p>
        </p:txBody>
      </p:sp>
      <p:pic>
        <p:nvPicPr>
          <p:cNvPr id="7" name="Рисунок 6" descr="IMG_20240227_145840.jpg"/>
          <p:cNvPicPr>
            <a:picLocks noChangeAspect="1"/>
          </p:cNvPicPr>
          <p:nvPr/>
        </p:nvPicPr>
        <p:blipFill>
          <a:blip r:embed="rId3" cstate="print"/>
          <a:srcRect l="781" r="3917" b="1960"/>
          <a:stretch>
            <a:fillRect/>
          </a:stretch>
        </p:blipFill>
        <p:spPr>
          <a:xfrm>
            <a:off x="0" y="881336"/>
            <a:ext cx="8784976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882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91452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979712" y="116632"/>
            <a:ext cx="6768752" cy="69269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endParaRPr lang="ru-RU" sz="2000" b="0" dirty="0" smtClean="0"/>
          </a:p>
          <a:p>
            <a:pPr algn="ctr"/>
            <a:r>
              <a:rPr lang="ru-RU" sz="2000" dirty="0" smtClean="0"/>
              <a:t>Методическая разработка в области организации профориентации обучающихся.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0026" y="5157192"/>
            <a:ext cx="86578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Дифференциация обучения</a:t>
            </a:r>
            <a:r>
              <a:rPr lang="ru-RU" sz="2000" dirty="0"/>
              <a:t> – это учет индивидуально-типологических особенностей личности в форме группирования учащихся и различного построения обучения в выделенных группах. </a:t>
            </a:r>
          </a:p>
          <a:p>
            <a:r>
              <a:rPr lang="ru-RU" sz="2000" b="1" dirty="0"/>
              <a:t>Индивидуализация обучения</a:t>
            </a:r>
            <a:r>
              <a:rPr lang="ru-RU" sz="2000" dirty="0"/>
              <a:t> – организация учебного процесса с учетом индивидуальных особенностей учащихся.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92172"/>
            <a:ext cx="6353558" cy="42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6837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91452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979712" y="116632"/>
            <a:ext cx="6768752" cy="69269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endParaRPr lang="ru-RU" sz="2000" b="0" dirty="0" smtClean="0"/>
          </a:p>
          <a:p>
            <a:pPr algn="ctr"/>
            <a:r>
              <a:rPr lang="ru-RU" sz="2000" dirty="0" smtClean="0"/>
              <a:t>Методическая разработка в области организации профориентации обучающихся. 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rcRect l="23620" t="29809" r="30601" b="11439"/>
          <a:stretch>
            <a:fillRect/>
          </a:stretch>
        </p:blipFill>
        <p:spPr bwMode="auto">
          <a:xfrm>
            <a:off x="1403648" y="836712"/>
            <a:ext cx="734481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 rot="16200000">
            <a:off x="-1770983" y="3435280"/>
            <a:ext cx="5000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5838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Планируемы результаты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882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91452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979712" y="116632"/>
            <a:ext cx="6768752" cy="69269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endParaRPr lang="ru-RU" sz="2000" b="0" dirty="0" smtClean="0"/>
          </a:p>
          <a:p>
            <a:pPr algn="ctr"/>
            <a:r>
              <a:rPr lang="ru-RU" sz="2000" dirty="0" smtClean="0"/>
              <a:t>Методическая разработка в области организации профориентации обучающихся. 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9512" y="908720"/>
            <a:ext cx="46085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975" algn="just" fontAlgn="base">
              <a:spcBef>
                <a:spcPct val="0"/>
              </a:spcBef>
              <a:spcAft>
                <a:spcPct val="0"/>
              </a:spcAft>
              <a:tabLst>
                <a:tab pos="98583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Полученные результаты: </a:t>
            </a:r>
          </a:p>
          <a:p>
            <a:pPr lvl="0" indent="180975" algn="just" fontAlgn="base">
              <a:spcBef>
                <a:spcPct val="0"/>
              </a:spcBef>
              <a:spcAft>
                <a:spcPct val="0"/>
              </a:spcAft>
              <a:tabLst>
                <a:tab pos="985838" algn="l"/>
              </a:tabLst>
            </a:pPr>
            <a:r>
              <a:rPr lang="ru-RU" sz="2000" dirty="0" smtClean="0"/>
              <a:t>По окончании проекта у всех участников проекта ожидаемые результаты были достигнуты.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5838" algn="l"/>
              </a:tabLst>
            </a:pPr>
            <a:r>
              <a:rPr lang="ru-RU" sz="2000" dirty="0" smtClean="0">
                <a:latin typeface="+mj-lt"/>
                <a:cs typeface="Times New Roman" pitchFamily="18" charset="0"/>
              </a:rPr>
              <a:t>Так же ученики нашей школы представили свои работы на «Уроке Мужества» в ДК </a:t>
            </a:r>
            <a:r>
              <a:rPr lang="ru-RU" sz="2000" dirty="0" err="1" smtClean="0">
                <a:latin typeface="+mj-lt"/>
                <a:cs typeface="Times New Roman" pitchFamily="18" charset="0"/>
              </a:rPr>
              <a:t>Гребнево</a:t>
            </a:r>
            <a:r>
              <a:rPr lang="ru-RU" sz="2000" dirty="0" smtClean="0">
                <a:latin typeface="+mj-lt"/>
                <a:cs typeface="Times New Roman" pitchFamily="18" charset="0"/>
              </a:rPr>
              <a:t>. 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3" t="3835" r="8206" b="6293"/>
          <a:stretch>
            <a:fillRect/>
          </a:stretch>
        </p:blipFill>
        <p:spPr bwMode="auto">
          <a:xfrm>
            <a:off x="179512" y="3212975"/>
            <a:ext cx="2664296" cy="359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 descr="IMG-20240227-WA0016.jpg"/>
          <p:cNvPicPr>
            <a:picLocks noChangeAspect="1"/>
          </p:cNvPicPr>
          <p:nvPr/>
        </p:nvPicPr>
        <p:blipFill>
          <a:blip r:embed="rId4" cstate="print"/>
          <a:srcRect l="10801" t="6951" r="6601" b="36350"/>
          <a:stretch>
            <a:fillRect/>
          </a:stretch>
        </p:blipFill>
        <p:spPr>
          <a:xfrm>
            <a:off x="4788024" y="908720"/>
            <a:ext cx="3816424" cy="3492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987824" y="4509120"/>
            <a:ext cx="56886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 fontAlgn="base">
              <a:spcBef>
                <a:spcPct val="0"/>
              </a:spcBef>
              <a:spcAft>
                <a:spcPct val="0"/>
              </a:spcAft>
              <a:tabLst>
                <a:tab pos="985838" algn="l"/>
              </a:tabLst>
            </a:pPr>
            <a:r>
              <a:rPr lang="ru-RU" dirty="0" smtClean="0">
                <a:cs typeface="Times New Roman" pitchFamily="18" charset="0"/>
              </a:rPr>
              <a:t>С публикацией электронного издания школьного журнала «</a:t>
            </a:r>
            <a:r>
              <a:rPr lang="ru-RU" dirty="0" err="1" smtClean="0">
                <a:cs typeface="Times New Roman" pitchFamily="18" charset="0"/>
              </a:rPr>
              <a:t>ШкольНик</a:t>
            </a:r>
            <a:r>
              <a:rPr lang="ru-RU" dirty="0" smtClean="0">
                <a:cs typeface="Times New Roman" pitchFamily="18" charset="0"/>
              </a:rPr>
              <a:t>» можно ознакомиться на ссылке</a:t>
            </a:r>
          </a:p>
          <a:p>
            <a:pPr indent="180975" algn="just" fontAlgn="base">
              <a:spcBef>
                <a:spcPct val="0"/>
              </a:spcBef>
              <a:spcAft>
                <a:spcPct val="0"/>
              </a:spcAft>
              <a:tabLst>
                <a:tab pos="985838" algn="l"/>
              </a:tabLst>
            </a:pPr>
            <a:r>
              <a:rPr lang="ru-RU" dirty="0" smtClean="0">
                <a:cs typeface="Times New Roman" pitchFamily="18" charset="0"/>
              </a:rPr>
              <a:t> </a:t>
            </a:r>
            <a:r>
              <a:rPr lang="en-US" dirty="0" smtClean="0">
                <a:hlinkClick r:id="rId5"/>
              </a:rPr>
              <a:t>https://vk.com/wall-194463863_1184</a:t>
            </a:r>
            <a:endParaRPr lang="ru-RU" dirty="0" smtClean="0"/>
          </a:p>
          <a:p>
            <a:pPr indent="180975" algn="just" fontAlgn="base">
              <a:spcBef>
                <a:spcPct val="0"/>
              </a:spcBef>
              <a:spcAft>
                <a:spcPct val="0"/>
              </a:spcAft>
              <a:tabLst>
                <a:tab pos="985838" algn="l"/>
              </a:tabLst>
            </a:pPr>
            <a:endParaRPr lang="ru-RU" dirty="0" smtClean="0"/>
          </a:p>
          <a:p>
            <a:pPr indent="180975" algn="just" fontAlgn="base">
              <a:spcBef>
                <a:spcPct val="0"/>
              </a:spcBef>
              <a:spcAft>
                <a:spcPct val="0"/>
              </a:spcAft>
              <a:tabLst>
                <a:tab pos="985838" algn="l"/>
              </a:tabLst>
            </a:pPr>
            <a:endParaRPr lang="ru-RU" dirty="0" smtClean="0"/>
          </a:p>
          <a:p>
            <a:pPr lvl="0" indent="180975" algn="just" fontAlgn="base">
              <a:spcBef>
                <a:spcPct val="0"/>
              </a:spcBef>
              <a:spcAft>
                <a:spcPct val="0"/>
              </a:spcAft>
              <a:tabLst>
                <a:tab pos="985838" algn="l"/>
              </a:tabLst>
            </a:pPr>
            <a:endParaRPr lang="ru-RU" dirty="0" smtClean="0"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15816" y="5589240"/>
            <a:ext cx="5940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Ссылки на информацию по работе над материалом в сети интернет:</a:t>
            </a:r>
            <a:endParaRPr lang="ru-RU" dirty="0" smtClean="0"/>
          </a:p>
          <a:p>
            <a:pPr algn="ctr"/>
            <a:r>
              <a:rPr lang="en-US" dirty="0" smtClean="0">
                <a:hlinkClick r:id="rId6"/>
              </a:rPr>
              <a:t>https://t.me/shkola26_schelkovo/1093?single</a:t>
            </a:r>
            <a:endParaRPr lang="ru-RU" dirty="0" smtClean="0"/>
          </a:p>
          <a:p>
            <a:pPr algn="ctr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35882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91452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979712" y="116632"/>
            <a:ext cx="6768752" cy="69269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endParaRPr lang="ru-RU" sz="2000" b="0" dirty="0" smtClean="0"/>
          </a:p>
          <a:p>
            <a:pPr algn="ctr"/>
            <a:r>
              <a:rPr lang="ru-RU" sz="2000" dirty="0" smtClean="0"/>
              <a:t>Методическая разработка в области организации профориентации обучающихся. </a:t>
            </a:r>
          </a:p>
        </p:txBody>
      </p:sp>
      <p:pic>
        <p:nvPicPr>
          <p:cNvPr id="12" name="Рисунок 11" descr="1706004332764.jpg"/>
          <p:cNvPicPr>
            <a:picLocks noChangeAspect="1"/>
          </p:cNvPicPr>
          <p:nvPr/>
        </p:nvPicPr>
        <p:blipFill>
          <a:blip r:embed="rId3" cstate="print"/>
          <a:srcRect l="3726" t="29646" r="15882" b="22876"/>
          <a:stretch>
            <a:fillRect/>
          </a:stretch>
        </p:blipFill>
        <p:spPr>
          <a:xfrm>
            <a:off x="179512" y="764704"/>
            <a:ext cx="5390716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1706004332779.jpg"/>
          <p:cNvPicPr>
            <a:picLocks noChangeAspect="1"/>
          </p:cNvPicPr>
          <p:nvPr/>
        </p:nvPicPr>
        <p:blipFill>
          <a:blip r:embed="rId4" cstate="print"/>
          <a:srcRect l="20809" r="22426" b="36107"/>
          <a:stretch>
            <a:fillRect/>
          </a:stretch>
        </p:blipFill>
        <p:spPr>
          <a:xfrm>
            <a:off x="5508104" y="836712"/>
            <a:ext cx="309634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24039" t="30946" r="19594" b="30739"/>
          <a:stretch>
            <a:fillRect/>
          </a:stretch>
        </p:blipFill>
        <p:spPr bwMode="auto">
          <a:xfrm>
            <a:off x="899592" y="4049688"/>
            <a:ext cx="7344817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5882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егуэ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1446</TotalTime>
  <Words>411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Благодарим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№1  Тема: «Знакомство»</dc:title>
  <dc:creator>Администратор</dc:creator>
  <cp:lastModifiedBy>user</cp:lastModifiedBy>
  <cp:revision>117</cp:revision>
  <dcterms:created xsi:type="dcterms:W3CDTF">2023-01-18T06:20:02Z</dcterms:created>
  <dcterms:modified xsi:type="dcterms:W3CDTF">2024-04-23T06:47:10Z</dcterms:modified>
</cp:coreProperties>
</file>