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7" r:id="rId2"/>
    <p:sldId id="271" r:id="rId3"/>
    <p:sldId id="272" r:id="rId4"/>
    <p:sldId id="302" r:id="rId5"/>
    <p:sldId id="261" r:id="rId6"/>
    <p:sldId id="273" r:id="rId7"/>
    <p:sldId id="274" r:id="rId8"/>
    <p:sldId id="275" r:id="rId9"/>
    <p:sldId id="276" r:id="rId10"/>
    <p:sldId id="277" r:id="rId11"/>
    <p:sldId id="300" r:id="rId12"/>
    <p:sldId id="301" r:id="rId13"/>
    <p:sldId id="281" r:id="rId14"/>
    <p:sldId id="282" r:id="rId15"/>
    <p:sldId id="283" r:id="rId16"/>
    <p:sldId id="284" r:id="rId17"/>
    <p:sldId id="286" r:id="rId18"/>
    <p:sldId id="287" r:id="rId19"/>
    <p:sldId id="289" r:id="rId20"/>
    <p:sldId id="291" r:id="rId21"/>
    <p:sldId id="293" r:id="rId22"/>
    <p:sldId id="296" r:id="rId23"/>
    <p:sldId id="303" r:id="rId24"/>
    <p:sldId id="294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09.11.2023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11/9/2023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7524328" y="0"/>
            <a:ext cx="1619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4" descr="http://www.playcast.ru/uploads/2015/02/09/1202765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1" y="332657"/>
            <a:ext cx="3235649" cy="6408712"/>
          </a:xfrm>
          <a:prstGeom prst="rect">
            <a:avLst/>
          </a:prstGeom>
          <a:noFill/>
        </p:spPr>
      </p:pic>
      <p:pic>
        <p:nvPicPr>
          <p:cNvPr id="16" name="Picture 4" descr="http://img-fotki.yandex.ru/get/5409/47407354.274/0_8e961_2109d486_S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733256"/>
            <a:ext cx="1428750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4/09/21/9915829.jpe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mg-fotki.yandex.ru/get/5409/47407354.274/0_8e961_2109d486_S.png" TargetMode="External"/><Relationship Id="rId4" Type="http://schemas.openxmlformats.org/officeDocument/2006/relationships/hyperlink" Target="http://www.playcast.ru/uploads/2015/02/09/12027652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4608512"/>
          </a:xfrm>
        </p:spPr>
        <p:txBody>
          <a:bodyPr anchor="ctr"/>
          <a:lstStyle/>
          <a:p>
            <a:r>
              <a:rPr lang="ru-RU" sz="4000" dirty="0" smtClean="0"/>
              <a:t>Учитель, перед именем твоим, </a:t>
            </a:r>
            <a:br>
              <a:rPr lang="ru-RU" sz="4000" dirty="0" smtClean="0"/>
            </a:br>
            <a:r>
              <a:rPr lang="ru-RU" sz="4000" dirty="0" smtClean="0"/>
              <a:t> Позволь смиренно преклонить колени…</a:t>
            </a:r>
            <a:br>
              <a:rPr lang="ru-RU" sz="4000" dirty="0" smtClean="0"/>
            </a:br>
            <a:r>
              <a:rPr lang="ru-RU" sz="4000" dirty="0" smtClean="0"/>
              <a:t>                                 Н.А. Некрасов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sz="3200" dirty="0" smtClean="0"/>
              <a:t>Виртуальная книжная выставка</a:t>
            </a:r>
            <a:endParaRPr lang="ru-RU" sz="32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62200" y="6021288"/>
            <a:ext cx="6705600" cy="714549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Подготовила заведующая библиотекой МБОУ г. Горловки «Лицей №14 «Лидер»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                                     Никитенко Нина Николаевна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5701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Бунин, И.А.Собрание сочинений : в 6 томах /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подготовка текста и комментарии А. К. </a:t>
            </a:r>
            <a:r>
              <a:rPr lang="ru-RU" sz="1400" b="1" dirty="0" err="1" smtClean="0">
                <a:solidFill>
                  <a:srgbClr val="002060"/>
                </a:solidFill>
              </a:rPr>
              <a:t>Бабореко</a:t>
            </a:r>
            <a:r>
              <a:rPr lang="ru-RU" sz="1400" b="1" dirty="0" smtClean="0">
                <a:solidFill>
                  <a:srgbClr val="002060"/>
                </a:solidFill>
              </a:rPr>
              <a:t> ; редакционная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коллегия: Ю. В. Бондарев [и др.] ; вступительная статья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А. Т. Твардовского ; послесловие О. Н. Михайлова. – Москва :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Художественная литература, 1987–1988.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Т. 5 : Жизнь Арсеньева ; Тёмные аллеи; Рассказы,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1932–1952. – 1988 – 638 с.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2060848"/>
            <a:ext cx="4248472" cy="44348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/>
              <a:t>«Жизнь Арсеньева» автобиографический роман. Эта книга «удивляет глубиной мысли, обостренной памятливостью, художественным артистизмом, редкой литературной культурой». Нобелевскую премию за «Жизнь Арсеньева» Бунину присудили в 1933 году, выходит, что писал он эту «Жизнь» в возрасте приблизительно шестидесяти лет. Герой романа- домашний учитель Баскаков, вольнолюбивый чудак и романтик, превыше всего в жизни ставивший свою независимость.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5" name="Содержимое 4" descr="cda1a9872cd85866c59a3de2931d4308_200x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948264" y="2420888"/>
            <a:ext cx="1905000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5701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Пантелеев, Леонид  Иванович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Республика </a:t>
            </a:r>
            <a:r>
              <a:rPr lang="ru-RU" sz="2000" dirty="0" err="1" smtClean="0">
                <a:solidFill>
                  <a:srgbClr val="002060"/>
                </a:solidFill>
              </a:rPr>
              <a:t>Шкид</a:t>
            </a:r>
            <a:r>
              <a:rPr lang="ru-RU" sz="2000" dirty="0" smtClean="0">
                <a:solidFill>
                  <a:srgbClr val="002060"/>
                </a:solidFill>
              </a:rPr>
              <a:t> : повесть / Л. Пантелеев. — Москва : Вече, 2013. — 351, [1] с. — (Народный роман).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2060848"/>
            <a:ext cx="4248472" cy="44348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err="1" smtClean="0"/>
              <a:t>Шкид</a:t>
            </a:r>
            <a:r>
              <a:rPr lang="ru-RU" sz="1600" dirty="0" smtClean="0"/>
              <a:t> — сокращение от «Школы социально-индивидуального воспитания имени Достоевского», школа-интернат на Петергофском проспекте, куда поступали беспризорные дети в годы после революции и Гражданской войны. Григорий Белых и Леонид Пантелеев, воспитанники </a:t>
            </a:r>
            <a:r>
              <a:rPr lang="ru-RU" sz="1600" dirty="0" err="1" smtClean="0"/>
              <a:t>Шкиды</a:t>
            </a:r>
            <a:r>
              <a:rPr lang="ru-RU" sz="1600" dirty="0" smtClean="0"/>
              <a:t>, написали увлекательную книгу о жизни в этом необыкновенном доме, мгновенно завоевавшую любовь читателей всех возрастов не только в России, но и по всему миру. «Преоригинальной, живой, веселой, жуткой» назвал книгу Максим Горький, а Самуил Маршак написал: «В этой повести со всей четкостью отразилось время».</a:t>
            </a:r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804247" y="2420887"/>
            <a:ext cx="1926853" cy="3024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D:\Desktop\shkid-2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564904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2101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Макаренко, Антон Семенович.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Педагогическая поэма / А.С. Макаренко ; Под ред. Н.Н. Кудрявцева, Е.А. </a:t>
            </a:r>
            <a:r>
              <a:rPr lang="ru-RU" sz="2000" dirty="0" err="1" smtClean="0">
                <a:solidFill>
                  <a:srgbClr val="002060"/>
                </a:solidFill>
              </a:rPr>
              <a:t>Ромашкина</a:t>
            </a:r>
            <a:r>
              <a:rPr lang="ru-RU" sz="2000" dirty="0" smtClean="0">
                <a:solidFill>
                  <a:srgbClr val="002060"/>
                </a:solidFill>
              </a:rPr>
              <a:t>. — Москва: Правда, 1976. — 67 с. — (Школьная б-ка).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95736" y="1772816"/>
            <a:ext cx="3888432" cy="47525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000" dirty="0" smtClean="0"/>
              <a:t>«Педагогическая поэма» — наиболее значительное произведение А.С. Макаренко. Педагог прибывает под Полтаву, чтобы организовать трудовую колонию для детей: беспризорников и уголовников. Перед ним стоит непростая задача – перевоспитать несовершеннолетних правонарушителей. И он с ней справляется блестяще. Невозможно быть хорошим педагогом и воспитателем, не прочитав «Педагогическую поэму».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2050" name="Picture 2" descr="D:\Desktop\40896arsreww5rko1g2dw2skgrpcvjz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16832"/>
            <a:ext cx="241849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Айтматов, </a:t>
            </a:r>
            <a:r>
              <a:rPr lang="ru-RU" sz="2000" b="1" dirty="0" err="1" smtClean="0">
                <a:solidFill>
                  <a:srgbClr val="002060"/>
                </a:solidFill>
              </a:rPr>
              <a:t>Чингиз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Торекулович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Повести / Ч.Т. Айтматов.- М.: Художественная литература, 1989 - 432 стр.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95736" y="1412776"/>
            <a:ext cx="3888432" cy="47948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  Действие разворачивается в первые годы Советской власти в Киргизии. Не так давно закончилась Гражданская война. В аул, по путёвке комсомола, приезжает учитель </a:t>
            </a:r>
            <a:r>
              <a:rPr lang="ru-RU" sz="2400" dirty="0" err="1" smtClean="0"/>
              <a:t>Дюйшен</a:t>
            </a:r>
            <a:r>
              <a:rPr lang="ru-RU" sz="2400" dirty="0" smtClean="0"/>
              <a:t>, вчерашний красноармеец. Его пылкость и фанатизм, с которыми он пытается нести прогресс, сталкиваются с многовековыми устоями жизни на Востоке… Он во многом наивен, неопытен, несдержан. Но при всех своих промахах Дюйшен </a:t>
            </a:r>
            <a:r>
              <a:rPr lang="ru-RU" sz="2400" dirty="0" smtClean="0">
                <a:solidFill>
                  <a:schemeClr val="bg1"/>
                </a:solidFill>
              </a:rPr>
              <a:t>заражает своим энтузиазмом, смелостью, благородством.</a:t>
            </a:r>
          </a:p>
          <a:p>
            <a:endParaRPr lang="ru-RU" sz="2000" dirty="0"/>
          </a:p>
        </p:txBody>
      </p:sp>
      <p:pic>
        <p:nvPicPr>
          <p:cNvPr id="5" name="Содержимое 4" descr="cover1__w8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844824"/>
            <a:ext cx="2606793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4261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Распутин, Валентин Григорьевич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Уроки французского : повести и рассказы / В. Распутин. – Москва : Художественная литература, 1987. – 479 с., 1 л. </a:t>
            </a:r>
            <a:r>
              <a:rPr lang="ru-RU" sz="2200" dirty="0" err="1" smtClean="0">
                <a:solidFill>
                  <a:srgbClr val="002060"/>
                </a:solidFill>
              </a:rPr>
              <a:t>портр</a:t>
            </a:r>
            <a:r>
              <a:rPr lang="ru-RU" sz="2200" dirty="0" smtClean="0">
                <a:solidFill>
                  <a:srgbClr val="002060"/>
                </a:solidFill>
              </a:rPr>
              <a:t>. – (Библиотека юношества)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1916832"/>
            <a:ext cx="4176464" cy="475252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1948 год. Трудное послевоенное время, разруха, голод. Детям рано приходилось взрослеть, принимать на себя взрослые обязанности. Герой рассказа, одиннадцатилетний мальчик, оторванный от дома, сталкивается с нуждой, голодает. Он в одиночку борется за своё существование, не принимая милостыни и помощи от окружающих.</a:t>
            </a:r>
            <a:br>
              <a:rPr lang="ru-RU" sz="1600" dirty="0" smtClean="0"/>
            </a:br>
            <a:r>
              <a:rPr lang="ru-RU" sz="1600" dirty="0" smtClean="0"/>
              <a:t>Благодаря молодой учительнице французского Лидии Михайловне мальчик открывает для себя новый мир, где люди могут доверять друг другу, поддерживать и помогать, разделять горе и радость, избавлять от одиночества. </a:t>
            </a:r>
            <a:r>
              <a:rPr lang="ru-RU" sz="1600" i="1" dirty="0" smtClean="0"/>
              <a:t>Уроки французского</a:t>
            </a:r>
            <a:r>
              <a:rPr lang="ru-RU" sz="1600" dirty="0" smtClean="0"/>
              <a:t> оказываются уроками доброты и милосердия.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5" name="Содержимое 4" descr="урок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2204864"/>
            <a:ext cx="2246753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354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Васильев, Борис Львович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А зори здесь тихие... : А зори здесь тихие... В списках не значился. Встречный бой. Завтра была война : [повести] / Б. Л. Васильев. – Москва : Вече, 2004. –</a:t>
            </a:r>
            <a:r>
              <a:rPr lang="ru-RU" sz="2400" dirty="0" smtClean="0">
                <a:solidFill>
                  <a:srgbClr val="002060"/>
                </a:solidFill>
              </a:rPr>
              <a:t> 447 с.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39752" y="1916832"/>
            <a:ext cx="4104456" cy="446449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В романе «Завтра была война» автор вводит читателя в мир своих воспоминаний о юности, знакомит со своими бывшими одноклассниками и учителями. </a:t>
            </a:r>
            <a:r>
              <a:rPr lang="ru-RU" sz="2000" dirty="0" smtClean="0">
                <a:solidFill>
                  <a:schemeClr val="bg1"/>
                </a:solidFill>
              </a:rPr>
              <a:t>Подлинным учителем, старшим другом, наставником на всю дальнейшую жизнь </a:t>
            </a:r>
            <a:r>
              <a:rPr lang="ru-RU" sz="2000" dirty="0" smtClean="0"/>
              <a:t>стал для учащихся 9-Б класса директор школы и учитель географии Николай Григорьевич Ромахин. Он жил делами и заботами своих учеников. Ребят тянуло к директору, его уважали, хотя и побаивались.</a:t>
            </a:r>
          </a:p>
          <a:p>
            <a:endParaRPr lang="ru-RU" sz="2000" dirty="0"/>
          </a:p>
        </p:txBody>
      </p:sp>
      <p:pic>
        <p:nvPicPr>
          <p:cNvPr id="5" name="Содержимое 4" descr="завтр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660232" y="2276872"/>
            <a:ext cx="2205448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2821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Алексин, Анатолий Георгиевич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Безумная Евдокия [Текст] : Повести и рассказы : [Для ст. возраста]. - Москва : Дет. лит., 1978. - 448 с. : ил.; 22 см. - (Библиотечная серия).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3728" y="2132856"/>
            <a:ext cx="4176464" cy="42484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Главные действующие лица произведения — одаренная ученица Оленька и учительница, которую девочка называет «безумной Евдокией». Но это не означает, что учительница пытается препятствовать развитию творческих способностей Оли, она пытается привить девочке другой, не менее важный талант- талант  человечности.</a:t>
            </a:r>
          </a:p>
          <a:p>
            <a:endParaRPr lang="ru-RU" sz="2000" dirty="0"/>
          </a:p>
        </p:txBody>
      </p:sp>
      <p:pic>
        <p:nvPicPr>
          <p:cNvPr id="5" name="Содержимое 4" descr="евд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2276872"/>
            <a:ext cx="2398740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381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</a:rPr>
              <a:t>Лиханов</a:t>
            </a:r>
            <a:r>
              <a:rPr lang="ru-RU" sz="1800" b="1" dirty="0" smtClean="0">
                <a:solidFill>
                  <a:srgbClr val="002060"/>
                </a:solidFill>
              </a:rPr>
              <a:t>, Альберт Анатольевич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Благие намерения : Повести / Альберт </a:t>
            </a:r>
            <a:r>
              <a:rPr lang="ru-RU" sz="1800" dirty="0" err="1" smtClean="0">
                <a:solidFill>
                  <a:srgbClr val="002060"/>
                </a:solidFill>
              </a:rPr>
              <a:t>Лиханов</a:t>
            </a:r>
            <a:r>
              <a:rPr lang="ru-RU" sz="1800" dirty="0" smtClean="0">
                <a:solidFill>
                  <a:srgbClr val="002060"/>
                </a:solidFill>
              </a:rPr>
              <a:t>; [</a:t>
            </a:r>
            <a:r>
              <a:rPr lang="ru-RU" sz="1800" dirty="0" err="1" smtClean="0">
                <a:solidFill>
                  <a:srgbClr val="002060"/>
                </a:solidFill>
              </a:rPr>
              <a:t>Послесл</a:t>
            </a:r>
            <a:r>
              <a:rPr lang="ru-RU" sz="1800" dirty="0" smtClean="0">
                <a:solidFill>
                  <a:srgbClr val="002060"/>
                </a:solidFill>
              </a:rPr>
              <a:t>. И. </a:t>
            </a:r>
            <a:r>
              <a:rPr lang="ru-RU" sz="1800" dirty="0" err="1" smtClean="0">
                <a:solidFill>
                  <a:srgbClr val="002060"/>
                </a:solidFill>
              </a:rPr>
              <a:t>Мотяшова</a:t>
            </a:r>
            <a:r>
              <a:rPr lang="ru-RU" sz="1800" dirty="0" smtClean="0">
                <a:solidFill>
                  <a:srgbClr val="002060"/>
                </a:solidFill>
              </a:rPr>
              <a:t>. - Москва : Мол. гвардия, 1981. - 560 с. : ил., 1 л. </a:t>
            </a:r>
            <a:r>
              <a:rPr lang="ru-RU" sz="1800" dirty="0" err="1" smtClean="0">
                <a:solidFill>
                  <a:srgbClr val="002060"/>
                </a:solidFill>
              </a:rPr>
              <a:t>портр</a:t>
            </a:r>
            <a:r>
              <a:rPr lang="ru-RU" sz="1800" dirty="0" smtClean="0">
                <a:solidFill>
                  <a:srgbClr val="002060"/>
                </a:solidFill>
              </a:rPr>
              <a:t>.; 21 см. - (Б-ка юношества)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1628800"/>
            <a:ext cx="3888432" cy="489654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Героиню повести – Надежду волею судьбы сразу после окончания пединститута отправляют в небольшой город, где она оказывается не преподавателем литературы, как ожидалось, а воспитательницей первоклассников. Ей достаётся младший класс в интернате, двадцать обездоленных детишек, которые жаждут не знаний, а любви и ласки. </a:t>
            </a:r>
            <a:r>
              <a:rPr lang="ru-RU" sz="2000" b="1" dirty="0" smtClean="0">
                <a:solidFill>
                  <a:schemeClr val="bg1"/>
                </a:solidFill>
              </a:rPr>
              <a:t>Самоотверженность, самоотдача, любовь к детям, своему делу – основные черты героини.</a:t>
            </a:r>
          </a:p>
          <a:p>
            <a:endParaRPr lang="ru-RU" sz="2000" dirty="0"/>
          </a:p>
        </p:txBody>
      </p:sp>
      <p:pic>
        <p:nvPicPr>
          <p:cNvPr id="5" name="Содержимое 4" descr="Благие-намерен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988840"/>
            <a:ext cx="2416696" cy="3678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381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Платонов, Андрей Платонович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Песчаная учительница : Рассказы / А. Платонов; [</a:t>
            </a:r>
            <a:r>
              <a:rPr lang="ru-RU" sz="2000" dirty="0" err="1" smtClean="0">
                <a:solidFill>
                  <a:srgbClr val="002060"/>
                </a:solidFill>
              </a:rPr>
              <a:t>Худож</a:t>
            </a:r>
            <a:r>
              <a:rPr lang="ru-RU" sz="2000" dirty="0" smtClean="0">
                <a:solidFill>
                  <a:srgbClr val="002060"/>
                </a:solidFill>
              </a:rPr>
              <a:t>. В. Ю. Михайлов]. - Москва : Современник, 1990. - 57,[2] с. : ил.; 23 см. - (Отрочество. Сер. книг для подростков)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4038600" cy="45259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/>
              <a:t>Героиня«Песчаной учительницы» двадцатилетняя Мария Нарышкина, выпускница Астраханского педагогического института — попадает на работу в село </a:t>
            </a:r>
            <a:r>
              <a:rPr lang="ru-RU" sz="2000" dirty="0" err="1" smtClean="0"/>
              <a:t>Хошутово</a:t>
            </a:r>
            <a:r>
              <a:rPr lang="ru-RU" sz="2000" dirty="0" smtClean="0"/>
              <a:t>, расположенное среди песков, «на границе с мёртвой среднеазиатской пустыней». Рассказ о мужественной «песчаной учительнице», </a:t>
            </a:r>
            <a:r>
              <a:rPr lang="ru-RU" sz="2000" dirty="0" smtClean="0">
                <a:solidFill>
                  <a:schemeClr val="bg1"/>
                </a:solidFill>
              </a:rPr>
              <a:t>обладавшей сильным характером и безграничной любовью к людям.</a:t>
            </a:r>
          </a:p>
          <a:p>
            <a:endParaRPr lang="ru-RU" sz="2000" dirty="0"/>
          </a:p>
        </p:txBody>
      </p:sp>
      <p:pic>
        <p:nvPicPr>
          <p:cNvPr id="5" name="Содержимое 4" descr="песч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060848"/>
            <a:ext cx="2516616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2101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</a:rPr>
              <a:t>Железников</a:t>
            </a:r>
            <a:r>
              <a:rPr lang="ru-RU" sz="1800" b="1" dirty="0" smtClean="0">
                <a:solidFill>
                  <a:srgbClr val="002060"/>
                </a:solidFill>
              </a:rPr>
              <a:t>, Владимир </a:t>
            </a:r>
            <a:r>
              <a:rPr lang="ru-RU" sz="1800" b="1" dirty="0" err="1" smtClean="0">
                <a:solidFill>
                  <a:srgbClr val="002060"/>
                </a:solidFill>
              </a:rPr>
              <a:t>Карпович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Чучело [Текст] : повести : [для среднего школьного возраста :/ Владимир </a:t>
            </a:r>
            <a:r>
              <a:rPr lang="ru-RU" sz="1800" dirty="0" err="1" smtClean="0">
                <a:solidFill>
                  <a:srgbClr val="002060"/>
                </a:solidFill>
              </a:rPr>
              <a:t>Железников</a:t>
            </a:r>
            <a:r>
              <a:rPr lang="ru-RU" sz="1800" dirty="0" smtClean="0">
                <a:solidFill>
                  <a:srgbClr val="002060"/>
                </a:solidFill>
              </a:rPr>
              <a:t>. - Москва : </a:t>
            </a:r>
            <a:r>
              <a:rPr lang="ru-RU" sz="1800" dirty="0" err="1" smtClean="0">
                <a:solidFill>
                  <a:srgbClr val="002060"/>
                </a:solidFill>
              </a:rPr>
              <a:t>Эксмо</a:t>
            </a:r>
            <a:r>
              <a:rPr lang="ru-RU" sz="1800" dirty="0" smtClean="0">
                <a:solidFill>
                  <a:srgbClr val="002060"/>
                </a:solidFill>
              </a:rPr>
              <a:t>, 2015. - 540, [2] </a:t>
            </a:r>
            <a:r>
              <a:rPr lang="ru-RU" sz="2400" dirty="0" smtClean="0">
                <a:solidFill>
                  <a:srgbClr val="002060"/>
                </a:solidFill>
              </a:rPr>
              <a:t>с., </a:t>
            </a:r>
            <a:r>
              <a:rPr lang="ru-RU" sz="1800" dirty="0" smtClean="0">
                <a:solidFill>
                  <a:srgbClr val="002060"/>
                </a:solidFill>
              </a:rPr>
              <a:t>[4] л. ил. </a:t>
            </a:r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1844824"/>
            <a:ext cx="4032448" cy="46805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Это повесть о любви и предательстве, борьбе добра со злом. В повести Железникова создан образ молодой учительницы, готовящейся к свадьбе, и потому, возможно, пропустившей назревание конфликта в классе. Автору удается отдельными деталями показать, что педагогу мало быть хорошим преподавателем. </a:t>
            </a:r>
            <a:r>
              <a:rPr lang="ru-RU" sz="2000" dirty="0" smtClean="0">
                <a:solidFill>
                  <a:schemeClr val="bg1"/>
                </a:solidFill>
              </a:rPr>
              <a:t>Гораздо важнее обладать даром человечности.</a:t>
            </a:r>
          </a:p>
          <a:p>
            <a:endParaRPr lang="ru-RU" sz="2000" dirty="0"/>
          </a:p>
        </p:txBody>
      </p:sp>
      <p:pic>
        <p:nvPicPr>
          <p:cNvPr id="5" name="Содержимое 4" descr="чуч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2132856"/>
            <a:ext cx="2318115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13630392_large_bos_obb_label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97723"/>
            <a:ext cx="4536504" cy="1624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04092"/>
            <a:ext cx="716573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Образ учителя в  русской</a:t>
            </a:r>
            <a:b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литературе</a:t>
            </a:r>
            <a:endParaRPr lang="en-US" sz="3600" dirty="0"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0" name="Picture 2" descr="C:\Users\юзер5\Desktop\cove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60648"/>
            <a:ext cx="1080120" cy="1658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юзер5\Desktop\6009114314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40352" y="2204864"/>
            <a:ext cx="1089896" cy="1710643"/>
          </a:xfrm>
          <a:prstGeom prst="rect">
            <a:avLst/>
          </a:prstGeom>
          <a:noFill/>
        </p:spPr>
      </p:pic>
      <p:pic>
        <p:nvPicPr>
          <p:cNvPr id="2052" name="Picture 4" descr="C:\Users\юзер5\Desktop\cover1__w82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293096"/>
            <a:ext cx="1080120" cy="1584176"/>
          </a:xfrm>
          <a:prstGeom prst="rect">
            <a:avLst/>
          </a:prstGeom>
          <a:noFill/>
        </p:spPr>
      </p:pic>
      <p:pic>
        <p:nvPicPr>
          <p:cNvPr id="2053" name="Picture 5" descr="C:\Users\юзер5\Desktop\4047653_902714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196163"/>
            <a:ext cx="1296144" cy="1693066"/>
          </a:xfrm>
          <a:prstGeom prst="rect">
            <a:avLst/>
          </a:prstGeom>
          <a:noFill/>
        </p:spPr>
      </p:pic>
      <p:pic>
        <p:nvPicPr>
          <p:cNvPr id="2054" name="Picture 6" descr="C:\Users\юзер5\Desktop\18113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4203865"/>
            <a:ext cx="1080120" cy="1673508"/>
          </a:xfrm>
          <a:prstGeom prst="rect">
            <a:avLst/>
          </a:prstGeom>
          <a:noFill/>
        </p:spPr>
      </p:pic>
      <p:pic>
        <p:nvPicPr>
          <p:cNvPr id="2055" name="Picture 7" descr="C:\Users\юзер5\Desktop\0deeaa56b402e16cc6e49f856ebcf172.jpe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19639" r="19928"/>
          <a:stretch>
            <a:fillRect/>
          </a:stretch>
        </p:blipFill>
        <p:spPr bwMode="auto">
          <a:xfrm>
            <a:off x="6372200" y="4190297"/>
            <a:ext cx="1080120" cy="1650384"/>
          </a:xfrm>
          <a:prstGeom prst="rect">
            <a:avLst/>
          </a:prstGeom>
          <a:noFill/>
        </p:spPr>
      </p:pic>
      <p:pic>
        <p:nvPicPr>
          <p:cNvPr id="1026" name="Picture 2" descr="C:\Users\юзер5\Desktop\o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4168240"/>
            <a:ext cx="1224136" cy="166189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43808" y="2276872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  « Для того чтобы обучить другого, требуется больше ума, чем для того чтобы научиться самому.»</a:t>
            </a:r>
            <a:b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 (Мишель де Монтень)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4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35080" cy="14401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Искандер, Фазиль  </a:t>
            </a:r>
            <a:r>
              <a:rPr lang="ru-RU" sz="2000" b="1" dirty="0" err="1" smtClean="0">
                <a:solidFill>
                  <a:srgbClr val="002060"/>
                </a:solidFill>
              </a:rPr>
              <a:t>Абдулович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Тринадцатый подвиг Геракла [Текст] : [для среднего школьного возраста : / Фазиль </a:t>
            </a:r>
            <a:r>
              <a:rPr lang="ru-RU" sz="2000" dirty="0" err="1" smtClean="0">
                <a:solidFill>
                  <a:srgbClr val="002060"/>
                </a:solidFill>
              </a:rPr>
              <a:t>Абдулович</a:t>
            </a:r>
            <a:r>
              <a:rPr lang="ru-RU" sz="2000" dirty="0" smtClean="0">
                <a:solidFill>
                  <a:srgbClr val="002060"/>
                </a:solidFill>
              </a:rPr>
              <a:t> Искандер. - Москва : </a:t>
            </a:r>
            <a:r>
              <a:rPr lang="ru-RU" sz="2000" dirty="0" err="1" smtClean="0">
                <a:solidFill>
                  <a:srgbClr val="002060"/>
                </a:solidFill>
              </a:rPr>
              <a:t>Эксмо</a:t>
            </a:r>
            <a:r>
              <a:rPr lang="ru-RU" sz="2000" dirty="0" smtClean="0">
                <a:solidFill>
                  <a:srgbClr val="002060"/>
                </a:solidFill>
              </a:rPr>
              <a:t>, 2014. - 220, [2] с.; 21 см. - (Классика в школе)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1844824"/>
            <a:ext cx="3888432" cy="46085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В рассказе представлен образ необыкновенного учителя, сеющего «разумное, доброе, вечное». Это – учитель математики Харлампий Диогенович. Это был </a:t>
            </a:r>
            <a:r>
              <a:rPr lang="ru-RU" sz="2000" dirty="0" smtClean="0">
                <a:solidFill>
                  <a:schemeClr val="bg1"/>
                </a:solidFill>
              </a:rPr>
              <a:t>справедливый человек, который не потакал своим ученикам, </a:t>
            </a:r>
            <a:r>
              <a:rPr lang="ru-RU" sz="2000" dirty="0" smtClean="0"/>
              <a:t>и, безусловно, любил их. Его шутки были добрые, без сарказма.</a:t>
            </a:r>
          </a:p>
          <a:p>
            <a:endParaRPr lang="ru-RU" sz="2000" dirty="0"/>
          </a:p>
        </p:txBody>
      </p:sp>
      <p:pic>
        <p:nvPicPr>
          <p:cNvPr id="27650" name="Picture 2" descr="D:\Desktop\fazil-iskander-trinadcatyj-podvig-gerakla-rasskazy-o-chike-sborni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76872"/>
            <a:ext cx="230425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33670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Щербакова, Галина Николаевна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Вам и не снилось [Текст] / Галина Щербакова. - Москва : </a:t>
            </a:r>
            <a:r>
              <a:rPr lang="ru-RU" sz="2000" dirty="0" err="1" smtClean="0">
                <a:solidFill>
                  <a:srgbClr val="002060"/>
                </a:solidFill>
              </a:rPr>
              <a:t>Эксмо</a:t>
            </a:r>
            <a:r>
              <a:rPr lang="ru-RU" sz="2000" dirty="0" smtClean="0">
                <a:solidFill>
                  <a:srgbClr val="002060"/>
                </a:solidFill>
              </a:rPr>
              <a:t>, 2010. - 284, [2] с.; 17 см. - (Серия "Вам и не снилось")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1700808"/>
            <a:ext cx="3888432" cy="46805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Героиня повести -  учительница литературы Татьяна Николаевна Кольцова старалась воспитать в своих учениках чувство порядочности, ответственности, помогала увидеть красоту окружающего мира, научить их любить, дружить.</a:t>
            </a:r>
          </a:p>
          <a:p>
            <a:pPr algn="just"/>
            <a:endParaRPr lang="ru-RU" sz="2400" dirty="0"/>
          </a:p>
        </p:txBody>
      </p:sp>
      <p:pic>
        <p:nvPicPr>
          <p:cNvPr id="5" name="Содержимое 4" descr="вам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2204864"/>
            <a:ext cx="2284758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596267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Заключение: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 ходе виртуальной книжной выставки были презентованы и кратко проанализированы художественные произведения русских писателей, где очень ярко и талантливо представлен образ учителя.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Впрочем, лучше всего сказал о своем уважении и благодарности  учителю  Царскосельского лицея Александру Петровичу Куницыну - А.С. Пушкин в своих стихах: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Куницыну дань сердца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 вина!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Он создал нас, он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воспитал наш пламень,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Поставлен им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краеугольный камень,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Им чистая лампада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возжена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…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8600"/>
            <a:ext cx="6927304" cy="990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Вероника </a:t>
            </a:r>
            <a:r>
              <a:rPr lang="ru-RU" sz="2000" dirty="0" err="1" smtClean="0">
                <a:solidFill>
                  <a:srgbClr val="002060"/>
                </a:solidFill>
              </a:rPr>
              <a:t>Тушнова</a:t>
            </a:r>
            <a:r>
              <a:rPr lang="ru-RU" sz="2000" dirty="0" smtClean="0">
                <a:solidFill>
                  <a:srgbClr val="002060"/>
                </a:solidFill>
              </a:rPr>
              <a:t> – известная поэтесса, </a:t>
            </a:r>
            <a:r>
              <a:rPr lang="ru-RU" sz="2000" dirty="0" smtClean="0">
                <a:solidFill>
                  <a:srgbClr val="002060"/>
                </a:solidFill>
              </a:rPr>
              <a:t>переводчица вложила всю силу своего  поэтического таланта в  слова  благодарности  Учителю.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340768"/>
            <a:ext cx="34563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Если б не было учителя,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То и не было б, наверное,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Ни поэта, ни мыслителя,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Ни Шекспира, ни Коперника.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поныне бы, наверное,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Если б не было учителя,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Неоткрытые Америки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Оставались неоткрытыми.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 не быть бы нам </a:t>
            </a:r>
            <a:r>
              <a:rPr lang="ru-RU" sz="2000" dirty="0" err="1" smtClean="0">
                <a:solidFill>
                  <a:srgbClr val="002060"/>
                </a:solidFill>
              </a:rPr>
              <a:t>Икарами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Никогда б не взмыли в небо мы,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Если б в нас его стараньями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Крылья выращены не были.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Без его бы сердца доброго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Не был мир так удивителен.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Потому нам очень дорого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Имя нашего учителя!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Desktop\DhHbYHeBf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24036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54586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Дорогие читатели, все книги представленные  в ходе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виртуальной книжной выставки  находятся в фонде библиотеки лицея.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Библиотека ждет своих читателей!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835696" y="3212976"/>
            <a:ext cx="6984776" cy="3468180"/>
            <a:chOff x="1202168" y="-152006"/>
            <a:chExt cx="7330272" cy="45642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02168" y="-152006"/>
              <a:ext cx="7330272" cy="3928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Искитимского</a:t>
              </a:r>
              <a:r>
                <a:rPr lang="ru-RU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Новосибирской области</a:t>
              </a:r>
              <a:endParaRPr lang="ru-RU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Сайт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  <a:hlinkClick r:id="rId2"/>
                </a:rPr>
                <a:t>http://linda6035.ucoz.ru/</a:t>
              </a:r>
              <a:r>
                <a:rPr lang="ru-RU" sz="2000" dirty="0" smtClean="0">
                  <a:solidFill>
                    <a:schemeClr val="accent3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35696" y="260648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ahoma" pitchFamily="34" charset="0"/>
                <a:cs typeface="Tahoma" pitchFamily="34" charset="0"/>
              </a:rPr>
              <a:t>Используемые источники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Лист в клетку 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3"/>
              </a:rPr>
              <a:t>http://www.playcast.ru/uploads/2014/09/21/9915829.jpeg</a:t>
            </a:r>
            <a:endParaRPr lang="ru-RU" sz="2000" u="sng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Учительница </a:t>
            </a:r>
            <a:r>
              <a:rPr lang="en-US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http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://</a:t>
            </a:r>
            <a:r>
              <a:rPr lang="en-US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www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2000" u="sng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playcast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.</a:t>
            </a:r>
            <a:r>
              <a:rPr lang="en-US" sz="2000" u="sng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ru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/</a:t>
            </a:r>
            <a:r>
              <a:rPr lang="en-US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uploads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/2015/02/09/12027652.</a:t>
            </a:r>
            <a:r>
              <a:rPr lang="en-US" sz="2000" u="sng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png</a:t>
            </a:r>
            <a:endParaRPr lang="ru-RU" sz="2000" u="sng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Цифры</a:t>
            </a:r>
            <a:r>
              <a:rPr lang="ru-RU" sz="20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000" dirty="0" smtClean="0">
                <a:latin typeface="Monotype Corsiva" pitchFamily="66" charset="0"/>
                <a:hlinkClick r:id="rId5"/>
              </a:rPr>
              <a:t>http://img-fotki.yandex.ru/get/5409/47407354.274/0_8e961_2109d486_S.png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8600"/>
            <a:ext cx="6927304" cy="1400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Цель виртуальной книжной выставки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 –   раскрыть нравственный образ учителя на примерах произведений русской литературы.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55776" y="1773238"/>
            <a:ext cx="6192687" cy="4751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 работы  продиктована временем.          2023 год  Указом Президента  России Владимира  Владимировича Путина объявлен Годом педагога и наставника.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         Миссия Года – признание особого статуса педагогических работников, в том числе выполняющих наставническую деятельность. Решение посвятить этот год Учителю еще раз подтверждает значимость для общества гуманистической миссии, которая лежит в основе профессии. Ведь именно талантливый педагог, опытный наставник открывает детям путь к познанию и развитию, достижениям и открытиям. Учитель формирует ценностные ориентиры, ищет в каждом ребенке зерна таланта, позволяет совершать ошибки, чтобы найти себя и свое призвание, стать счастливым и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</a:rPr>
              <a:t>самодостаточным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человеком. 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48672" cy="603468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Почти все известные русские поэты и писатели в какое-то время своей жизни работали учителями: Гаврила Романович Державин долгие годы учил и экзаменовал детей у себя дома. Иван Андреевич Крылов учил детей князя Голицына. Николай Васильевич Гоголь преподавал историю и географию. Иван Сергеевич Тургенев учил грамоте в учреждённой им школе. Николай Алексеевич Некрасов обучал грамоте крестьянских детей в открытой им школе. Лев Николаевич Толстой создал школу в Ясной Поляне, его дочери обучали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552728" cy="545861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Меняются эпохи, меняются требования к образованию и учителю, но во все времена  именно учитель является важнейшим элементом в структуре образования. Именно учитель формирует будущее поколение, помогает ученику приспособиться к изменениям, происходящим в мире. И литературный образ Учителя – этому подтверждение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258272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Пушкин, Александр Сергеевич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Евгений Онегин : роман в стихах./ А. С. Пушкин. - Москва : </a:t>
            </a:r>
            <a:r>
              <a:rPr lang="ru-RU" sz="2400" dirty="0" err="1" smtClean="0">
                <a:solidFill>
                  <a:srgbClr val="002060"/>
                </a:solidFill>
              </a:rPr>
              <a:t>Худож</a:t>
            </a:r>
            <a:r>
              <a:rPr lang="ru-RU" sz="2400" dirty="0" smtClean="0">
                <a:solidFill>
                  <a:srgbClr val="002060"/>
                </a:solidFill>
              </a:rPr>
              <a:t>. литература, 1980.-333с.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1844824"/>
            <a:ext cx="3456384" cy="459797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/>
            <a:endParaRPr lang="ru-RU" sz="2000" i="1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«Мы все учились понемногу чему-нибудь и как-нибудь», — эти строки из пушкинского романа в стихах «Евгений Онегин» стали афоризмом. Действительно, образование складывается не только из школьных уроков, но и всех прочих занятий, которым посвящает свое время ребенок. А в учителе важны его харизма и человеческие качества.</a:t>
            </a:r>
          </a:p>
          <a:p>
            <a:endParaRPr lang="ru-RU" sz="1600" dirty="0"/>
          </a:p>
        </p:txBody>
      </p:sp>
      <p:pic>
        <p:nvPicPr>
          <p:cNvPr id="5" name="Содержимое 4" descr="3d3740bdb5a3c1a6e50f1b29bd0c157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916832"/>
            <a:ext cx="2664296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336704" cy="128215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Пушкин, Александр Сергеевич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Дубровский; Капитанская дочка : повести / А. С. Пушкин. - Москва : Художественная литература, 1979.-110с.,ил.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1916832"/>
            <a:ext cx="4248472" cy="475252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/>
              <a:t>Роман Пушкина "Капитанская дочка" является одним из лучших образцов русской исторической прозы. В. Г. Белинский писал: ««Капитанская дочка» — нечто вроде «Онегина» в прозе. Поэт изображает в ней нравы русского общества в царствование Екатерины». Пушкин описывает </a:t>
            </a:r>
            <a:r>
              <a:rPr lang="ru-RU" sz="1600" dirty="0" smtClean="0">
                <a:solidFill>
                  <a:schemeClr val="bg1"/>
                </a:solidFill>
              </a:rPr>
              <a:t>преподавателя-самозванца </a:t>
            </a:r>
            <a:r>
              <a:rPr lang="ru-RU" sz="1600" dirty="0" err="1" smtClean="0">
                <a:solidFill>
                  <a:schemeClr val="bg1"/>
                </a:solidFill>
              </a:rPr>
              <a:t>Бопре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smtClean="0"/>
              <a:t>который </a:t>
            </a:r>
            <a:r>
              <a:rPr lang="ru-RU" sz="1600" i="1" dirty="0" smtClean="0"/>
              <a:t>«в отечестве своем был парикмахером, потом в Пруссии солдатом. «Мы жили душа в душу. Другого ментора я и не желал»</a:t>
            </a:r>
            <a:r>
              <a:rPr lang="ru-RU" sz="1600" dirty="0" smtClean="0"/>
              <a:t>, — писал Гринев в своих мемуарах, которые цитирует Пушкин. Без сомнения, ребенок только порадуется, если учитель будет травить байки о собственной жизни весь урок и не задаст домашнего задания. Только вот на экзамене байки вряд ли помогут.</a:t>
            </a:r>
          </a:p>
          <a:p>
            <a:endParaRPr lang="ru-RU" sz="1600" dirty="0"/>
          </a:p>
        </p:txBody>
      </p:sp>
      <p:pic>
        <p:nvPicPr>
          <p:cNvPr id="5" name="Содержимое 4" descr="107870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04248" y="2276872"/>
            <a:ext cx="2095799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Чехов, Антон Павлович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Человек в футляре : Повести и рассказы / А. П. Чехов. - Москва : </a:t>
            </a:r>
            <a:r>
              <a:rPr lang="ru-RU" sz="2400" dirty="0" err="1" smtClean="0">
                <a:solidFill>
                  <a:srgbClr val="002060"/>
                </a:solidFill>
              </a:rPr>
              <a:t>Худож</a:t>
            </a:r>
            <a:r>
              <a:rPr lang="ru-RU" sz="2400" dirty="0" smtClean="0">
                <a:solidFill>
                  <a:srgbClr val="002060"/>
                </a:solidFill>
              </a:rPr>
              <a:t>. лит., 1980. - 126 с.;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1484784"/>
            <a:ext cx="3744416" cy="51125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dirty="0" smtClean="0"/>
              <a:t>Прототипами образа учителя гимназии Беликова в рассказе А.Чехова «Человек в футляре» являются преподаватели, служившие в таганрогской гимназии, в которой учился сам писатель.</a:t>
            </a:r>
          </a:p>
          <a:p>
            <a:pPr>
              <a:buNone/>
            </a:pPr>
            <a:r>
              <a:rPr lang="ru-RU" sz="2300" dirty="0" smtClean="0"/>
              <a:t>    Беликов отличается практически маниакальным страхом к жизни вообще. Это человек, который боится лишний раз проявить себя и тем самым навлечь на себя какие-нибудь неприятности «сверху». «Человек в футляре» (1898) — первый рассказ в «маленькой трилогии», включающей также «Крыжовник» и «О любви». Все три рассказа объединяет тема — «футлярная» жизнь, в каждом произведении автор описывает один из ее вариантов.</a:t>
            </a:r>
          </a:p>
          <a:p>
            <a:pPr algn="just"/>
            <a:endParaRPr lang="ru-RU" sz="2000" dirty="0"/>
          </a:p>
        </p:txBody>
      </p:sp>
      <p:pic>
        <p:nvPicPr>
          <p:cNvPr id="5" name="Содержимое 4" descr="00c8d60e54e25779862365f12d09765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700808"/>
            <a:ext cx="2338180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Толстой, Лев Николаевич</a:t>
            </a:r>
            <a:b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</a:rPr>
              <a:t>Детство.Отрочество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. Юность /Л.Н.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</a:rPr>
              <a:t>Толстой,худож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</a:rPr>
              <a:t>Н.Калита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; </a:t>
            </a: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</a:rPr>
              <a:t>оформ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. И.Гире</a:t>
            </a:r>
            <a:r>
              <a:rPr lang="ru-RU" sz="2000" dirty="0" smtClean="0">
                <a:solidFill>
                  <a:srgbClr val="002060"/>
                </a:solidFill>
              </a:rPr>
              <a:t>й. М.: Сов. Россия,1986. -320 с.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0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339752" y="1600200"/>
            <a:ext cx="396044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В повести Л.Н. Толстого «Детство» учитель-немец Карл Иванович был именно тем учителем, который, по мнению писателя, способен развивать душу ребенка.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Карл Иванович — хорошо образованный человек, профессионал, любящий преподавание и детей. </a:t>
            </a:r>
          </a:p>
          <a:p>
            <a:endParaRPr lang="ru-RU" sz="2400" dirty="0"/>
          </a:p>
        </p:txBody>
      </p:sp>
      <p:pic>
        <p:nvPicPr>
          <p:cNvPr id="5" name="Содержимое 4" descr="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844824"/>
            <a:ext cx="2241399" cy="3661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593</TotalTime>
  <Words>1224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Учитель, перед именем твоим,   Позволь смиренно преклонить колени…                                  Н.А. Некрасов        Виртуальная книжная выставка</vt:lpstr>
      <vt:lpstr>     Образ учителя в  русской литературе</vt:lpstr>
      <vt:lpstr>  Цель виртуальной книжной выставки  –   раскрыть нравственный образ учителя на примерах произведений русской литературы.    </vt:lpstr>
      <vt:lpstr>Почти все известные русские поэты и писатели в какое-то время своей жизни работали учителями: Гаврила Романович Державин долгие годы учил и экзаменовал детей у себя дома. Иван Андреевич Крылов учил детей князя Голицына. Николай Васильевич Гоголь преподавал историю и географию. Иван Сергеевич Тургенев учил грамоте в учреждённой им школе. Николай Алексеевич Некрасов обучал грамоте крестьянских детей в открытой им школе. Лев Николаевич Толстой создал школу в Ясной Поляне, его дочери обучали детей. </vt:lpstr>
      <vt:lpstr>Меняются эпохи, меняются требования к образованию и учителю, но во все времена  именно учитель является важнейшим элементом в структуре образования. Именно учитель формирует будущее поколение, помогает ученику приспособиться к изменениям, происходящим в мире. И литературный образ Учителя – этому подтверждение. </vt:lpstr>
      <vt:lpstr>Пушкин, Александр Сергеевич  Евгений Онегин : роман в стихах./ А. С. Пушкин. - Москва : Худож. литература, 1980.-333с. </vt:lpstr>
      <vt:lpstr>Пушкин, Александр Сергеевич  Дубровский; Капитанская дочка : повести / А. С. Пушкин. - Москва : Художественная литература, 1979.-110с.,ил. </vt:lpstr>
      <vt:lpstr>Чехов, Антон Павлович  Человек в футляре : Повести и рассказы / А. П. Чехов. - Москва : Худож. лит., 1980. - 126 с.;</vt:lpstr>
      <vt:lpstr> Толстой, Лев Николаевич  Детство.Отрочество. Юность /Л.Н. Толстой,худож. Н.Калита; оформ. И.Гирей. М.: Сов. Россия,1986. -320 с. </vt:lpstr>
      <vt:lpstr>  Бунин, И.А.Собрание сочинений : в 6 томах / подготовка текста и комментарии А. К. Бабореко ; редакционная коллегия: Ю. В. Бондарев [и др.] ; вступительная статья А. Т. Твардовского ; послесловие О. Н. Михайлова. – Москва : Художественная литература, 1987–1988.  Т. 5 : Жизнь Арсеньева ; Тёмные аллеи; Рассказы, 1932–1952. – 1988 – 638 с.  </vt:lpstr>
      <vt:lpstr>Пантелеев, Леонид  Иванович Республика Шкид : повесть / Л. Пантелеев. — Москва : Вече, 2013. — 351, [1] с. — (Народный роман).</vt:lpstr>
      <vt:lpstr> Макаренко, Антон Семенович. Педагогическая поэма / А.С. Макаренко ; Под ред. Н.Н. Кудрявцева, Е.А. Ромашкина. — Москва: Правда, 1976. — 67 с. — (Школьная б-ка). </vt:lpstr>
      <vt:lpstr>Айтматов, Чингиз Торекулович Повести / Ч.Т. Айтматов.- М.: Художественная литература, 1989 - 432 стр.</vt:lpstr>
      <vt:lpstr> Распутин, Валентин Григорьевич Уроки французского : повести и рассказы / В. Распутин. – Москва : Художественная литература, 1987. – 479 с., 1 л. портр. – (Библиотека юношества). </vt:lpstr>
      <vt:lpstr> Васильев, Борис Львович А зори здесь тихие... : А зори здесь тихие... В списках не значился. Встречный бой. Завтра была война : [повести] / Б. Л. Васильев. – Москва : Вече, 2004. – 447 с.  </vt:lpstr>
      <vt:lpstr> Алексин, Анатолий Георгиевич  Безумная Евдокия [Текст] : Повести и рассказы : [Для ст. возраста]. - Москва : Дет. лит., 1978. - 448 с. : ил.; 22 см. - (Библиотечная серия). </vt:lpstr>
      <vt:lpstr>Лиханов, Альберт Анатольевич  Благие намерения : Повести / Альберт Лиханов; [Послесл. И. Мотяшова. - Москва : Мол. гвардия, 1981. - 560 с. : ил., 1 л. портр.; 21 см. - (Б-ка юношества)</vt:lpstr>
      <vt:lpstr>Платонов, Андрей Платонович  Песчаная учительница : Рассказы / А. Платонов; [Худож. В. Ю. Михайлов]. - Москва : Современник, 1990. - 57,[2] с. : ил.; 23 см. - (Отрочество. Сер. книг для подростков)</vt:lpstr>
      <vt:lpstr>Железников, Владимир Карпович  Чучело [Текст] : повести : [для среднего школьного возраста :/ Владимир Железников. - Москва : Эксмо, 2015. - 540, [2] с., [4] л. ил. </vt:lpstr>
      <vt:lpstr> Искандер, Фазиль  Абдулович Тринадцатый подвиг Геракла [Текст] : [для среднего школьного возраста : / Фазиль Абдулович Искандер. - Москва : Эксмо, 2014. - 220, [2] с.; 21 см. - (Классика в школе)  </vt:lpstr>
      <vt:lpstr> Щербакова, Галина Николаевна  Вам и не снилось [Текст] / Галина Щербакова. - Москва : Эксмо, 2010. - 284, [2] с.; 17 см. - (Серия "Вам и не снилось") </vt:lpstr>
      <vt:lpstr>Заключение: В ходе виртуальной книжной выставки были презентованы и кратко проанализированы художественные произведения русских писателей, где очень ярко и талантливо представлен образ учителя. Впрочем, лучше всего сказал о своем уважении и благодарности  учителю  Царскосельского лицея Александру Петровичу Куницыну - А.С. Пушкин в своих стихах: Куницыну дань сердца и вина! Он создал нас, он воспитал наш пламень, Поставлен им краеугольный камень, Им чистая лампада возжена…</vt:lpstr>
      <vt:lpstr>Вероника Тушнова – известная поэтесса, переводчица вложила всю силу своего  поэтического таланта в  слова  благодарности  Учителю.</vt:lpstr>
      <vt:lpstr>Дорогие читатели, все книги представленные  в ходе виртуальной книжной выставки  находятся в фонде библиотеки лицея. Библиотека ждет своих читателей!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60</cp:revision>
  <dcterms:created xsi:type="dcterms:W3CDTF">2014-07-06T18:18:01Z</dcterms:created>
  <dcterms:modified xsi:type="dcterms:W3CDTF">2023-11-09T12:46:43Z</dcterms:modified>
</cp:coreProperties>
</file>