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2" r:id="rId5"/>
    <p:sldId id="265" r:id="rId6"/>
    <p:sldId id="266" r:id="rId7"/>
    <p:sldId id="264" r:id="rId8"/>
    <p:sldId id="257" r:id="rId9"/>
    <p:sldId id="267" r:id="rId10"/>
    <p:sldId id="269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51F-59D2-49D1-9579-BE9399070B0E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39BE-C6F0-4380-9126-8BF50EA9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5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51F-59D2-49D1-9579-BE9399070B0E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39BE-C6F0-4380-9126-8BF50EA9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51F-59D2-49D1-9579-BE9399070B0E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39BE-C6F0-4380-9126-8BF50EA9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0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51F-59D2-49D1-9579-BE9399070B0E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39BE-C6F0-4380-9126-8BF50EA9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0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51F-59D2-49D1-9579-BE9399070B0E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39BE-C6F0-4380-9126-8BF50EA9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5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51F-59D2-49D1-9579-BE9399070B0E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39BE-C6F0-4380-9126-8BF50EA9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8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51F-59D2-49D1-9579-BE9399070B0E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39BE-C6F0-4380-9126-8BF50EA9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4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51F-59D2-49D1-9579-BE9399070B0E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39BE-C6F0-4380-9126-8BF50EA9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51F-59D2-49D1-9579-BE9399070B0E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39BE-C6F0-4380-9126-8BF50EA9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8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51F-59D2-49D1-9579-BE9399070B0E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39BE-C6F0-4380-9126-8BF50EA9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4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851F-59D2-49D1-9579-BE9399070B0E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39BE-C6F0-4380-9126-8BF50EA9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D851F-59D2-49D1-9579-BE9399070B0E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939BE-C6F0-4380-9126-8BF50EA9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55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" y="19422"/>
            <a:ext cx="9075541" cy="6806656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259632" y="16288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Обследование физической подготовленности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8878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6" y="404665"/>
            <a:ext cx="7772400" cy="7200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dirty="0" smtClean="0"/>
              <a:t>Оформление результатов в </a:t>
            </a:r>
          </a:p>
          <a:p>
            <a:pPr algn="ctr"/>
            <a:r>
              <a:rPr lang="ru-RU" sz="2400" dirty="0" smtClean="0"/>
              <a:t>Журнале учёта посещаемости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871421"/>
              </p:ext>
            </p:extLst>
          </p:nvPr>
        </p:nvGraphicFramePr>
        <p:xfrm>
          <a:off x="1835696" y="1412776"/>
          <a:ext cx="7224464" cy="1463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224464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В протокол записываются лучшие результаты детей всей группы  на начало (сентябрь) и конец года (май). </a:t>
                      </a:r>
                    </a:p>
                    <a:p>
                      <a:pPr algn="just"/>
                      <a:r>
                        <a:rPr lang="ru-RU" dirty="0" smtClean="0"/>
                        <a:t>В январе обследование физической подготовленности проводится только с теми детьми, у которых был выявлен низкий уровень развития  физических качеств и основных движений.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68768"/>
              </p:ext>
            </p:extLst>
          </p:nvPr>
        </p:nvGraphicFramePr>
        <p:xfrm>
          <a:off x="2555776" y="3212976"/>
          <a:ext cx="6480720" cy="2839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66916"/>
                <a:gridCol w="441380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Уровни физической подготовленности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уровень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Дети, выполнившие все основные диагностические тесты с результатами в рамках возрастных норм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 уровень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Выше ориентировочных показателей (более трех показателей)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Если из шести основных тестов ребенок имеет от трех и более показателей ниже нормы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7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t="10083"/>
          <a:stretch/>
        </p:blipFill>
        <p:spPr>
          <a:xfrm>
            <a:off x="1009576" y="836712"/>
            <a:ext cx="7950819" cy="429527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04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" y="19094"/>
            <a:ext cx="9144000" cy="6858000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675117"/>
              </p:ext>
            </p:extLst>
          </p:nvPr>
        </p:nvGraphicFramePr>
        <p:xfrm>
          <a:off x="1979712" y="404664"/>
          <a:ext cx="6744072" cy="38164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744072"/>
              </a:tblGrid>
              <a:tr h="15237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проведения диагностики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физической подготовленности 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</a:tr>
              <a:tr h="51497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одежда и обувь должны быть удобной и облегченной</a:t>
                      </a:r>
                      <a:endParaRPr lang="ru-RU" dirty="0"/>
                    </a:p>
                  </a:txBody>
                  <a:tcPr/>
                </a:tc>
              </a:tr>
              <a:tr h="888853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день детей не должен быть перегружен физически и эмоционально</a:t>
                      </a:r>
                      <a:endParaRPr lang="ru-RU" dirty="0"/>
                    </a:p>
                  </a:txBody>
                  <a:tcPr/>
                </a:tc>
              </a:tr>
              <a:tr h="8888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следует провести стандартную разминку всех систем организма в соответствии со спецификой тестов.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3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" y="19422"/>
            <a:ext cx="9075541" cy="6806656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259632" y="16288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Физическая подготовленность </a:t>
            </a:r>
            <a:r>
              <a:rPr lang="ru-RU" sz="2400" dirty="0" smtClean="0"/>
              <a:t>–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это уровень развития двигательных навыков и умений, </a:t>
            </a:r>
            <a:endParaRPr lang="ru-RU" sz="2400" dirty="0" smtClean="0"/>
          </a:p>
          <a:p>
            <a:pPr algn="ctr"/>
            <a:r>
              <a:rPr lang="ru-RU" sz="2400" dirty="0" smtClean="0"/>
              <a:t>физических </a:t>
            </a:r>
            <a:r>
              <a:rPr lang="ru-RU" sz="2400" dirty="0"/>
              <a:t>качеств у человека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8945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" y="19422"/>
            <a:ext cx="9075541" cy="680665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/>
          <a:stretch/>
        </p:blipFill>
        <p:spPr>
          <a:xfrm>
            <a:off x="2377459" y="332657"/>
            <a:ext cx="2483688" cy="34563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2095" r="3400" b="466"/>
          <a:stretch/>
        </p:blipFill>
        <p:spPr>
          <a:xfrm>
            <a:off x="5937678" y="332656"/>
            <a:ext cx="2304256" cy="3256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4191" r="871"/>
          <a:stretch/>
        </p:blipFill>
        <p:spPr>
          <a:xfrm>
            <a:off x="395536" y="3140967"/>
            <a:ext cx="2622500" cy="3654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31" y="3807521"/>
            <a:ext cx="6123741" cy="298817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71096" y="4755994"/>
            <a:ext cx="1584176" cy="13373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11"/>
            <a:ext cx="9075541" cy="6806656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0"/>
          <a:stretch/>
        </p:blipFill>
        <p:spPr>
          <a:xfrm>
            <a:off x="2267744" y="620688"/>
            <a:ext cx="6408893" cy="2529935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031483"/>
              </p:ext>
            </p:extLst>
          </p:nvPr>
        </p:nvGraphicFramePr>
        <p:xfrm>
          <a:off x="2411762" y="3573014"/>
          <a:ext cx="6275039" cy="1728193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301684"/>
                <a:gridCol w="1858667"/>
                <a:gridCol w="2114688"/>
              </a:tblGrid>
              <a:tr h="28803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</a:rPr>
                        <a:t>Бег на скорость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effectLst/>
                        </a:rPr>
                        <a:t>Начало года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effectLst/>
                        </a:rPr>
                        <a:t>Конец года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</a:rPr>
                        <a:t>В старшей группе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</a:rPr>
                        <a:t>20 м </a:t>
                      </a:r>
                      <a:endParaRPr lang="ru-RU" sz="1400" kern="1800" dirty="0" smtClean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 smtClean="0">
                          <a:effectLst/>
                        </a:rPr>
                        <a:t>(</a:t>
                      </a:r>
                      <a:r>
                        <a:rPr lang="ru-RU" sz="1400" kern="1800" dirty="0">
                          <a:effectLst/>
                        </a:rPr>
                        <a:t>5–5,5 секунды)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800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 smtClean="0">
                          <a:effectLst/>
                        </a:rPr>
                        <a:t>30 </a:t>
                      </a:r>
                      <a:r>
                        <a:rPr lang="ru-RU" sz="1400" kern="1800" dirty="0">
                          <a:effectLst/>
                        </a:rPr>
                        <a:t>м </a:t>
                      </a:r>
                      <a:r>
                        <a:rPr lang="ru-RU" sz="1400" kern="1800" dirty="0" smtClean="0">
                          <a:effectLst/>
                        </a:rPr>
                        <a:t>            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 smtClean="0">
                          <a:effectLst/>
                        </a:rPr>
                        <a:t>(</a:t>
                      </a:r>
                      <a:r>
                        <a:rPr lang="ru-RU" sz="1400" kern="1800" dirty="0">
                          <a:effectLst/>
                        </a:rPr>
                        <a:t>7,5–8,5 секунды)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</a:rPr>
                        <a:t>В подготовительной группе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</a:rPr>
                        <a:t>30 м </a:t>
                      </a:r>
                      <a:r>
                        <a:rPr lang="ru-RU" sz="1400" kern="1800" dirty="0" smtClean="0">
                          <a:effectLst/>
                        </a:rPr>
                        <a:t>(7,5–8,5секунды</a:t>
                      </a:r>
                      <a:r>
                        <a:rPr lang="ru-RU" sz="1400" kern="18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</a:rPr>
                        <a:t>30 м (6,5–7,5 секунды)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955714"/>
              </p:ext>
            </p:extLst>
          </p:nvPr>
        </p:nvGraphicFramePr>
        <p:xfrm>
          <a:off x="2483768" y="1600200"/>
          <a:ext cx="62030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03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" y="51143"/>
            <a:ext cx="9075541" cy="6806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9" b="11895"/>
          <a:stretch/>
        </p:blipFill>
        <p:spPr>
          <a:xfrm>
            <a:off x="2843808" y="234917"/>
            <a:ext cx="5378880" cy="312207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69903"/>
              </p:ext>
            </p:extLst>
          </p:nvPr>
        </p:nvGraphicFramePr>
        <p:xfrm>
          <a:off x="2555776" y="3645024"/>
          <a:ext cx="6360369" cy="170120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120123"/>
                <a:gridCol w="2120123"/>
                <a:gridCol w="2120123"/>
              </a:tblGrid>
              <a:tr h="47668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Челночный бег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</a:rPr>
                        <a:t>Начало года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</a:rPr>
                        <a:t>Конец года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226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</a:rPr>
                        <a:t>В старшей группе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 smtClean="0">
                          <a:effectLst/>
                        </a:rPr>
                        <a:t>3 </a:t>
                      </a:r>
                      <a:r>
                        <a:rPr lang="ru-RU" sz="1400" kern="1800" dirty="0">
                          <a:effectLst/>
                        </a:rPr>
                        <a:t>раза по 10 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effectLst/>
                        </a:rPr>
                        <a:t>3 раза по 10 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2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effectLst/>
                        </a:rPr>
                        <a:t>В подготовительной группе.</a:t>
                      </a:r>
                      <a:r>
                        <a:rPr lang="ru-RU" sz="1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</a:rPr>
                        <a:t>3—5 раз по 10 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</a:rPr>
                        <a:t>3—5 раз по 10 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73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" y="19422"/>
            <a:ext cx="9075541" cy="6806656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138885"/>
              </p:ext>
            </p:extLst>
          </p:nvPr>
        </p:nvGraphicFramePr>
        <p:xfrm>
          <a:off x="2699793" y="4077073"/>
          <a:ext cx="6233685" cy="136815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77895"/>
                <a:gridCol w="2077895"/>
                <a:gridCol w="2077895"/>
              </a:tblGrid>
              <a:tr h="49648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Прыжок в длину с места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Начало года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Конец года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18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старшей группе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менее 80 см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менее 80 см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64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подготовительной группе.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около 100 см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около 100 см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6334125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6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" y="19422"/>
            <a:ext cx="9075541" cy="68066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6070703" cy="291678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14165"/>
              </p:ext>
            </p:extLst>
          </p:nvPr>
        </p:nvGraphicFramePr>
        <p:xfrm>
          <a:off x="2843808" y="4005064"/>
          <a:ext cx="6096000" cy="135229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Метание на дальность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Начало года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Конец года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старшей группе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менее 5–9 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менее 5–9 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подготовительной группе.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6–12 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6–12 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9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2204864"/>
            <a:ext cx="3313987" cy="288032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77648"/>
            <a:ext cx="2232248" cy="2648514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83291"/>
              </p:ext>
            </p:extLst>
          </p:nvPr>
        </p:nvGraphicFramePr>
        <p:xfrm>
          <a:off x="1259632" y="620688"/>
          <a:ext cx="3384376" cy="1463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84376"/>
              </a:tblGrid>
              <a:tr h="136815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Детям 6 лет необходимо простоять с закрытыми глазами не менее 25сек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35661"/>
              </p:ext>
            </p:extLst>
          </p:nvPr>
        </p:nvGraphicFramePr>
        <p:xfrm>
          <a:off x="5364088" y="980728"/>
          <a:ext cx="3456384" cy="17373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456384"/>
              </a:tblGrid>
              <a:tr h="166535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Детям 5 лет сохранять данную позицию необходимо </a:t>
                      </a:r>
                    </a:p>
                    <a:p>
                      <a:pPr algn="ctr"/>
                      <a:r>
                        <a:rPr lang="ru-RU" dirty="0" smtClean="0"/>
                        <a:t>не менее  20  секунд с открытыми глазами.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1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12" y="1600200"/>
            <a:ext cx="3410976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" y="19422"/>
            <a:ext cx="9075541" cy="6806656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89" y="332656"/>
            <a:ext cx="2485905" cy="3298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07696"/>
              </p:ext>
            </p:extLst>
          </p:nvPr>
        </p:nvGraphicFramePr>
        <p:xfrm>
          <a:off x="2627784" y="4221088"/>
          <a:ext cx="6264696" cy="136815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{69C7853C-536D-4A76-A0AE-DD22124D55A5}</a:tableStyleId>
              </a:tblPr>
              <a:tblGrid>
                <a:gridCol w="6264696"/>
              </a:tblGrid>
              <a:tr h="1368152">
                <a:tc>
                  <a:txBody>
                    <a:bodyPr/>
                    <a:lstStyle/>
                    <a:p>
                      <a:r>
                        <a:rPr lang="ru-RU" dirty="0" smtClean="0"/>
                        <a:t>Наклон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за нулевую отметку </a:t>
                      </a:r>
                      <a:r>
                        <a:rPr lang="ru-RU" baseline="0" dirty="0" smtClean="0"/>
                        <a:t> - </a:t>
                      </a:r>
                      <a:r>
                        <a:rPr lang="ru-RU" dirty="0" smtClean="0"/>
                        <a:t>«+», </a:t>
                      </a:r>
                    </a:p>
                    <a:p>
                      <a:r>
                        <a:rPr lang="ru-RU" dirty="0" smtClean="0"/>
                        <a:t>результат (в см) со знаком «—»</a:t>
                      </a:r>
                      <a:r>
                        <a:rPr lang="ru-RU" baseline="0" dirty="0" smtClean="0"/>
                        <a:t> если ребенок не дотянулся до нулевой отметки на скамейке.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3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323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РАВНОВЕСИЕ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Nemo</dc:creator>
  <cp:lastModifiedBy>Nemo</cp:lastModifiedBy>
  <cp:revision>25</cp:revision>
  <dcterms:created xsi:type="dcterms:W3CDTF">2022-04-09T11:40:27Z</dcterms:created>
  <dcterms:modified xsi:type="dcterms:W3CDTF">2022-10-23T15:34:40Z</dcterms:modified>
</cp:coreProperties>
</file>