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91" r:id="rId3"/>
    <p:sldId id="293" r:id="rId4"/>
    <p:sldId id="290" r:id="rId5"/>
    <p:sldId id="292" r:id="rId6"/>
    <p:sldId id="280" r:id="rId7"/>
    <p:sldId id="296" r:id="rId8"/>
    <p:sldId id="289" r:id="rId9"/>
    <p:sldId id="294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84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89B0-87D3-42E8-BED5-E9A188E1C1E0}" type="datetimeFigureOut">
              <a:rPr lang="ru-RU" smtClean="0"/>
              <a:pPr/>
              <a:t>31.03.2024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66A51-D91B-453A-BD48-2FCBAB8524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6A51-D91B-453A-BD48-2FCBAB85243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5105400"/>
            <a:ext cx="5637010" cy="88211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ВИНОГРАДОВА АННА ЛЕОНИДОВНА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(воспитатель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кв. категории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148" y="304800"/>
            <a:ext cx="8046677" cy="19455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 говорить нам и читать, мы станем ребусы решать.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15988"/>
            <a:ext cx="3093677" cy="2459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3276600" cy="2424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428868"/>
            <a:ext cx="3276600" cy="24245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178592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Разгадывание ребусов с детьми с тяжелыми нарушениями речи.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857224" y="714356"/>
            <a:ext cx="7500990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Желаю и Вам приобщиться к этому увлекательному интеллектуальному развлечению- разгадыванию ребусов.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успехов Вам!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https://api.rbsmi.ru/attachments/78aacb193fcff2f9bfb02e31615ee9f79db9e00d/store/crop/0/0/1024/550/1600/0/0/6193218fb81306826e7b0dc8a60327df3cb04fbd8b779b96fd2fbed370fa/05628863745799fc1312b1dd1e01ed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35180"/>
            <a:ext cx="6286544" cy="337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571480"/>
            <a:ext cx="7715304" cy="29289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первых парах разгадывания ребусов, воспитатель берет ведущую роль непосредственно на себя, объясняя, помогая, наводя ребенка на мысль. Знакомит детей со значками ребуса, их значением и применением к решению задачи.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Давайте и мы познакомимся, или освежим в памяти, некоторые правила разгадывания ребусов, используемые  в моей практике.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668345"/>
            <a:ext cx="5572164" cy="318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642918"/>
            <a:ext cx="8429684" cy="54292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Сначала мы фиксируем внимание ребенка на первой картинке (напоминая, что в нашем народе принято писать и читать сверху вниз и слева направо): «Что мы видим? назови» (если ребенок еще не умеет писать, эту роль взрослый берет на себя). Записываем увиденный предмет или явление. И приступаем к выполнению заданий.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«136542»- «перепутавшиеся буквы»- их необходимо выстроить в правильно последовательности.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«=» - «знак равенства» –знак равноправной замены букв.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4809"/>
            <a:ext cx="6252734" cy="6000792"/>
          </a:xfrm>
          <a:prstGeom prst="rect">
            <a:avLst/>
          </a:prstGeom>
        </p:spPr>
      </p:pic>
      <p:sp>
        <p:nvSpPr>
          <p:cNvPr id="4" name="Объект 18"/>
          <p:cNvSpPr txBox="1">
            <a:spLocks/>
          </p:cNvSpPr>
          <p:nvPr/>
        </p:nvSpPr>
        <p:spPr>
          <a:xfrm>
            <a:off x="1428728" y="5429264"/>
            <a:ext cx="857256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Л    </a:t>
            </a:r>
          </a:p>
        </p:txBody>
      </p:sp>
      <p:sp>
        <p:nvSpPr>
          <p:cNvPr id="5" name="Объект 18"/>
          <p:cNvSpPr txBox="1">
            <a:spLocks/>
          </p:cNvSpPr>
          <p:nvPr/>
        </p:nvSpPr>
        <p:spPr>
          <a:xfrm>
            <a:off x="2214546" y="5429264"/>
            <a:ext cx="85725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200" b="1" dirty="0">
                <a:latin typeface="Georgia" pitchFamily="18" charset="0"/>
              </a:rPr>
              <a:t>Е</a:t>
            </a:r>
            <a:r>
              <a:rPr lang="ru-RU" sz="4600" b="1" dirty="0">
                <a:latin typeface="Georgia" pitchFamily="18" charset="0"/>
              </a:rPr>
              <a:t>    </a:t>
            </a:r>
          </a:p>
        </p:txBody>
      </p:sp>
      <p:sp>
        <p:nvSpPr>
          <p:cNvPr id="6" name="Объект 18"/>
          <p:cNvSpPr txBox="1">
            <a:spLocks/>
          </p:cNvSpPr>
          <p:nvPr/>
        </p:nvSpPr>
        <p:spPr>
          <a:xfrm>
            <a:off x="3071802" y="5429264"/>
            <a:ext cx="857256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О    </a:t>
            </a:r>
          </a:p>
        </p:txBody>
      </p:sp>
      <p:sp>
        <p:nvSpPr>
          <p:cNvPr id="8" name="Объект 18"/>
          <p:cNvSpPr txBox="1">
            <a:spLocks/>
          </p:cNvSpPr>
          <p:nvPr/>
        </p:nvSpPr>
        <p:spPr>
          <a:xfrm>
            <a:off x="3786182" y="5357826"/>
            <a:ext cx="92869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200" b="1" dirty="0">
                <a:latin typeface="Georgia" pitchFamily="18" charset="0"/>
              </a:rPr>
              <a:t>П  </a:t>
            </a:r>
            <a:r>
              <a:rPr lang="ru-RU" sz="4600" b="1" dirty="0">
                <a:latin typeface="Georgia" pitchFamily="18" charset="0"/>
              </a:rPr>
              <a:t>  </a:t>
            </a:r>
          </a:p>
        </p:txBody>
      </p:sp>
      <p:sp>
        <p:nvSpPr>
          <p:cNvPr id="9" name="Объект 18"/>
          <p:cNvSpPr txBox="1">
            <a:spLocks/>
          </p:cNvSpPr>
          <p:nvPr/>
        </p:nvSpPr>
        <p:spPr>
          <a:xfrm>
            <a:off x="4714876" y="5286388"/>
            <a:ext cx="8572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3600" dirty="0">
                <a:latin typeface="Georgia" pitchFamily="18" charset="0"/>
              </a:rPr>
              <a:t>  </a:t>
            </a:r>
            <a:r>
              <a:rPr lang="ru-RU" sz="3600" b="1" dirty="0">
                <a:latin typeface="Georgia" pitchFamily="18" charset="0"/>
              </a:rPr>
              <a:t>А    </a:t>
            </a:r>
          </a:p>
        </p:txBody>
      </p:sp>
      <p:sp>
        <p:nvSpPr>
          <p:cNvPr id="10" name="Объект 18"/>
          <p:cNvSpPr txBox="1">
            <a:spLocks/>
          </p:cNvSpPr>
          <p:nvPr/>
        </p:nvSpPr>
        <p:spPr>
          <a:xfrm>
            <a:off x="5572132" y="5429264"/>
            <a:ext cx="78581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Р    </a:t>
            </a:r>
          </a:p>
        </p:txBody>
      </p:sp>
      <p:sp>
        <p:nvSpPr>
          <p:cNvPr id="11" name="Объект 18"/>
          <p:cNvSpPr txBox="1">
            <a:spLocks/>
          </p:cNvSpPr>
          <p:nvPr/>
        </p:nvSpPr>
        <p:spPr>
          <a:xfrm>
            <a:off x="6429388" y="5357826"/>
            <a:ext cx="92869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3600" dirty="0">
                <a:latin typeface="Georgia" pitchFamily="18" charset="0"/>
              </a:rPr>
              <a:t>  </a:t>
            </a:r>
            <a:r>
              <a:rPr lang="ru-RU" sz="3600" b="1" dirty="0">
                <a:latin typeface="Georgia" pitchFamily="18" charset="0"/>
              </a:rPr>
              <a:t>Д    </a:t>
            </a:r>
          </a:p>
        </p:txBody>
      </p:sp>
      <p:sp>
        <p:nvSpPr>
          <p:cNvPr id="15" name="Объект 18"/>
          <p:cNvSpPr txBox="1">
            <a:spLocks/>
          </p:cNvSpPr>
          <p:nvPr/>
        </p:nvSpPr>
        <p:spPr>
          <a:xfrm>
            <a:off x="3850232" y="5322201"/>
            <a:ext cx="928693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3600" dirty="0">
                <a:latin typeface="Georgia" pitchFamily="18" charset="0"/>
              </a:rPr>
              <a:t>  </a:t>
            </a:r>
            <a:r>
              <a:rPr lang="ru-RU" sz="3600" b="1" dirty="0">
                <a:latin typeface="Georgia" pitchFamily="18" charset="0"/>
              </a:rPr>
              <a:t>О    </a:t>
            </a:r>
          </a:p>
        </p:txBody>
      </p:sp>
      <p:sp>
        <p:nvSpPr>
          <p:cNvPr id="16" name="Объект 18"/>
          <p:cNvSpPr txBox="1">
            <a:spLocks/>
          </p:cNvSpPr>
          <p:nvPr/>
        </p:nvSpPr>
        <p:spPr>
          <a:xfrm>
            <a:off x="3214678" y="5429264"/>
            <a:ext cx="85725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5100" b="1" dirty="0">
                <a:latin typeface="Georgia" pitchFamily="18" charset="0"/>
              </a:rPr>
              <a:t>Г</a:t>
            </a:r>
            <a:r>
              <a:rPr lang="ru-RU" sz="4600" b="1" dirty="0">
                <a:latin typeface="Georgia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0926 C -0.02378 0.03658 -0.02274 0.04422 -0.00764 0.05301 C 0.00695 0.0706 0.02361 0.0713 0.03993 0.0794 C 0.0559 0.08773 0.06493 0.09838 0.08229 0.10301 C 0.15747 0.10185 0.23264 0.10301 0.30781 0.09977 C 0.31042 0.09977 0.3125 0.09468 0.31476 0.09283 C 0.32431 0.08519 0.3342 0.08403 0.34306 0.07292 C 0.35122 0.05185 0.35712 0.0294 0.35712 0.00301 " pathEditMode="relative" rAng="0" ptsTypes="fffffffA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4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11962 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96 0.005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6858 -0.00926 -0.13698 -0.01805 -0.18611 -0.01759 C -0.23525 -0.01713 -0.27778 0.0007 -0.29549 0.00486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7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08 C 0.02188 0.03102 0.04237 0.05995 0.05938 0.06134 C 0.07622 0.06273 0.0948 0.02014 0.1033 0.0106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525 -0.0331 -0.07032 -0.0662 -0.08612 -0.06551 C -0.10191 -0.06481 -0.09862 -0.03055 -0.09532 0.00371 " pathEditMode="relative" ptsTypes="aaA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6" grpId="1" build="allAtOnce"/>
      <p:bldP spid="8" grpId="0" build="allAtOnce"/>
      <p:bldP spid="9" grpId="0" build="allAtOnce"/>
      <p:bldP spid="9" grpId="1" build="allAtOnce"/>
      <p:bldP spid="10" grpId="0" build="allAtOnce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357166"/>
            <a:ext cx="8429684" cy="5429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400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» - значок стрелки направляет наше внимание к отдельным   деталям картинки. –Записываем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лиш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ту часть, предмета, на которую указывает стрелка.</a:t>
            </a:r>
          </a:p>
          <a:p>
            <a:pPr marL="228600" indent="-18288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«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» - значок «запятая», или «мышка» «смахивает хвостиком» одну букву, с того конца слова, где «мышка» встала. - Сколько «мышек», столько убирается букв. 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рассмотрению следующих картинок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только если задания для первой картинки закончены.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lang="ru-RU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Переходим к следующе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картинке и действуем так же, как раньше.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«-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или+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– математические знаки, убирающие или добавляющие букву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порядковым номером.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цифра равная букве, говорит нам о том, что на месте с этим порядковым номером в слове ставится данная буква.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851" y="6453336"/>
            <a:ext cx="7772399" cy="1905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i="1" kern="0" dirty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i="1" kern="0" dirty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i="1" kern="0" dirty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i="1" kern="0" dirty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sz="2000" i="1" kern="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28604"/>
            <a:ext cx="7780674" cy="5495102"/>
          </a:xfrm>
          <a:prstGeom prst="rect">
            <a:avLst/>
          </a:prstGeom>
        </p:spPr>
      </p:pic>
      <p:sp>
        <p:nvSpPr>
          <p:cNvPr id="7" name="Объект 18"/>
          <p:cNvSpPr txBox="1">
            <a:spLocks/>
          </p:cNvSpPr>
          <p:nvPr/>
        </p:nvSpPr>
        <p:spPr>
          <a:xfrm>
            <a:off x="1928795" y="4500570"/>
            <a:ext cx="1071569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Е    </a:t>
            </a:r>
          </a:p>
        </p:txBody>
      </p:sp>
      <p:sp>
        <p:nvSpPr>
          <p:cNvPr id="8" name="Объект 18"/>
          <p:cNvSpPr txBox="1">
            <a:spLocks/>
          </p:cNvSpPr>
          <p:nvPr/>
        </p:nvSpPr>
        <p:spPr>
          <a:xfrm>
            <a:off x="928662" y="4500570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П    </a:t>
            </a:r>
          </a:p>
        </p:txBody>
      </p:sp>
      <p:sp>
        <p:nvSpPr>
          <p:cNvPr id="9" name="Объект 18"/>
          <p:cNvSpPr txBox="1">
            <a:spLocks/>
          </p:cNvSpPr>
          <p:nvPr/>
        </p:nvSpPr>
        <p:spPr>
          <a:xfrm>
            <a:off x="3000364" y="4500570"/>
            <a:ext cx="1071569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Д    </a:t>
            </a:r>
          </a:p>
        </p:txBody>
      </p:sp>
      <p:sp>
        <p:nvSpPr>
          <p:cNvPr id="10" name="Объект 18"/>
          <p:cNvSpPr txBox="1">
            <a:spLocks/>
          </p:cNvSpPr>
          <p:nvPr/>
        </p:nvSpPr>
        <p:spPr>
          <a:xfrm>
            <a:off x="4071934" y="4500570"/>
            <a:ext cx="1071569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А    </a:t>
            </a:r>
          </a:p>
        </p:txBody>
      </p:sp>
      <p:sp>
        <p:nvSpPr>
          <p:cNvPr id="11" name="Объект 18"/>
          <p:cNvSpPr txBox="1">
            <a:spLocks/>
          </p:cNvSpPr>
          <p:nvPr/>
        </p:nvSpPr>
        <p:spPr>
          <a:xfrm>
            <a:off x="5072066" y="4500570"/>
            <a:ext cx="1143008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Г    </a:t>
            </a:r>
          </a:p>
        </p:txBody>
      </p:sp>
      <p:sp>
        <p:nvSpPr>
          <p:cNvPr id="12" name="Объект 18"/>
          <p:cNvSpPr txBox="1">
            <a:spLocks/>
          </p:cNvSpPr>
          <p:nvPr/>
        </p:nvSpPr>
        <p:spPr>
          <a:xfrm>
            <a:off x="7215206" y="4500570"/>
            <a:ext cx="1071569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Л</a:t>
            </a:r>
            <a:r>
              <a:rPr lang="ru-RU" sz="4600" b="1" dirty="0">
                <a:latin typeface="Georgia" pitchFamily="18" charset="0"/>
              </a:rPr>
              <a:t>    </a:t>
            </a:r>
          </a:p>
        </p:txBody>
      </p:sp>
      <p:sp>
        <p:nvSpPr>
          <p:cNvPr id="13" name="Объект 18"/>
          <p:cNvSpPr txBox="1">
            <a:spLocks/>
          </p:cNvSpPr>
          <p:nvPr/>
        </p:nvSpPr>
        <p:spPr>
          <a:xfrm>
            <a:off x="6143636" y="4500570"/>
            <a:ext cx="1071569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О    </a:t>
            </a:r>
          </a:p>
        </p:txBody>
      </p:sp>
      <p:sp>
        <p:nvSpPr>
          <p:cNvPr id="14" name="Объект 18"/>
          <p:cNvSpPr txBox="1">
            <a:spLocks/>
          </p:cNvSpPr>
          <p:nvPr/>
        </p:nvSpPr>
        <p:spPr>
          <a:xfrm>
            <a:off x="4572000" y="4500570"/>
            <a:ext cx="1071569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У    </a:t>
            </a:r>
          </a:p>
        </p:txBody>
      </p:sp>
      <p:sp>
        <p:nvSpPr>
          <p:cNvPr id="15" name="Объект 18"/>
          <p:cNvSpPr txBox="1">
            <a:spLocks/>
          </p:cNvSpPr>
          <p:nvPr/>
        </p:nvSpPr>
        <p:spPr>
          <a:xfrm>
            <a:off x="7286644" y="4500570"/>
            <a:ext cx="1071569" cy="92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Г    </a:t>
            </a:r>
          </a:p>
        </p:txBody>
      </p:sp>
      <p:sp>
        <p:nvSpPr>
          <p:cNvPr id="16" name="Объект 18"/>
          <p:cNvSpPr txBox="1">
            <a:spLocks/>
          </p:cNvSpPr>
          <p:nvPr/>
        </p:nvSpPr>
        <p:spPr>
          <a:xfrm>
            <a:off x="5214942" y="4500570"/>
            <a:ext cx="200026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Л   Ь    </a:t>
            </a:r>
          </a:p>
        </p:txBody>
      </p:sp>
    </p:spTree>
    <p:extLst>
      <p:ext uri="{BB962C8B-B14F-4D97-AF65-F5344CB8AC3E}">
        <p14:creationId xmlns="" xmlns:p14="http://schemas.microsoft.com/office/powerpoint/2010/main" val="12613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357166"/>
            <a:ext cx="8429684" cy="5429288"/>
            <a:chOff x="357158" y="357166"/>
            <a:chExt cx="8429684" cy="5429288"/>
          </a:xfrm>
        </p:grpSpPr>
        <p:sp>
          <p:nvSpPr>
            <p:cNvPr id="3" name="Содержимое 2"/>
            <p:cNvSpPr txBox="1">
              <a:spLocks/>
            </p:cNvSpPr>
            <p:nvPr/>
          </p:nvSpPr>
          <p:spPr>
            <a:xfrm>
              <a:off x="357158" y="357166"/>
              <a:ext cx="8429684" cy="542928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2860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tabLst/>
                <a:defRPr/>
              </a:pPr>
              <a:r>
                <a:rPr lang="ru-RU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Иногда ребенку требуется руководство взрослого, чтобы выбрать подходящий предмет из нескольких вариантов (хотя, можно решить ребус до конца и, поняв, что слово не получается, перерешить заново  с другим вариантом).</a:t>
              </a:r>
            </a:p>
            <a:p>
              <a:pPr marL="22860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«        » значок стрелочки или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 «</a:t>
              </a:r>
              <a:r>
                <a:rPr kumimoji="0" lang="ru-RU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каруселька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» – подсказывает, что буквы, на которые они направлены, должны поменяться местами. </a:t>
              </a:r>
            </a:p>
            <a:p>
              <a:pPr marL="22860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2000240"/>
              <a:ext cx="4857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 descr="https://pichold.ru/wp-content/uploads/2021/09/13-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853470"/>
            <a:ext cx="5500726" cy="400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" y="384483"/>
            <a:ext cx="8300550" cy="5862264"/>
          </a:xfrm>
          <a:prstGeom prst="rect">
            <a:avLst/>
          </a:prstGeom>
        </p:spPr>
      </p:pic>
      <p:sp>
        <p:nvSpPr>
          <p:cNvPr id="5" name="Объект 18"/>
          <p:cNvSpPr txBox="1">
            <a:spLocks/>
          </p:cNvSpPr>
          <p:nvPr/>
        </p:nvSpPr>
        <p:spPr>
          <a:xfrm>
            <a:off x="2009965" y="5085184"/>
            <a:ext cx="6840760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>
                <a:latin typeface="Georgia" pitchFamily="18" charset="0"/>
              </a:rPr>
              <a:t/>
            </a:r>
            <a:br>
              <a:rPr lang="ru-RU" sz="1800" dirty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sp>
        <p:nvSpPr>
          <p:cNvPr id="8" name="Объект 18"/>
          <p:cNvSpPr txBox="1">
            <a:spLocks/>
          </p:cNvSpPr>
          <p:nvPr/>
        </p:nvSpPr>
        <p:spPr>
          <a:xfrm>
            <a:off x="444211" y="4001162"/>
            <a:ext cx="8496944" cy="1215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800" dirty="0">
              <a:latin typeface="Georgia" pitchFamily="18" charset="0"/>
            </a:endParaRPr>
          </a:p>
        </p:txBody>
      </p:sp>
      <p:sp>
        <p:nvSpPr>
          <p:cNvPr id="9" name="Объект 18">
            <a:extLst>
              <a:ext uri="{FF2B5EF4-FFF2-40B4-BE49-F238E27FC236}">
                <a16:creationId xmlns="" xmlns:a16="http://schemas.microsoft.com/office/drawing/2014/main" id="{6ED79571-8A53-69F8-722A-71D772A40665}"/>
              </a:ext>
            </a:extLst>
          </p:cNvPr>
          <p:cNvSpPr txBox="1">
            <a:spLocks/>
          </p:cNvSpPr>
          <p:nvPr/>
        </p:nvSpPr>
        <p:spPr>
          <a:xfrm>
            <a:off x="598790" y="5121096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П    </a:t>
            </a:r>
          </a:p>
        </p:txBody>
      </p:sp>
      <p:sp>
        <p:nvSpPr>
          <p:cNvPr id="4" name="Объект 18">
            <a:extLst>
              <a:ext uri="{FF2B5EF4-FFF2-40B4-BE49-F238E27FC236}">
                <a16:creationId xmlns="" xmlns:a16="http://schemas.microsoft.com/office/drawing/2014/main" id="{9EB283AD-0544-4B4F-609B-38D97E5D9ED2}"/>
              </a:ext>
            </a:extLst>
          </p:cNvPr>
          <p:cNvSpPr txBox="1">
            <a:spLocks/>
          </p:cNvSpPr>
          <p:nvPr/>
        </p:nvSpPr>
        <p:spPr>
          <a:xfrm>
            <a:off x="1142976" y="5143512"/>
            <a:ext cx="1115647" cy="102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Ё    </a:t>
            </a:r>
          </a:p>
        </p:txBody>
      </p:sp>
      <p:sp>
        <p:nvSpPr>
          <p:cNvPr id="10" name="Объект 18">
            <a:extLst>
              <a:ext uri="{FF2B5EF4-FFF2-40B4-BE49-F238E27FC236}">
                <a16:creationId xmlns="" xmlns:a16="http://schemas.microsoft.com/office/drawing/2014/main" id="{4382C377-BED5-7A53-F436-4691AFF23AAA}"/>
              </a:ext>
            </a:extLst>
          </p:cNvPr>
          <p:cNvSpPr txBox="1">
            <a:spLocks/>
          </p:cNvSpPr>
          <p:nvPr/>
        </p:nvSpPr>
        <p:spPr>
          <a:xfrm>
            <a:off x="1628998" y="5121096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С    </a:t>
            </a:r>
          </a:p>
        </p:txBody>
      </p:sp>
      <p:sp>
        <p:nvSpPr>
          <p:cNvPr id="11" name="Объект 18">
            <a:extLst>
              <a:ext uri="{FF2B5EF4-FFF2-40B4-BE49-F238E27FC236}">
                <a16:creationId xmlns="" xmlns:a16="http://schemas.microsoft.com/office/drawing/2014/main" id="{BC39B0FD-BDEA-15F5-4FED-9C788066344C}"/>
              </a:ext>
            </a:extLst>
          </p:cNvPr>
          <p:cNvSpPr txBox="1">
            <a:spLocks/>
          </p:cNvSpPr>
          <p:nvPr/>
        </p:nvSpPr>
        <p:spPr>
          <a:xfrm>
            <a:off x="2495837" y="5157008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У    </a:t>
            </a:r>
          </a:p>
        </p:txBody>
      </p:sp>
      <p:sp>
        <p:nvSpPr>
          <p:cNvPr id="12" name="Объект 18">
            <a:extLst>
              <a:ext uri="{FF2B5EF4-FFF2-40B4-BE49-F238E27FC236}">
                <a16:creationId xmlns="" xmlns:a16="http://schemas.microsoft.com/office/drawing/2014/main" id="{A1E53078-88AB-7CD0-3761-8C832C94FC95}"/>
              </a:ext>
            </a:extLst>
          </p:cNvPr>
          <p:cNvSpPr txBox="1">
            <a:spLocks/>
          </p:cNvSpPr>
          <p:nvPr/>
        </p:nvSpPr>
        <p:spPr>
          <a:xfrm>
            <a:off x="3436180" y="5149353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Х   </a:t>
            </a:r>
          </a:p>
        </p:txBody>
      </p:sp>
      <p:sp>
        <p:nvSpPr>
          <p:cNvPr id="13" name="Объект 18">
            <a:extLst>
              <a:ext uri="{FF2B5EF4-FFF2-40B4-BE49-F238E27FC236}">
                <a16:creationId xmlns="" xmlns:a16="http://schemas.microsoft.com/office/drawing/2014/main" id="{BF4B1558-DA2F-1C95-7667-F86BB268B570}"/>
              </a:ext>
            </a:extLst>
          </p:cNvPr>
          <p:cNvSpPr txBox="1">
            <a:spLocks/>
          </p:cNvSpPr>
          <p:nvPr/>
        </p:nvSpPr>
        <p:spPr>
          <a:xfrm>
            <a:off x="4456400" y="5147465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О    </a:t>
            </a:r>
          </a:p>
        </p:txBody>
      </p:sp>
      <p:sp>
        <p:nvSpPr>
          <p:cNvPr id="14" name="Объект 18">
            <a:extLst>
              <a:ext uri="{FF2B5EF4-FFF2-40B4-BE49-F238E27FC236}">
                <a16:creationId xmlns="" xmlns:a16="http://schemas.microsoft.com/office/drawing/2014/main" id="{F09AED86-2B52-9813-7D03-DB5D8177671E}"/>
              </a:ext>
            </a:extLst>
          </p:cNvPr>
          <p:cNvSpPr txBox="1">
            <a:spLocks/>
          </p:cNvSpPr>
          <p:nvPr/>
        </p:nvSpPr>
        <p:spPr>
          <a:xfrm>
            <a:off x="5464575" y="5148169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Г    </a:t>
            </a:r>
          </a:p>
        </p:txBody>
      </p:sp>
      <p:sp>
        <p:nvSpPr>
          <p:cNvPr id="15" name="Объект 18">
            <a:extLst>
              <a:ext uri="{FF2B5EF4-FFF2-40B4-BE49-F238E27FC236}">
                <a16:creationId xmlns="" xmlns:a16="http://schemas.microsoft.com/office/drawing/2014/main" id="{ACA6BB5A-1593-20CA-E4A2-16EDB4C750B6}"/>
              </a:ext>
            </a:extLst>
          </p:cNvPr>
          <p:cNvSpPr txBox="1">
            <a:spLocks/>
          </p:cNvSpPr>
          <p:nvPr/>
        </p:nvSpPr>
        <p:spPr>
          <a:xfrm>
            <a:off x="6416963" y="5147465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О    </a:t>
            </a:r>
          </a:p>
        </p:txBody>
      </p:sp>
      <p:sp>
        <p:nvSpPr>
          <p:cNvPr id="16" name="Объект 18">
            <a:extLst>
              <a:ext uri="{FF2B5EF4-FFF2-40B4-BE49-F238E27FC236}">
                <a16:creationId xmlns="" xmlns:a16="http://schemas.microsoft.com/office/drawing/2014/main" id="{9F36178A-0F13-2A8D-03D8-5491A72B306E}"/>
              </a:ext>
            </a:extLst>
          </p:cNvPr>
          <p:cNvSpPr txBox="1">
            <a:spLocks/>
          </p:cNvSpPr>
          <p:nvPr/>
        </p:nvSpPr>
        <p:spPr>
          <a:xfrm>
            <a:off x="7381015" y="5176692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Л    </a:t>
            </a:r>
          </a:p>
        </p:txBody>
      </p:sp>
      <p:sp>
        <p:nvSpPr>
          <p:cNvPr id="17" name="Объект 18">
            <a:extLst>
              <a:ext uri="{FF2B5EF4-FFF2-40B4-BE49-F238E27FC236}">
                <a16:creationId xmlns="" xmlns:a16="http://schemas.microsoft.com/office/drawing/2014/main" id="{05D4D597-D79B-5C42-C4CC-595EE86DDD70}"/>
              </a:ext>
            </a:extLst>
          </p:cNvPr>
          <p:cNvSpPr txBox="1">
            <a:spLocks/>
          </p:cNvSpPr>
          <p:nvPr/>
        </p:nvSpPr>
        <p:spPr>
          <a:xfrm>
            <a:off x="2428005" y="5168685"/>
            <a:ext cx="1285883" cy="106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600" dirty="0">
                <a:latin typeface="Georgia" pitchFamily="18" charset="0"/>
              </a:rPr>
              <a:t>  </a:t>
            </a:r>
            <a:r>
              <a:rPr lang="ru-RU" sz="4600" b="1" dirty="0">
                <a:latin typeface="Georgia" pitchFamily="18" charset="0"/>
              </a:rPr>
              <a:t>И    </a:t>
            </a:r>
          </a:p>
        </p:txBody>
      </p:sp>
    </p:spTree>
    <p:extLst>
      <p:ext uri="{BB962C8B-B14F-4D97-AF65-F5344CB8AC3E}">
        <p14:creationId xmlns="" xmlns:p14="http://schemas.microsoft.com/office/powerpoint/2010/main" val="28759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accel="4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5607 0.02732 C 0.06823 0.03334 0.08593 0.03681 0.10434 0.03681 C 0.12534 0.03681 0.14201 0.03334 0.15416 0.02732 L 0.21076 -3.33333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8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1944 -2.96296E-6 L -0.16076 0.05394 C -0.14843 0.06644 -0.13003 0.07338 -0.11076 0.07338 C -0.08888 0.07338 -0.07135 0.06644 -0.05902 0.05394 L -3.88889E-6 -2.96296E-6 " pathEditMode="relative" rAng="0" ptsTypes="AAAAA">
                                      <p:cBhvr>
                                        <p:cTn id="68" dur="2000" spd="-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1" grpId="0" build="allAtOnce"/>
      <p:bldP spid="14" grpId="0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-2024-03-17-21-02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507562" cy="3507562"/>
          </a:xfrm>
          <a:prstGeom prst="rect">
            <a:avLst/>
          </a:prstGeom>
        </p:spPr>
      </p:pic>
      <p:pic>
        <p:nvPicPr>
          <p:cNvPr id="4" name="Рисунок 3" descr="PHOTO-2024-03-17-21-03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71810"/>
            <a:ext cx="3507562" cy="350756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29058" y="214290"/>
            <a:ext cx="5000660" cy="2857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последствии, поняв и запомнив правила решения ребусов, дети сами справляются с поставленной задачей,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4000504"/>
            <a:ext cx="4929222" cy="26432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 удовольствием превращаются в «волшебников», превращая одни предметы в другие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веселых заданий.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1041</TotalTime>
  <Words>471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Чтоб говорить нам и читать, мы станем ребусы решать.</vt:lpstr>
      <vt:lpstr>Слайд 2</vt:lpstr>
      <vt:lpstr>Слайд 3</vt:lpstr>
      <vt:lpstr>Слайд 4</vt:lpstr>
      <vt:lpstr>Слайд 5</vt:lpstr>
      <vt:lpstr> 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108</cp:revision>
  <dcterms:created xsi:type="dcterms:W3CDTF">2015-11-23T12:22:41Z</dcterms:created>
  <dcterms:modified xsi:type="dcterms:W3CDTF">2024-03-31T14:52:10Z</dcterms:modified>
</cp:coreProperties>
</file>