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D1FF"/>
    <a:srgbClr val="FFBDFF"/>
    <a:srgbClr val="F9F3FF"/>
    <a:srgbClr val="F3E7FF"/>
    <a:srgbClr val="BA97FF"/>
    <a:srgbClr val="D5AB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57658F-A5EB-4DCD-BB7A-204E932FD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339F2-AAA8-4312-B40A-40207C3D7E36}" type="slidenum">
              <a:rPr lang="ru-RU"/>
              <a:pPr/>
              <a:t>1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28A86-DEB5-4216-8C36-115D15DA947B}" type="slidenum">
              <a:rPr lang="ru-RU"/>
              <a:pPr/>
              <a:t>2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8ADA0-84BC-4F68-81D4-DCD164E3FCD7}" type="slidenum">
              <a:rPr lang="ru-RU"/>
              <a:pPr/>
              <a:t>3</a:t>
            </a:fld>
            <a:endParaRPr 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0CCDA-892C-4D65-9708-E2F2E78C86B8}" type="slidenum">
              <a:rPr lang="ru-RU"/>
              <a:pPr/>
              <a:t>4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0CCDA-892C-4D65-9708-E2F2E78C86B8}" type="slidenum">
              <a:rPr lang="ru-RU"/>
              <a:pPr/>
              <a:t>5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600EA-A616-40DE-945E-AEE51A15AC52}" type="slidenum">
              <a:rPr lang="ru-RU"/>
              <a:pPr/>
              <a:t>6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616B-344C-4068-9003-94D29AA93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1070-67D6-4990-8CB0-6E448815A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B7A6-1A04-4022-9BF1-070A59FBA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33D09-80CE-46A7-ACA0-B5BA1427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D9DD-DC8B-471B-B578-9FADF109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9D4C-0A77-46C2-AE81-F5B315CD6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CC50-C1F5-4B05-A76E-770F5D011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EB08-31AE-4398-9AA7-18C2660A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FB1-B701-4334-9EB8-61D049B78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808E-730F-4764-AC4C-BABCB628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A631-1EB3-4B6E-9015-13ECB9369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3FF"/>
            </a:gs>
            <a:gs pos="50000">
              <a:schemeClr val="bg1"/>
            </a:gs>
            <a:gs pos="100000">
              <a:srgbClr val="F9F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A60FBA-6AF8-4E80-9015-DFA2614F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76;&#1072;&#1095;&#1072;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4" name="Freeform 90"/>
          <p:cNvSpPr>
            <a:spLocks/>
          </p:cNvSpPr>
          <p:nvPr/>
        </p:nvSpPr>
        <p:spPr bwMode="auto">
          <a:xfrm flipV="1">
            <a:off x="762000" y="4114800"/>
            <a:ext cx="8077200" cy="76200"/>
          </a:xfrm>
          <a:custGeom>
            <a:avLst/>
            <a:gdLst>
              <a:gd name="T0" fmla="*/ 15 w 2736"/>
              <a:gd name="T1" fmla="*/ 21 h 31"/>
              <a:gd name="T2" fmla="*/ 0 w 2736"/>
              <a:gd name="T3" fmla="*/ 16 h 31"/>
              <a:gd name="T4" fmla="*/ 11 w 2736"/>
              <a:gd name="T5" fmla="*/ 0 h 31"/>
              <a:gd name="T6" fmla="*/ 32 w 2736"/>
              <a:gd name="T7" fmla="*/ 0 h 31"/>
              <a:gd name="T8" fmla="*/ 2671 w 2736"/>
              <a:gd name="T9" fmla="*/ 11 h 31"/>
              <a:gd name="T10" fmla="*/ 2683 w 2736"/>
              <a:gd name="T11" fmla="*/ 19 h 31"/>
              <a:gd name="T12" fmla="*/ 2736 w 2736"/>
              <a:gd name="T13" fmla="*/ 31 h 31"/>
              <a:gd name="T14" fmla="*/ 2670 w 2736"/>
              <a:gd name="T15" fmla="*/ 29 h 31"/>
              <a:gd name="T16" fmla="*/ 15 w 2736"/>
              <a:gd name="T17" fmla="*/ 21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36"/>
              <a:gd name="T28" fmla="*/ 0 h 31"/>
              <a:gd name="T29" fmla="*/ 2736 w 273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36" h="31">
                <a:moveTo>
                  <a:pt x="15" y="21"/>
                </a:moveTo>
                <a:lnTo>
                  <a:pt x="0" y="16"/>
                </a:lnTo>
                <a:lnTo>
                  <a:pt x="11" y="0"/>
                </a:lnTo>
                <a:lnTo>
                  <a:pt x="32" y="0"/>
                </a:lnTo>
                <a:lnTo>
                  <a:pt x="2671" y="11"/>
                </a:lnTo>
                <a:lnTo>
                  <a:pt x="2683" y="19"/>
                </a:lnTo>
                <a:lnTo>
                  <a:pt x="2736" y="31"/>
                </a:lnTo>
                <a:lnTo>
                  <a:pt x="2670" y="29"/>
                </a:lnTo>
                <a:lnTo>
                  <a:pt x="15" y="21"/>
                </a:lnTo>
                <a:close/>
              </a:path>
            </a:pathLst>
          </a:custGeom>
          <a:solidFill>
            <a:srgbClr val="BA97FF">
              <a:alpha val="38039"/>
            </a:srgbClr>
          </a:solidFill>
          <a:ln w="3175" cap="flat" cmpd="sng">
            <a:solidFill>
              <a:schemeClr val="tx2">
                <a:alpha val="61176"/>
              </a:schemeClr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076" name="Group 89"/>
          <p:cNvGrpSpPr>
            <a:grpSpLocks/>
          </p:cNvGrpSpPr>
          <p:nvPr/>
        </p:nvGrpSpPr>
        <p:grpSpPr bwMode="auto">
          <a:xfrm>
            <a:off x="31750" y="25400"/>
            <a:ext cx="9055100" cy="6777038"/>
            <a:chOff x="20" y="16"/>
            <a:chExt cx="5704" cy="4269"/>
          </a:xfrm>
        </p:grpSpPr>
        <p:grpSp>
          <p:nvGrpSpPr>
            <p:cNvPr id="3077" name="Group 33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3096" name="Arc 34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Arc 35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8" name="Group 8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3079" name="Freeform 27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Freeform 28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1" name="Freeform 29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" name="Freeform 30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" name="Freeform 31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" name="Freeform 32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" name="Freeform 36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Freeform 37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7" name="Group 38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3094" name="Arc 39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5" name="Arc 40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88" name="Group 41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3092" name="Arc 42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3" name="Arc 43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89" name="Group 44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3090" name="Arc 45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1" name="Arc 46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81" name="Рисунок 80" descr="Скан_20230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8264856" cy="3276600"/>
          </a:xfrm>
          <a:prstGeom prst="rect">
            <a:avLst/>
          </a:prstGeom>
        </p:spPr>
      </p:pic>
      <p:sp>
        <p:nvSpPr>
          <p:cNvPr id="82" name="Text Box 137"/>
          <p:cNvSpPr txBox="1">
            <a:spLocks noChangeArrowheads="1"/>
          </p:cNvSpPr>
          <p:nvPr/>
        </p:nvSpPr>
        <p:spPr bwMode="auto">
          <a:xfrm>
            <a:off x="533400" y="4191000"/>
            <a:ext cx="228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В) По двум пропорциональным сторонам и углу между ними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3" name="Text Box 137"/>
          <p:cNvSpPr txBox="1">
            <a:spLocks noChangeArrowheads="1"/>
          </p:cNvSpPr>
          <p:nvPr/>
        </p:nvSpPr>
        <p:spPr bwMode="auto">
          <a:xfrm>
            <a:off x="2971800" y="41910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Б) По трем пропорциональным сторонам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410200"/>
            <a:ext cx="1552575" cy="55245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105400"/>
            <a:ext cx="1495425" cy="60007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648200"/>
            <a:ext cx="1724025" cy="552450"/>
          </a:xfrm>
          <a:prstGeom prst="rect">
            <a:avLst/>
          </a:prstGeom>
          <a:noFill/>
        </p:spPr>
      </p:pic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5791200" y="41910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А) По двум углам</a:t>
            </a:r>
            <a:endParaRPr lang="ru-RU" dirty="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52400" y="4038600"/>
            <a:ext cx="8839200" cy="2438400"/>
            <a:chOff x="48" y="1728"/>
            <a:chExt cx="5649" cy="2539"/>
          </a:xfrm>
        </p:grpSpPr>
        <p:sp>
          <p:nvSpPr>
            <p:cNvPr id="16476" name="Freeform 92"/>
            <p:cNvSpPr>
              <a:spLocks/>
            </p:cNvSpPr>
            <p:nvPr/>
          </p:nvSpPr>
          <p:spPr bwMode="auto">
            <a:xfrm>
              <a:off x="48" y="1811"/>
              <a:ext cx="5649" cy="2456"/>
            </a:xfrm>
            <a:custGeom>
              <a:avLst/>
              <a:gdLst/>
              <a:ahLst/>
              <a:cxnLst>
                <a:cxn ang="0">
                  <a:pos x="401" y="57"/>
                </a:cxn>
                <a:cxn ang="0">
                  <a:pos x="707" y="47"/>
                </a:cxn>
                <a:cxn ang="0">
                  <a:pos x="1030" y="57"/>
                </a:cxn>
                <a:cxn ang="0">
                  <a:pos x="1354" y="57"/>
                </a:cxn>
                <a:cxn ang="0">
                  <a:pos x="1660" y="57"/>
                </a:cxn>
                <a:cxn ang="0">
                  <a:pos x="1971" y="51"/>
                </a:cxn>
                <a:cxn ang="0">
                  <a:pos x="2268" y="49"/>
                </a:cxn>
                <a:cxn ang="0">
                  <a:pos x="2575" y="45"/>
                </a:cxn>
                <a:cxn ang="0">
                  <a:pos x="2917" y="35"/>
                </a:cxn>
                <a:cxn ang="0">
                  <a:pos x="3261" y="33"/>
                </a:cxn>
                <a:cxn ang="0">
                  <a:pos x="3635" y="35"/>
                </a:cxn>
                <a:cxn ang="0">
                  <a:pos x="3966" y="37"/>
                </a:cxn>
                <a:cxn ang="0">
                  <a:pos x="4331" y="33"/>
                </a:cxn>
                <a:cxn ang="0">
                  <a:pos x="4694" y="29"/>
                </a:cxn>
                <a:cxn ang="0">
                  <a:pos x="5041" y="33"/>
                </a:cxn>
                <a:cxn ang="0">
                  <a:pos x="5404" y="39"/>
                </a:cxn>
                <a:cxn ang="0">
                  <a:pos x="5408" y="901"/>
                </a:cxn>
                <a:cxn ang="0">
                  <a:pos x="5496" y="2013"/>
                </a:cxn>
                <a:cxn ang="0">
                  <a:pos x="5584" y="2293"/>
                </a:cxn>
                <a:cxn ang="0">
                  <a:pos x="5528" y="2373"/>
                </a:cxn>
                <a:cxn ang="0">
                  <a:pos x="4726" y="2253"/>
                </a:cxn>
                <a:cxn ang="0">
                  <a:pos x="4036" y="2317"/>
                </a:cxn>
                <a:cxn ang="0">
                  <a:pos x="3460" y="2405"/>
                </a:cxn>
                <a:cxn ang="0">
                  <a:pos x="3007" y="2397"/>
                </a:cxn>
                <a:cxn ang="0">
                  <a:pos x="2417" y="2373"/>
                </a:cxn>
                <a:cxn ang="0">
                  <a:pos x="1988" y="2223"/>
                </a:cxn>
                <a:cxn ang="0">
                  <a:pos x="1687" y="2398"/>
                </a:cxn>
                <a:cxn ang="0">
                  <a:pos x="1113" y="2398"/>
                </a:cxn>
                <a:cxn ang="0">
                  <a:pos x="429" y="2398"/>
                </a:cxn>
                <a:cxn ang="0">
                  <a:pos x="19" y="2252"/>
                </a:cxn>
                <a:cxn ang="0">
                  <a:pos x="210" y="1901"/>
                </a:cxn>
                <a:cxn ang="0">
                  <a:pos x="237" y="701"/>
                </a:cxn>
                <a:cxn ang="0">
                  <a:pos x="266" y="152"/>
                </a:cxn>
              </a:cxnLst>
              <a:rect l="0" t="0" r="r" b="b"/>
              <a:pathLst>
                <a:path w="5649" h="2456">
                  <a:moveTo>
                    <a:pt x="264" y="155"/>
                  </a:moveTo>
                  <a:cubicBezTo>
                    <a:pt x="287" y="140"/>
                    <a:pt x="354" y="57"/>
                    <a:pt x="401" y="57"/>
                  </a:cubicBezTo>
                  <a:cubicBezTo>
                    <a:pt x="449" y="58"/>
                    <a:pt x="496" y="161"/>
                    <a:pt x="548" y="160"/>
                  </a:cubicBezTo>
                  <a:cubicBezTo>
                    <a:pt x="598" y="158"/>
                    <a:pt x="655" y="50"/>
                    <a:pt x="707" y="47"/>
                  </a:cubicBezTo>
                  <a:cubicBezTo>
                    <a:pt x="760" y="45"/>
                    <a:pt x="812" y="143"/>
                    <a:pt x="867" y="145"/>
                  </a:cubicBezTo>
                  <a:cubicBezTo>
                    <a:pt x="921" y="147"/>
                    <a:pt x="977" y="55"/>
                    <a:pt x="1030" y="57"/>
                  </a:cubicBezTo>
                  <a:cubicBezTo>
                    <a:pt x="1084" y="59"/>
                    <a:pt x="1136" y="155"/>
                    <a:pt x="1191" y="155"/>
                  </a:cubicBezTo>
                  <a:cubicBezTo>
                    <a:pt x="1245" y="155"/>
                    <a:pt x="1301" y="57"/>
                    <a:pt x="1354" y="57"/>
                  </a:cubicBezTo>
                  <a:cubicBezTo>
                    <a:pt x="1407" y="58"/>
                    <a:pt x="1459" y="160"/>
                    <a:pt x="1510" y="160"/>
                  </a:cubicBezTo>
                  <a:cubicBezTo>
                    <a:pt x="1561" y="160"/>
                    <a:pt x="1608" y="55"/>
                    <a:pt x="1660" y="57"/>
                  </a:cubicBezTo>
                  <a:cubicBezTo>
                    <a:pt x="1712" y="60"/>
                    <a:pt x="1772" y="175"/>
                    <a:pt x="1824" y="174"/>
                  </a:cubicBezTo>
                  <a:cubicBezTo>
                    <a:pt x="1877" y="173"/>
                    <a:pt x="1921" y="48"/>
                    <a:pt x="1971" y="51"/>
                  </a:cubicBezTo>
                  <a:cubicBezTo>
                    <a:pt x="2021" y="54"/>
                    <a:pt x="2078" y="191"/>
                    <a:pt x="2128" y="191"/>
                  </a:cubicBezTo>
                  <a:cubicBezTo>
                    <a:pt x="2177" y="191"/>
                    <a:pt x="2219" y="51"/>
                    <a:pt x="2268" y="49"/>
                  </a:cubicBezTo>
                  <a:cubicBezTo>
                    <a:pt x="2316" y="47"/>
                    <a:pt x="2369" y="182"/>
                    <a:pt x="2421" y="181"/>
                  </a:cubicBezTo>
                  <a:cubicBezTo>
                    <a:pt x="2472" y="180"/>
                    <a:pt x="2523" y="43"/>
                    <a:pt x="2575" y="45"/>
                  </a:cubicBezTo>
                  <a:cubicBezTo>
                    <a:pt x="2627" y="47"/>
                    <a:pt x="2679" y="193"/>
                    <a:pt x="2735" y="191"/>
                  </a:cubicBezTo>
                  <a:cubicBezTo>
                    <a:pt x="2792" y="189"/>
                    <a:pt x="2856" y="39"/>
                    <a:pt x="2917" y="35"/>
                  </a:cubicBezTo>
                  <a:cubicBezTo>
                    <a:pt x="2978" y="31"/>
                    <a:pt x="3043" y="165"/>
                    <a:pt x="3100" y="165"/>
                  </a:cubicBezTo>
                  <a:cubicBezTo>
                    <a:pt x="3158" y="165"/>
                    <a:pt x="3200" y="30"/>
                    <a:pt x="3261" y="33"/>
                  </a:cubicBezTo>
                  <a:cubicBezTo>
                    <a:pt x="3321" y="36"/>
                    <a:pt x="3398" y="181"/>
                    <a:pt x="3460" y="181"/>
                  </a:cubicBezTo>
                  <a:cubicBezTo>
                    <a:pt x="3522" y="181"/>
                    <a:pt x="3578" y="37"/>
                    <a:pt x="3635" y="35"/>
                  </a:cubicBezTo>
                  <a:cubicBezTo>
                    <a:pt x="3691" y="33"/>
                    <a:pt x="3743" y="167"/>
                    <a:pt x="3798" y="167"/>
                  </a:cubicBezTo>
                  <a:cubicBezTo>
                    <a:pt x="3853" y="167"/>
                    <a:pt x="3906" y="37"/>
                    <a:pt x="3966" y="37"/>
                  </a:cubicBezTo>
                  <a:cubicBezTo>
                    <a:pt x="4025" y="37"/>
                    <a:pt x="4091" y="166"/>
                    <a:pt x="4153" y="165"/>
                  </a:cubicBezTo>
                  <a:cubicBezTo>
                    <a:pt x="4214" y="164"/>
                    <a:pt x="4273" y="35"/>
                    <a:pt x="4331" y="33"/>
                  </a:cubicBezTo>
                  <a:cubicBezTo>
                    <a:pt x="4388" y="31"/>
                    <a:pt x="4439" y="156"/>
                    <a:pt x="4500" y="155"/>
                  </a:cubicBezTo>
                  <a:cubicBezTo>
                    <a:pt x="4560" y="154"/>
                    <a:pt x="4633" y="30"/>
                    <a:pt x="4694" y="29"/>
                  </a:cubicBezTo>
                  <a:cubicBezTo>
                    <a:pt x="4755" y="28"/>
                    <a:pt x="4807" y="150"/>
                    <a:pt x="4865" y="151"/>
                  </a:cubicBezTo>
                  <a:cubicBezTo>
                    <a:pt x="4922" y="152"/>
                    <a:pt x="4979" y="31"/>
                    <a:pt x="5041" y="33"/>
                  </a:cubicBezTo>
                  <a:cubicBezTo>
                    <a:pt x="5103" y="35"/>
                    <a:pt x="5179" y="162"/>
                    <a:pt x="5239" y="163"/>
                  </a:cubicBezTo>
                  <a:cubicBezTo>
                    <a:pt x="5299" y="164"/>
                    <a:pt x="5353" y="0"/>
                    <a:pt x="5404" y="39"/>
                  </a:cubicBezTo>
                  <a:cubicBezTo>
                    <a:pt x="5456" y="78"/>
                    <a:pt x="5545" y="253"/>
                    <a:pt x="5546" y="397"/>
                  </a:cubicBezTo>
                  <a:cubicBezTo>
                    <a:pt x="5547" y="541"/>
                    <a:pt x="5408" y="701"/>
                    <a:pt x="5408" y="901"/>
                  </a:cubicBezTo>
                  <a:cubicBezTo>
                    <a:pt x="5408" y="1101"/>
                    <a:pt x="5529" y="1412"/>
                    <a:pt x="5544" y="1597"/>
                  </a:cubicBezTo>
                  <a:cubicBezTo>
                    <a:pt x="5559" y="1782"/>
                    <a:pt x="5504" y="1908"/>
                    <a:pt x="5496" y="2013"/>
                  </a:cubicBezTo>
                  <a:cubicBezTo>
                    <a:pt x="5488" y="2118"/>
                    <a:pt x="5481" y="2182"/>
                    <a:pt x="5496" y="2229"/>
                  </a:cubicBezTo>
                  <a:cubicBezTo>
                    <a:pt x="5511" y="2276"/>
                    <a:pt x="5560" y="2280"/>
                    <a:pt x="5584" y="2293"/>
                  </a:cubicBezTo>
                  <a:cubicBezTo>
                    <a:pt x="5608" y="2306"/>
                    <a:pt x="5649" y="2296"/>
                    <a:pt x="5640" y="2309"/>
                  </a:cubicBezTo>
                  <a:cubicBezTo>
                    <a:pt x="5631" y="2322"/>
                    <a:pt x="5603" y="2357"/>
                    <a:pt x="5528" y="2373"/>
                  </a:cubicBezTo>
                  <a:cubicBezTo>
                    <a:pt x="5453" y="2389"/>
                    <a:pt x="5326" y="2425"/>
                    <a:pt x="5192" y="2405"/>
                  </a:cubicBezTo>
                  <a:cubicBezTo>
                    <a:pt x="5058" y="2385"/>
                    <a:pt x="4872" y="2246"/>
                    <a:pt x="4726" y="2253"/>
                  </a:cubicBezTo>
                  <a:cubicBezTo>
                    <a:pt x="4580" y="2260"/>
                    <a:pt x="4431" y="2434"/>
                    <a:pt x="4316" y="2445"/>
                  </a:cubicBezTo>
                  <a:cubicBezTo>
                    <a:pt x="4201" y="2456"/>
                    <a:pt x="4135" y="2345"/>
                    <a:pt x="4036" y="2317"/>
                  </a:cubicBezTo>
                  <a:cubicBezTo>
                    <a:pt x="3936" y="2289"/>
                    <a:pt x="3815" y="2262"/>
                    <a:pt x="3719" y="2277"/>
                  </a:cubicBezTo>
                  <a:cubicBezTo>
                    <a:pt x="3623" y="2292"/>
                    <a:pt x="3542" y="2396"/>
                    <a:pt x="3460" y="2405"/>
                  </a:cubicBezTo>
                  <a:cubicBezTo>
                    <a:pt x="3378" y="2414"/>
                    <a:pt x="3305" y="2334"/>
                    <a:pt x="3230" y="2333"/>
                  </a:cubicBezTo>
                  <a:cubicBezTo>
                    <a:pt x="3154" y="2332"/>
                    <a:pt x="3096" y="2412"/>
                    <a:pt x="3007" y="2397"/>
                  </a:cubicBezTo>
                  <a:cubicBezTo>
                    <a:pt x="2918" y="2382"/>
                    <a:pt x="2796" y="2249"/>
                    <a:pt x="2698" y="2245"/>
                  </a:cubicBezTo>
                  <a:cubicBezTo>
                    <a:pt x="2600" y="2241"/>
                    <a:pt x="2497" y="2356"/>
                    <a:pt x="2417" y="2373"/>
                  </a:cubicBezTo>
                  <a:cubicBezTo>
                    <a:pt x="2337" y="2390"/>
                    <a:pt x="2287" y="2374"/>
                    <a:pt x="2216" y="2349"/>
                  </a:cubicBezTo>
                  <a:cubicBezTo>
                    <a:pt x="2145" y="2324"/>
                    <a:pt x="2048" y="2224"/>
                    <a:pt x="1988" y="2223"/>
                  </a:cubicBezTo>
                  <a:cubicBezTo>
                    <a:pt x="1928" y="2222"/>
                    <a:pt x="1902" y="2311"/>
                    <a:pt x="1851" y="2340"/>
                  </a:cubicBezTo>
                  <a:cubicBezTo>
                    <a:pt x="1801" y="2369"/>
                    <a:pt x="1761" y="2408"/>
                    <a:pt x="1687" y="2398"/>
                  </a:cubicBezTo>
                  <a:cubicBezTo>
                    <a:pt x="1615" y="2389"/>
                    <a:pt x="1510" y="2281"/>
                    <a:pt x="1414" y="2281"/>
                  </a:cubicBezTo>
                  <a:cubicBezTo>
                    <a:pt x="1318" y="2281"/>
                    <a:pt x="1227" y="2398"/>
                    <a:pt x="1113" y="2398"/>
                  </a:cubicBezTo>
                  <a:cubicBezTo>
                    <a:pt x="999" y="2398"/>
                    <a:pt x="843" y="2281"/>
                    <a:pt x="729" y="2281"/>
                  </a:cubicBezTo>
                  <a:cubicBezTo>
                    <a:pt x="616" y="2281"/>
                    <a:pt x="511" y="2384"/>
                    <a:pt x="429" y="2398"/>
                  </a:cubicBezTo>
                  <a:cubicBezTo>
                    <a:pt x="346" y="2413"/>
                    <a:pt x="306" y="2393"/>
                    <a:pt x="237" y="2369"/>
                  </a:cubicBezTo>
                  <a:cubicBezTo>
                    <a:pt x="169" y="2345"/>
                    <a:pt x="36" y="2281"/>
                    <a:pt x="19" y="2252"/>
                  </a:cubicBezTo>
                  <a:cubicBezTo>
                    <a:pt x="0" y="2223"/>
                    <a:pt x="95" y="2252"/>
                    <a:pt x="128" y="2194"/>
                  </a:cubicBezTo>
                  <a:cubicBezTo>
                    <a:pt x="160" y="2135"/>
                    <a:pt x="192" y="2022"/>
                    <a:pt x="210" y="1901"/>
                  </a:cubicBezTo>
                  <a:cubicBezTo>
                    <a:pt x="228" y="1780"/>
                    <a:pt x="236" y="1666"/>
                    <a:pt x="241" y="1466"/>
                  </a:cubicBezTo>
                  <a:cubicBezTo>
                    <a:pt x="245" y="1266"/>
                    <a:pt x="239" y="885"/>
                    <a:pt x="237" y="701"/>
                  </a:cubicBezTo>
                  <a:cubicBezTo>
                    <a:pt x="236" y="518"/>
                    <a:pt x="225" y="455"/>
                    <a:pt x="229" y="364"/>
                  </a:cubicBezTo>
                  <a:cubicBezTo>
                    <a:pt x="235" y="272"/>
                    <a:pt x="258" y="196"/>
                    <a:pt x="266" y="152"/>
                  </a:cubicBezTo>
                </a:path>
              </a:pathLst>
            </a:custGeom>
            <a:gradFill rotWithShape="1">
              <a:gsLst>
                <a:gs pos="0">
                  <a:srgbClr val="FFD1FF"/>
                </a:gs>
                <a:gs pos="50000">
                  <a:schemeClr val="bg1"/>
                </a:gs>
                <a:gs pos="100000">
                  <a:srgbClr val="FFD1FF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9" name="Group 93"/>
            <p:cNvGrpSpPr>
              <a:grpSpLocks/>
            </p:cNvGrpSpPr>
            <p:nvPr/>
          </p:nvGrpSpPr>
          <p:grpSpPr bwMode="auto">
            <a:xfrm>
              <a:off x="387" y="1751"/>
              <a:ext cx="92" cy="235"/>
              <a:chOff x="275" y="191"/>
              <a:chExt cx="161" cy="385"/>
            </a:xfrm>
          </p:grpSpPr>
          <p:sp>
            <p:nvSpPr>
              <p:cNvPr id="3151" name="Oval 9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9" name="Freeform 95"/>
              <p:cNvSpPr>
                <a:spLocks/>
              </p:cNvSpPr>
              <p:nvPr/>
            </p:nvSpPr>
            <p:spPr bwMode="auto">
              <a:xfrm>
                <a:off x="275" y="191"/>
                <a:ext cx="162" cy="368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0" name="Group 96"/>
            <p:cNvGrpSpPr>
              <a:grpSpLocks/>
            </p:cNvGrpSpPr>
            <p:nvPr/>
          </p:nvGrpSpPr>
          <p:grpSpPr bwMode="auto">
            <a:xfrm>
              <a:off x="695" y="1752"/>
              <a:ext cx="93" cy="234"/>
              <a:chOff x="275" y="191"/>
              <a:chExt cx="161" cy="385"/>
            </a:xfrm>
          </p:grpSpPr>
          <p:sp>
            <p:nvSpPr>
              <p:cNvPr id="3149" name="Oval 9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2" name="Freeform 98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1" name="Group 99"/>
            <p:cNvGrpSpPr>
              <a:grpSpLocks/>
            </p:cNvGrpSpPr>
            <p:nvPr/>
          </p:nvGrpSpPr>
          <p:grpSpPr bwMode="auto">
            <a:xfrm>
              <a:off x="1025" y="1752"/>
              <a:ext cx="90" cy="234"/>
              <a:chOff x="275" y="191"/>
              <a:chExt cx="161" cy="385"/>
            </a:xfrm>
          </p:grpSpPr>
          <p:sp>
            <p:nvSpPr>
              <p:cNvPr id="3147" name="Oval 10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5" name="Freeform 101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2" name="Group 102"/>
            <p:cNvGrpSpPr>
              <a:grpSpLocks/>
            </p:cNvGrpSpPr>
            <p:nvPr/>
          </p:nvGrpSpPr>
          <p:grpSpPr bwMode="auto">
            <a:xfrm>
              <a:off x="1352" y="1752"/>
              <a:ext cx="92" cy="234"/>
              <a:chOff x="275" y="191"/>
              <a:chExt cx="161" cy="385"/>
            </a:xfrm>
          </p:grpSpPr>
          <p:sp>
            <p:nvSpPr>
              <p:cNvPr id="3145" name="Oval 10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" name="Freeform 104"/>
              <p:cNvSpPr>
                <a:spLocks/>
              </p:cNvSpPr>
              <p:nvPr/>
            </p:nvSpPr>
            <p:spPr bwMode="auto">
              <a:xfrm>
                <a:off x="274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3" name="Group 105"/>
            <p:cNvGrpSpPr>
              <a:grpSpLocks/>
            </p:cNvGrpSpPr>
            <p:nvPr/>
          </p:nvGrpSpPr>
          <p:grpSpPr bwMode="auto">
            <a:xfrm>
              <a:off x="1643" y="1752"/>
              <a:ext cx="92" cy="234"/>
              <a:chOff x="275" y="191"/>
              <a:chExt cx="161" cy="385"/>
            </a:xfrm>
          </p:grpSpPr>
          <p:sp>
            <p:nvSpPr>
              <p:cNvPr id="3143" name="Oval 10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91" name="Freeform 107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4" name="Group 108"/>
            <p:cNvGrpSpPr>
              <a:grpSpLocks/>
            </p:cNvGrpSpPr>
            <p:nvPr/>
          </p:nvGrpSpPr>
          <p:grpSpPr bwMode="auto">
            <a:xfrm>
              <a:off x="1972" y="1752"/>
              <a:ext cx="92" cy="234"/>
              <a:chOff x="275" y="191"/>
              <a:chExt cx="161" cy="385"/>
            </a:xfrm>
          </p:grpSpPr>
          <p:sp>
            <p:nvSpPr>
              <p:cNvPr id="3141" name="Oval 10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94" name="Freeform 110"/>
              <p:cNvSpPr>
                <a:spLocks/>
              </p:cNvSpPr>
              <p:nvPr/>
            </p:nvSpPr>
            <p:spPr bwMode="auto">
              <a:xfrm>
                <a:off x="274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05" name="Freeform 111"/>
            <p:cNvSpPr>
              <a:spLocks/>
            </p:cNvSpPr>
            <p:nvPr/>
          </p:nvSpPr>
          <p:spPr bwMode="auto">
            <a:xfrm>
              <a:off x="1868" y="2585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112"/>
            <p:cNvSpPr>
              <a:spLocks/>
            </p:cNvSpPr>
            <p:nvPr/>
          </p:nvSpPr>
          <p:spPr bwMode="auto">
            <a:xfrm>
              <a:off x="1298" y="2951"/>
              <a:ext cx="218" cy="1141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113"/>
            <p:cNvSpPr>
              <a:spLocks/>
            </p:cNvSpPr>
            <p:nvPr/>
          </p:nvSpPr>
          <p:spPr bwMode="auto">
            <a:xfrm>
              <a:off x="695" y="3332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08" name="Group 114"/>
            <p:cNvGrpSpPr>
              <a:grpSpLocks/>
            </p:cNvGrpSpPr>
            <p:nvPr/>
          </p:nvGrpSpPr>
          <p:grpSpPr bwMode="auto">
            <a:xfrm>
              <a:off x="2279" y="1751"/>
              <a:ext cx="92" cy="235"/>
              <a:chOff x="275" y="191"/>
              <a:chExt cx="161" cy="385"/>
            </a:xfrm>
          </p:grpSpPr>
          <p:sp>
            <p:nvSpPr>
              <p:cNvPr id="3139" name="Oval 11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0" name="Freeform 116"/>
              <p:cNvSpPr>
                <a:spLocks/>
              </p:cNvSpPr>
              <p:nvPr/>
            </p:nvSpPr>
            <p:spPr bwMode="auto">
              <a:xfrm>
                <a:off x="275" y="191"/>
                <a:ext cx="162" cy="368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09" name="Group 117"/>
            <p:cNvGrpSpPr>
              <a:grpSpLocks/>
            </p:cNvGrpSpPr>
            <p:nvPr/>
          </p:nvGrpSpPr>
          <p:grpSpPr bwMode="auto">
            <a:xfrm>
              <a:off x="2551" y="1728"/>
              <a:ext cx="92" cy="235"/>
              <a:chOff x="275" y="191"/>
              <a:chExt cx="161" cy="385"/>
            </a:xfrm>
          </p:grpSpPr>
          <p:sp>
            <p:nvSpPr>
              <p:cNvPr id="3137" name="Oval 11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3" name="Freeform 119"/>
              <p:cNvSpPr>
                <a:spLocks/>
              </p:cNvSpPr>
              <p:nvPr/>
            </p:nvSpPr>
            <p:spPr bwMode="auto">
              <a:xfrm>
                <a:off x="275" y="191"/>
                <a:ext cx="162" cy="368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0" name="Group 120"/>
            <p:cNvGrpSpPr>
              <a:grpSpLocks/>
            </p:cNvGrpSpPr>
            <p:nvPr/>
          </p:nvGrpSpPr>
          <p:grpSpPr bwMode="auto">
            <a:xfrm>
              <a:off x="2897" y="1728"/>
              <a:ext cx="91" cy="234"/>
              <a:chOff x="275" y="191"/>
              <a:chExt cx="161" cy="385"/>
            </a:xfrm>
          </p:grpSpPr>
          <p:sp>
            <p:nvSpPr>
              <p:cNvPr id="3135" name="Oval 12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6" name="Freeform 122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1" name="Group 123"/>
            <p:cNvGrpSpPr>
              <a:grpSpLocks/>
            </p:cNvGrpSpPr>
            <p:nvPr/>
          </p:nvGrpSpPr>
          <p:grpSpPr bwMode="auto">
            <a:xfrm>
              <a:off x="3242" y="1728"/>
              <a:ext cx="92" cy="234"/>
              <a:chOff x="275" y="191"/>
              <a:chExt cx="161" cy="385"/>
            </a:xfrm>
          </p:grpSpPr>
          <p:sp>
            <p:nvSpPr>
              <p:cNvPr id="3133" name="Oval 12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09" name="Freeform 125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2" name="Group 126"/>
            <p:cNvGrpSpPr>
              <a:grpSpLocks/>
            </p:cNvGrpSpPr>
            <p:nvPr/>
          </p:nvGrpSpPr>
          <p:grpSpPr bwMode="auto">
            <a:xfrm>
              <a:off x="3625" y="1728"/>
              <a:ext cx="92" cy="234"/>
              <a:chOff x="275" y="191"/>
              <a:chExt cx="161" cy="385"/>
            </a:xfrm>
          </p:grpSpPr>
          <p:sp>
            <p:nvSpPr>
              <p:cNvPr id="3131" name="Oval 12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2" name="Freeform 128"/>
              <p:cNvSpPr>
                <a:spLocks/>
              </p:cNvSpPr>
              <p:nvPr/>
            </p:nvSpPr>
            <p:spPr bwMode="auto">
              <a:xfrm>
                <a:off x="276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3" name="Group 129"/>
            <p:cNvGrpSpPr>
              <a:grpSpLocks/>
            </p:cNvGrpSpPr>
            <p:nvPr/>
          </p:nvGrpSpPr>
          <p:grpSpPr bwMode="auto">
            <a:xfrm>
              <a:off x="3976" y="1728"/>
              <a:ext cx="91" cy="234"/>
              <a:chOff x="275" y="191"/>
              <a:chExt cx="161" cy="385"/>
            </a:xfrm>
          </p:grpSpPr>
          <p:sp>
            <p:nvSpPr>
              <p:cNvPr id="3129" name="Oval 13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5" name="Freeform 131"/>
              <p:cNvSpPr>
                <a:spLocks/>
              </p:cNvSpPr>
              <p:nvPr/>
            </p:nvSpPr>
            <p:spPr bwMode="auto">
              <a:xfrm>
                <a:off x="276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4" name="Group 132"/>
            <p:cNvGrpSpPr>
              <a:grpSpLocks/>
            </p:cNvGrpSpPr>
            <p:nvPr/>
          </p:nvGrpSpPr>
          <p:grpSpPr bwMode="auto">
            <a:xfrm>
              <a:off x="4321" y="1728"/>
              <a:ext cx="92" cy="234"/>
              <a:chOff x="275" y="191"/>
              <a:chExt cx="161" cy="385"/>
            </a:xfrm>
          </p:grpSpPr>
          <p:sp>
            <p:nvSpPr>
              <p:cNvPr id="3127" name="Oval 13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8" name="Freeform 134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5" name="Group 135"/>
            <p:cNvGrpSpPr>
              <a:grpSpLocks/>
            </p:cNvGrpSpPr>
            <p:nvPr/>
          </p:nvGrpSpPr>
          <p:grpSpPr bwMode="auto">
            <a:xfrm>
              <a:off x="4710" y="1728"/>
              <a:ext cx="91" cy="234"/>
              <a:chOff x="275" y="191"/>
              <a:chExt cx="161" cy="385"/>
            </a:xfrm>
          </p:grpSpPr>
          <p:sp>
            <p:nvSpPr>
              <p:cNvPr id="3125" name="Oval 13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1" name="Freeform 137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6" name="Group 138"/>
            <p:cNvGrpSpPr>
              <a:grpSpLocks/>
            </p:cNvGrpSpPr>
            <p:nvPr/>
          </p:nvGrpSpPr>
          <p:grpSpPr bwMode="auto">
            <a:xfrm>
              <a:off x="5055" y="1734"/>
              <a:ext cx="92" cy="234"/>
              <a:chOff x="275" y="191"/>
              <a:chExt cx="161" cy="385"/>
            </a:xfrm>
          </p:grpSpPr>
          <p:sp>
            <p:nvSpPr>
              <p:cNvPr id="3123" name="Oval 13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4" name="Freeform 140"/>
              <p:cNvSpPr>
                <a:spLocks/>
              </p:cNvSpPr>
              <p:nvPr/>
            </p:nvSpPr>
            <p:spPr bwMode="auto">
              <a:xfrm>
                <a:off x="275" y="191"/>
                <a:ext cx="162" cy="368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117" name="Group 141"/>
            <p:cNvGrpSpPr>
              <a:grpSpLocks/>
            </p:cNvGrpSpPr>
            <p:nvPr/>
          </p:nvGrpSpPr>
          <p:grpSpPr bwMode="auto">
            <a:xfrm>
              <a:off x="5400" y="1728"/>
              <a:ext cx="92" cy="234"/>
              <a:chOff x="275" y="191"/>
              <a:chExt cx="161" cy="385"/>
            </a:xfrm>
          </p:grpSpPr>
          <p:sp>
            <p:nvSpPr>
              <p:cNvPr id="3121" name="Oval 14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7" name="Freeform 143"/>
              <p:cNvSpPr>
                <a:spLocks/>
              </p:cNvSpPr>
              <p:nvPr/>
            </p:nvSpPr>
            <p:spPr bwMode="auto">
              <a:xfrm>
                <a:off x="275" y="191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99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18" name="Freeform 144"/>
            <p:cNvSpPr>
              <a:spLocks/>
            </p:cNvSpPr>
            <p:nvPr/>
          </p:nvSpPr>
          <p:spPr bwMode="auto">
            <a:xfrm>
              <a:off x="2638" y="2592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145"/>
            <p:cNvSpPr>
              <a:spLocks/>
            </p:cNvSpPr>
            <p:nvPr/>
          </p:nvSpPr>
          <p:spPr bwMode="auto">
            <a:xfrm>
              <a:off x="3630" y="2976"/>
              <a:ext cx="220" cy="1078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146"/>
            <p:cNvSpPr>
              <a:spLocks/>
            </p:cNvSpPr>
            <p:nvPr/>
          </p:nvSpPr>
          <p:spPr bwMode="auto">
            <a:xfrm>
              <a:off x="4623" y="3264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solidFill>
              <a:srgbClr val="FFC5B7"/>
            </a:solidFill>
            <a:ln w="9525" cap="flat" cmpd="sng">
              <a:solidFill>
                <a:srgbClr val="9900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" name="Заголовок 28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2.83237E-6 L 0.975 -0.01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3"/>
          <p:cNvGrpSpPr>
            <a:grpSpLocks/>
          </p:cNvGrpSpPr>
          <p:nvPr/>
        </p:nvGrpSpPr>
        <p:grpSpPr bwMode="auto">
          <a:xfrm>
            <a:off x="31750" y="25400"/>
            <a:ext cx="9055100" cy="6777038"/>
            <a:chOff x="20" y="16"/>
            <a:chExt cx="5704" cy="4269"/>
          </a:xfrm>
        </p:grpSpPr>
        <p:grpSp>
          <p:nvGrpSpPr>
            <p:cNvPr id="4103" name="Group 114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4122" name="Arc 11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3" name="Arc 11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4" name="Group 11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4105" name="Freeform 118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19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20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1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22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23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24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25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13" name="Group 126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4120" name="Arc 127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21" name="Arc 128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14" name="Group 129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4118" name="Arc 130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9" name="Arc 131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15" name="Group 132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4116" name="Arc 133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17" name="Arc 134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99" name="Text Box 137"/>
          <p:cNvSpPr txBox="1">
            <a:spLocks noChangeArrowheads="1"/>
          </p:cNvSpPr>
          <p:nvPr/>
        </p:nvSpPr>
        <p:spPr bwMode="auto">
          <a:xfrm>
            <a:off x="838200" y="2286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Определите высоту фонарного столба, если рост человека равен 1,6м, а длина его тени равна 8м. Фонарный столб находится на расстоянии 17м от человека.</a:t>
            </a:r>
          </a:p>
        </p:txBody>
      </p:sp>
      <p:pic>
        <p:nvPicPr>
          <p:cNvPr id="27" name="Рисунок 26" descr="482132b0595757a5fe7bc517156378d3.jpg"/>
          <p:cNvPicPr>
            <a:picLocks noChangeAspect="1"/>
          </p:cNvPicPr>
          <p:nvPr/>
        </p:nvPicPr>
        <p:blipFill>
          <a:blip r:embed="rId3" cstate="print"/>
          <a:srcRect b="7883"/>
          <a:stretch>
            <a:fillRect/>
          </a:stretch>
        </p:blipFill>
        <p:spPr bwMode="auto">
          <a:xfrm>
            <a:off x="1371600" y="1828800"/>
            <a:ext cx="6183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482132b0595757a5fe7bc517156378d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58769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3"/>
          <p:cNvGrpSpPr>
            <a:grpSpLocks/>
          </p:cNvGrpSpPr>
          <p:nvPr/>
        </p:nvGrpSpPr>
        <p:grpSpPr bwMode="auto">
          <a:xfrm>
            <a:off x="31750" y="0"/>
            <a:ext cx="9055100" cy="6802438"/>
            <a:chOff x="20" y="16"/>
            <a:chExt cx="5704" cy="4269"/>
          </a:xfrm>
        </p:grpSpPr>
        <p:grpSp>
          <p:nvGrpSpPr>
            <p:cNvPr id="5125" name="Group 114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5144" name="Arc 11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5" name="Arc 11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6" name="Group 11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5127" name="Freeform 118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119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120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21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22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3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24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25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35" name="Group 126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5142" name="Arc 127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3" name="Arc 128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36" name="Group 129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5140" name="Arc 130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41" name="Arc 131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37" name="Group 132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5138" name="Arc 133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9" name="Arc 134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23" name="Заголовок 28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Тема урока</a:t>
            </a:r>
            <a:br>
              <a:rPr lang="ru-RU" sz="4000" dirty="0" smtClean="0"/>
            </a:br>
            <a:r>
              <a:rPr lang="ru-RU" sz="4000" dirty="0" smtClean="0"/>
              <a:t>«Практическое применение подобия треугольников к решению задач»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3"/>
          <p:cNvGrpSpPr>
            <a:grpSpLocks/>
          </p:cNvGrpSpPr>
          <p:nvPr/>
        </p:nvGrpSpPr>
        <p:grpSpPr bwMode="auto">
          <a:xfrm>
            <a:off x="31750" y="25400"/>
            <a:ext cx="9055100" cy="6777038"/>
            <a:chOff x="20" y="16"/>
            <a:chExt cx="5704" cy="4269"/>
          </a:xfrm>
        </p:grpSpPr>
        <p:grpSp>
          <p:nvGrpSpPr>
            <p:cNvPr id="6149" name="Group 114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6168" name="Arc 11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9" name="Arc 11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0" name="Group 11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6151" name="Freeform 118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119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120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21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22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3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24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25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59" name="Group 126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6166" name="Arc 127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7" name="Arc 128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60" name="Group 129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6164" name="Arc 130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5" name="Arc 131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61" name="Group 132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6162" name="Arc 133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3" name="Arc 134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47" name="Text Box 137"/>
          <p:cNvSpPr txBox="1">
            <a:spLocks noChangeArrowheads="1"/>
          </p:cNvSpPr>
          <p:nvPr/>
        </p:nvSpPr>
        <p:spPr bwMode="auto">
          <a:xfrm>
            <a:off x="838200" y="2286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Определите высоту фонарного столба, если рост человека равен 1,6м, а длина его тени равна 8м. Фонарный столб находится на расстоянии 17м от человека.</a:t>
            </a:r>
          </a:p>
        </p:txBody>
      </p:sp>
      <p:pic>
        <p:nvPicPr>
          <p:cNvPr id="6148" name="Рисунок 29" descr="111.jpg"/>
          <p:cNvPicPr>
            <a:picLocks noChangeAspect="1"/>
          </p:cNvPicPr>
          <p:nvPr/>
        </p:nvPicPr>
        <p:blipFill>
          <a:blip r:embed="rId3" cstate="print"/>
          <a:srcRect l="12212" r="6065"/>
          <a:stretch>
            <a:fillRect/>
          </a:stretch>
        </p:blipFill>
        <p:spPr bwMode="auto">
          <a:xfrm>
            <a:off x="914400" y="1981200"/>
            <a:ext cx="76374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31750" y="25400"/>
            <a:ext cx="9055100" cy="6777038"/>
            <a:chOff x="20" y="16"/>
            <a:chExt cx="5704" cy="4269"/>
          </a:xfrm>
        </p:grpSpPr>
        <p:grpSp>
          <p:nvGrpSpPr>
            <p:cNvPr id="3" name="Group 114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6168" name="Arc 11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9" name="Arc 11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1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6151" name="Freeform 118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119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120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21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22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3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24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25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26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6166" name="Arc 127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7" name="Arc 128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29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6164" name="Arc 130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5" name="Arc 131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32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6162" name="Arc 133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3" name="Arc 134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26" name="Рисунок 2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74" y="533400"/>
            <a:ext cx="8614126" cy="60640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13"/>
          <p:cNvGrpSpPr>
            <a:grpSpLocks/>
          </p:cNvGrpSpPr>
          <p:nvPr/>
        </p:nvGrpSpPr>
        <p:grpSpPr bwMode="auto">
          <a:xfrm>
            <a:off x="31750" y="25400"/>
            <a:ext cx="9055100" cy="6777038"/>
            <a:chOff x="20" y="16"/>
            <a:chExt cx="5704" cy="4269"/>
          </a:xfrm>
        </p:grpSpPr>
        <p:grpSp>
          <p:nvGrpSpPr>
            <p:cNvPr id="7172" name="Group 114"/>
            <p:cNvGrpSpPr>
              <a:grpSpLocks/>
            </p:cNvGrpSpPr>
            <p:nvPr/>
          </p:nvGrpSpPr>
          <p:grpSpPr bwMode="auto">
            <a:xfrm flipH="1" flipV="1">
              <a:off x="5377" y="3905"/>
              <a:ext cx="325" cy="380"/>
              <a:chOff x="5417" y="3921"/>
              <a:chExt cx="325" cy="380"/>
            </a:xfrm>
          </p:grpSpPr>
          <p:sp>
            <p:nvSpPr>
              <p:cNvPr id="7191" name="Arc 11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2" name="Arc 11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3" name="Group 117"/>
            <p:cNvGrpSpPr>
              <a:grpSpLocks/>
            </p:cNvGrpSpPr>
            <p:nvPr/>
          </p:nvGrpSpPr>
          <p:grpSpPr bwMode="auto">
            <a:xfrm>
              <a:off x="20" y="16"/>
              <a:ext cx="5704" cy="4259"/>
              <a:chOff x="20" y="16"/>
              <a:chExt cx="5704" cy="4259"/>
            </a:xfrm>
          </p:grpSpPr>
          <p:sp>
            <p:nvSpPr>
              <p:cNvPr id="7174" name="Freeform 118"/>
              <p:cNvSpPr>
                <a:spLocks/>
              </p:cNvSpPr>
              <p:nvPr/>
            </p:nvSpPr>
            <p:spPr bwMode="auto">
              <a:xfrm>
                <a:off x="366" y="65"/>
                <a:ext cx="5027" cy="3"/>
              </a:xfrm>
              <a:custGeom>
                <a:avLst/>
                <a:gdLst>
                  <a:gd name="T0" fmla="*/ 5027 w 5027"/>
                  <a:gd name="T1" fmla="*/ 0 h 3"/>
                  <a:gd name="T2" fmla="*/ 0 w 5027"/>
                  <a:gd name="T3" fmla="*/ 3 h 3"/>
                  <a:gd name="T4" fmla="*/ 0 60000 65536"/>
                  <a:gd name="T5" fmla="*/ 0 60000 65536"/>
                  <a:gd name="T6" fmla="*/ 0 w 5027"/>
                  <a:gd name="T7" fmla="*/ 0 h 3"/>
                  <a:gd name="T8" fmla="*/ 5027 w 5027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7" h="3">
                    <a:moveTo>
                      <a:pt x="5027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Freeform 119"/>
              <p:cNvSpPr>
                <a:spLocks/>
              </p:cNvSpPr>
              <p:nvPr/>
            </p:nvSpPr>
            <p:spPr bwMode="auto">
              <a:xfrm>
                <a:off x="315" y="30"/>
                <a:ext cx="5124" cy="3"/>
              </a:xfrm>
              <a:custGeom>
                <a:avLst/>
                <a:gdLst>
                  <a:gd name="T0" fmla="*/ 5124 w 5124"/>
                  <a:gd name="T1" fmla="*/ 0 h 3"/>
                  <a:gd name="T2" fmla="*/ 0 w 5124"/>
                  <a:gd name="T3" fmla="*/ 3 h 3"/>
                  <a:gd name="T4" fmla="*/ 0 60000 65536"/>
                  <a:gd name="T5" fmla="*/ 0 60000 65536"/>
                  <a:gd name="T6" fmla="*/ 0 w 5124"/>
                  <a:gd name="T7" fmla="*/ 0 h 3"/>
                  <a:gd name="T8" fmla="*/ 5124 w 512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4" h="3">
                    <a:moveTo>
                      <a:pt x="5124" y="0"/>
                    </a:moveTo>
                    <a:lnTo>
                      <a:pt x="0" y="3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Freeform 120"/>
              <p:cNvSpPr>
                <a:spLocks/>
              </p:cNvSpPr>
              <p:nvPr/>
            </p:nvSpPr>
            <p:spPr bwMode="auto">
              <a:xfrm>
                <a:off x="68" y="372"/>
                <a:ext cx="1" cy="3570"/>
              </a:xfrm>
              <a:custGeom>
                <a:avLst/>
                <a:gdLst>
                  <a:gd name="T0" fmla="*/ 1 w 1"/>
                  <a:gd name="T1" fmla="*/ 3570 h 3570"/>
                  <a:gd name="T2" fmla="*/ 0 w 1"/>
                  <a:gd name="T3" fmla="*/ 0 h 3570"/>
                  <a:gd name="T4" fmla="*/ 0 60000 65536"/>
                  <a:gd name="T5" fmla="*/ 0 60000 65536"/>
                  <a:gd name="T6" fmla="*/ 0 w 1"/>
                  <a:gd name="T7" fmla="*/ 0 h 3570"/>
                  <a:gd name="T8" fmla="*/ 1 w 1"/>
                  <a:gd name="T9" fmla="*/ 3570 h 35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570">
                    <a:moveTo>
                      <a:pt x="1" y="357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Freeform 121"/>
              <p:cNvSpPr>
                <a:spLocks/>
              </p:cNvSpPr>
              <p:nvPr/>
            </p:nvSpPr>
            <p:spPr bwMode="auto">
              <a:xfrm>
                <a:off x="33" y="323"/>
                <a:ext cx="2" cy="3667"/>
              </a:xfrm>
              <a:custGeom>
                <a:avLst/>
                <a:gdLst>
                  <a:gd name="T0" fmla="*/ 2 w 2"/>
                  <a:gd name="T1" fmla="*/ 3667 h 3667"/>
                  <a:gd name="T2" fmla="*/ 0 w 2"/>
                  <a:gd name="T3" fmla="*/ 0 h 3667"/>
                  <a:gd name="T4" fmla="*/ 0 60000 65536"/>
                  <a:gd name="T5" fmla="*/ 0 60000 65536"/>
                  <a:gd name="T6" fmla="*/ 0 w 2"/>
                  <a:gd name="T7" fmla="*/ 0 h 3667"/>
                  <a:gd name="T8" fmla="*/ 2 w 2"/>
                  <a:gd name="T9" fmla="*/ 3667 h 36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667">
                    <a:moveTo>
                      <a:pt x="2" y="3667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22"/>
              <p:cNvSpPr>
                <a:spLocks/>
              </p:cNvSpPr>
              <p:nvPr/>
            </p:nvSpPr>
            <p:spPr bwMode="auto">
              <a:xfrm>
                <a:off x="374" y="4235"/>
                <a:ext cx="5020" cy="6"/>
              </a:xfrm>
              <a:custGeom>
                <a:avLst/>
                <a:gdLst>
                  <a:gd name="T0" fmla="*/ 5020 w 5020"/>
                  <a:gd name="T1" fmla="*/ 0 h 6"/>
                  <a:gd name="T2" fmla="*/ 0 w 5020"/>
                  <a:gd name="T3" fmla="*/ 6 h 6"/>
                  <a:gd name="T4" fmla="*/ 0 60000 65536"/>
                  <a:gd name="T5" fmla="*/ 0 60000 65536"/>
                  <a:gd name="T6" fmla="*/ 0 w 5020"/>
                  <a:gd name="T7" fmla="*/ 0 h 6"/>
                  <a:gd name="T8" fmla="*/ 5020 w 5020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20" h="6">
                    <a:moveTo>
                      <a:pt x="5020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23"/>
              <p:cNvSpPr>
                <a:spLocks/>
              </p:cNvSpPr>
              <p:nvPr/>
            </p:nvSpPr>
            <p:spPr bwMode="auto">
              <a:xfrm>
                <a:off x="323" y="4269"/>
                <a:ext cx="5121" cy="6"/>
              </a:xfrm>
              <a:custGeom>
                <a:avLst/>
                <a:gdLst>
                  <a:gd name="T0" fmla="*/ 5121 w 5121"/>
                  <a:gd name="T1" fmla="*/ 0 h 6"/>
                  <a:gd name="T2" fmla="*/ 0 w 5121"/>
                  <a:gd name="T3" fmla="*/ 6 h 6"/>
                  <a:gd name="T4" fmla="*/ 0 60000 65536"/>
                  <a:gd name="T5" fmla="*/ 0 60000 65536"/>
                  <a:gd name="T6" fmla="*/ 0 w 5121"/>
                  <a:gd name="T7" fmla="*/ 0 h 6"/>
                  <a:gd name="T8" fmla="*/ 5121 w 512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1" h="6">
                    <a:moveTo>
                      <a:pt x="5121" y="0"/>
                    </a:move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4"/>
              <p:cNvSpPr>
                <a:spLocks/>
              </p:cNvSpPr>
              <p:nvPr/>
            </p:nvSpPr>
            <p:spPr bwMode="auto">
              <a:xfrm>
                <a:off x="5688" y="372"/>
                <a:ext cx="2" cy="3560"/>
              </a:xfrm>
              <a:custGeom>
                <a:avLst/>
                <a:gdLst>
                  <a:gd name="T0" fmla="*/ 2 w 2"/>
                  <a:gd name="T1" fmla="*/ 3560 h 3560"/>
                  <a:gd name="T2" fmla="*/ 0 w 2"/>
                  <a:gd name="T3" fmla="*/ 0 h 3560"/>
                  <a:gd name="T4" fmla="*/ 0 60000 65536"/>
                  <a:gd name="T5" fmla="*/ 0 60000 65536"/>
                  <a:gd name="T6" fmla="*/ 0 w 2"/>
                  <a:gd name="T7" fmla="*/ 0 h 3560"/>
                  <a:gd name="T8" fmla="*/ 2 w 2"/>
                  <a:gd name="T9" fmla="*/ 3560 h 3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560">
                    <a:moveTo>
                      <a:pt x="2" y="356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25"/>
              <p:cNvSpPr>
                <a:spLocks/>
              </p:cNvSpPr>
              <p:nvPr/>
            </p:nvSpPr>
            <p:spPr bwMode="auto">
              <a:xfrm>
                <a:off x="5723" y="317"/>
                <a:ext cx="1" cy="3666"/>
              </a:xfrm>
              <a:custGeom>
                <a:avLst/>
                <a:gdLst>
                  <a:gd name="T0" fmla="*/ 1 w 1"/>
                  <a:gd name="T1" fmla="*/ 3666 h 3666"/>
                  <a:gd name="T2" fmla="*/ 0 w 1"/>
                  <a:gd name="T3" fmla="*/ 0 h 3666"/>
                  <a:gd name="T4" fmla="*/ 0 60000 65536"/>
                  <a:gd name="T5" fmla="*/ 0 60000 65536"/>
                  <a:gd name="T6" fmla="*/ 0 w 1"/>
                  <a:gd name="T7" fmla="*/ 0 h 3666"/>
                  <a:gd name="T8" fmla="*/ 1 w 1"/>
                  <a:gd name="T9" fmla="*/ 3666 h 36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666">
                    <a:moveTo>
                      <a:pt x="1" y="366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82" name="Group 126"/>
              <p:cNvGrpSpPr>
                <a:grpSpLocks/>
              </p:cNvGrpSpPr>
              <p:nvPr/>
            </p:nvGrpSpPr>
            <p:grpSpPr bwMode="auto">
              <a:xfrm>
                <a:off x="56" y="18"/>
                <a:ext cx="325" cy="380"/>
                <a:chOff x="5417" y="3921"/>
                <a:chExt cx="325" cy="380"/>
              </a:xfrm>
            </p:grpSpPr>
            <p:sp>
              <p:nvSpPr>
                <p:cNvPr id="7189" name="Arc 127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0" name="Arc 128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83" name="Group 129"/>
              <p:cNvGrpSpPr>
                <a:grpSpLocks/>
              </p:cNvGrpSpPr>
              <p:nvPr/>
            </p:nvGrpSpPr>
            <p:grpSpPr bwMode="auto">
              <a:xfrm flipH="1">
                <a:off x="5375" y="16"/>
                <a:ext cx="325" cy="380"/>
                <a:chOff x="5417" y="3921"/>
                <a:chExt cx="325" cy="380"/>
              </a:xfrm>
            </p:grpSpPr>
            <p:sp>
              <p:nvSpPr>
                <p:cNvPr id="7187" name="Arc 130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8" name="Arc 131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84" name="Group 132"/>
              <p:cNvGrpSpPr>
                <a:grpSpLocks/>
              </p:cNvGrpSpPr>
              <p:nvPr/>
            </p:nvGrpSpPr>
            <p:grpSpPr bwMode="auto">
              <a:xfrm rot="5400000" flipH="1" flipV="1">
                <a:off x="47" y="3901"/>
                <a:ext cx="325" cy="380"/>
                <a:chOff x="5417" y="3921"/>
                <a:chExt cx="325" cy="380"/>
              </a:xfrm>
            </p:grpSpPr>
            <p:sp>
              <p:nvSpPr>
                <p:cNvPr id="7185" name="Arc 133"/>
                <p:cNvSpPr>
                  <a:spLocks/>
                </p:cNvSpPr>
                <p:nvPr/>
              </p:nvSpPr>
              <p:spPr bwMode="auto">
                <a:xfrm rot="5937534" flipH="1" flipV="1">
                  <a:off x="5408" y="3930"/>
                  <a:ext cx="332" cy="313"/>
                </a:xfrm>
                <a:custGeom>
                  <a:avLst/>
                  <a:gdLst>
                    <a:gd name="T0" fmla="*/ 0 w 22928"/>
                    <a:gd name="T1" fmla="*/ 1 h 21600"/>
                    <a:gd name="T2" fmla="*/ 332 w 22928"/>
                    <a:gd name="T3" fmla="*/ 241 h 21600"/>
                    <a:gd name="T4" fmla="*/ 28 w 22928"/>
                    <a:gd name="T5" fmla="*/ 313 h 21600"/>
                    <a:gd name="T6" fmla="*/ 0 60000 65536"/>
                    <a:gd name="T7" fmla="*/ 0 60000 65536"/>
                    <a:gd name="T8" fmla="*/ 0 60000 65536"/>
                    <a:gd name="T9" fmla="*/ 0 w 22928"/>
                    <a:gd name="T10" fmla="*/ 0 h 21600"/>
                    <a:gd name="T11" fmla="*/ 22928 w 2292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928" h="21600" fill="none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</a:path>
                    <a:path w="22928" h="21600" stroke="0" extrusionOk="0">
                      <a:moveTo>
                        <a:pt x="-1" y="84"/>
                      </a:moveTo>
                      <a:cubicBezTo>
                        <a:pt x="635" y="28"/>
                        <a:pt x="1272" y="-1"/>
                        <a:pt x="1910" y="0"/>
                      </a:cubicBezTo>
                      <a:cubicBezTo>
                        <a:pt x="11920" y="0"/>
                        <a:pt x="20618" y="6877"/>
                        <a:pt x="22927" y="16618"/>
                      </a:cubicBezTo>
                      <a:lnTo>
                        <a:pt x="191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6" name="Arc 134"/>
                <p:cNvSpPr>
                  <a:spLocks/>
                </p:cNvSpPr>
                <p:nvPr/>
              </p:nvSpPr>
              <p:spPr bwMode="auto">
                <a:xfrm rot="5937534" flipH="1" flipV="1">
                  <a:off x="5421" y="3980"/>
                  <a:ext cx="349" cy="293"/>
                </a:xfrm>
                <a:custGeom>
                  <a:avLst/>
                  <a:gdLst>
                    <a:gd name="T0" fmla="*/ 0 w 25689"/>
                    <a:gd name="T1" fmla="*/ 6 h 21600"/>
                    <a:gd name="T2" fmla="*/ 349 w 25689"/>
                    <a:gd name="T3" fmla="*/ 255 h 21600"/>
                    <a:gd name="T4" fmla="*/ 58 w 25689"/>
                    <a:gd name="T5" fmla="*/ 293 h 21600"/>
                    <a:gd name="T6" fmla="*/ 0 60000 65536"/>
                    <a:gd name="T7" fmla="*/ 0 60000 65536"/>
                    <a:gd name="T8" fmla="*/ 0 60000 65536"/>
                    <a:gd name="T9" fmla="*/ 0 w 25689"/>
                    <a:gd name="T10" fmla="*/ 0 h 21600"/>
                    <a:gd name="T11" fmla="*/ 25689 w 256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89" h="21600" fill="none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</a:path>
                    <a:path w="25689" h="21600" stroke="0" extrusionOk="0">
                      <a:moveTo>
                        <a:pt x="-1" y="426"/>
                      </a:moveTo>
                      <a:cubicBezTo>
                        <a:pt x="1406" y="142"/>
                        <a:pt x="2837" y="-1"/>
                        <a:pt x="4272" y="0"/>
                      </a:cubicBezTo>
                      <a:cubicBezTo>
                        <a:pt x="15115" y="0"/>
                        <a:pt x="24279" y="8040"/>
                        <a:pt x="25688" y="18792"/>
                      </a:cubicBezTo>
                      <a:lnTo>
                        <a:pt x="427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26" name="Содержимое 25" descr="Рисунок1.pn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990600"/>
            <a:ext cx="4454724" cy="2508911"/>
          </a:xfrm>
        </p:spPr>
      </p:pic>
      <p:pic>
        <p:nvPicPr>
          <p:cNvPr id="25" name="Рисунок 24" descr="q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124200"/>
            <a:ext cx="3048000" cy="304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4572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видео задачи 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1148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89</Words>
  <Application>Microsoft Office PowerPoint</Application>
  <PresentationFormat>Экран (4:3)</PresentationFormat>
  <Paragraphs>16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Слайд 2</vt:lpstr>
      <vt:lpstr>Тема урока «Практическое применение подобия треугольников к решению задач»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Е.М.</dc:creator>
  <cp:lastModifiedBy>nata-0805@list.ru</cp:lastModifiedBy>
  <cp:revision>39</cp:revision>
  <cp:lastPrinted>1601-01-01T00:00:00Z</cp:lastPrinted>
  <dcterms:created xsi:type="dcterms:W3CDTF">1601-01-01T00:00:00Z</dcterms:created>
  <dcterms:modified xsi:type="dcterms:W3CDTF">2023-10-03T20:16:14Z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