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3" r:id="rId17"/>
    <p:sldId id="274" r:id="rId18"/>
    <p:sldId id="275" r:id="rId19"/>
    <p:sldId id="276" r:id="rId20"/>
    <p:sldId id="278" r:id="rId21"/>
    <p:sldId id="279" r:id="rId22"/>
    <p:sldId id="280" r:id="rId23"/>
    <p:sldId id="281" r:id="rId24"/>
    <p:sldId id="277"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8" autoAdjust="0"/>
    <p:restoredTop sz="94660"/>
  </p:normalViewPr>
  <p:slideViewPr>
    <p:cSldViewPr>
      <p:cViewPr varScale="1">
        <p:scale>
          <a:sx n="66" d="100"/>
          <a:sy n="66" d="100"/>
        </p:scale>
        <p:origin x="-148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FD3069D-76BC-4F0B-8C5C-95B0F85D25C8}" type="datetimeFigureOut">
              <a:rPr lang="ru-RU" smtClean="0"/>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EDC687-7897-4F78-8E40-04BBDFF2C457}"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FD3069D-76BC-4F0B-8C5C-95B0F85D25C8}" type="datetimeFigureOut">
              <a:rPr lang="ru-RU" smtClean="0"/>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EDC687-7897-4F78-8E40-04BBDFF2C45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FD3069D-76BC-4F0B-8C5C-95B0F85D25C8}" type="datetimeFigureOut">
              <a:rPr lang="ru-RU" smtClean="0"/>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EDC687-7897-4F78-8E40-04BBDFF2C457}"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FD3069D-76BC-4F0B-8C5C-95B0F85D25C8}" type="datetimeFigureOut">
              <a:rPr lang="ru-RU" smtClean="0"/>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EDC687-7897-4F78-8E40-04BBDFF2C457}"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FD3069D-76BC-4F0B-8C5C-95B0F85D25C8}" type="datetimeFigureOut">
              <a:rPr lang="ru-RU" smtClean="0"/>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EDC687-7897-4F78-8E40-04BBDFF2C457}"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AFD3069D-76BC-4F0B-8C5C-95B0F85D25C8}" type="datetimeFigureOut">
              <a:rPr lang="ru-RU" smtClean="0"/>
              <a:t>09.01.2024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EDC687-7897-4F78-8E40-04BBDFF2C457}"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FD3069D-76BC-4F0B-8C5C-95B0F85D25C8}" type="datetimeFigureOut">
              <a:rPr lang="ru-RU" smtClean="0"/>
              <a:t>09.01.2024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EEDC687-7897-4F78-8E40-04BBDFF2C45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AFD3069D-76BC-4F0B-8C5C-95B0F85D25C8}" type="datetimeFigureOut">
              <a:rPr lang="ru-RU" smtClean="0"/>
              <a:t>09.01.2024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EEDC687-7897-4F78-8E40-04BBDFF2C45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FD3069D-76BC-4F0B-8C5C-95B0F85D25C8}" type="datetimeFigureOut">
              <a:rPr lang="ru-RU" smtClean="0"/>
              <a:t>09.01.2024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EEDC687-7897-4F78-8E40-04BBDFF2C45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FD3069D-76BC-4F0B-8C5C-95B0F85D25C8}" type="datetimeFigureOut">
              <a:rPr lang="ru-RU" smtClean="0"/>
              <a:t>09.01.2024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EDC687-7897-4F78-8E40-04BBDFF2C457}"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FD3069D-76BC-4F0B-8C5C-95B0F85D25C8}" type="datetimeFigureOut">
              <a:rPr lang="ru-RU" smtClean="0"/>
              <a:t>09.01.2024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EDC687-7897-4F78-8E40-04BBDFF2C457}"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FD3069D-76BC-4F0B-8C5C-95B0F85D25C8}" type="datetimeFigureOut">
              <a:rPr lang="ru-RU" smtClean="0"/>
              <a:t>09.01.2024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EEDC687-7897-4F78-8E40-04BBDFF2C457}"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1600" y="548681"/>
            <a:ext cx="7486600" cy="1368151"/>
          </a:xfrm>
        </p:spPr>
        <p:txBody>
          <a:bodyPr>
            <a:normAutofit/>
          </a:bodyPr>
          <a:lstStyle/>
          <a:p>
            <a:r>
              <a:rPr lang="ru-RU" sz="6000" b="1" smtClean="0">
                <a:solidFill>
                  <a:srgbClr val="FF0000"/>
                </a:solidFill>
              </a:rPr>
              <a:t>Проектная </a:t>
            </a:r>
            <a:r>
              <a:rPr lang="ru-RU" sz="6000" b="1" dirty="0" smtClean="0">
                <a:solidFill>
                  <a:srgbClr val="FF0000"/>
                </a:solidFill>
              </a:rPr>
              <a:t>работа</a:t>
            </a:r>
            <a:endParaRPr lang="ru-RU" sz="6000" b="1" dirty="0">
              <a:solidFill>
                <a:srgbClr val="FF0000"/>
              </a:solidFill>
            </a:endParaRPr>
          </a:p>
        </p:txBody>
      </p:sp>
      <p:sp>
        <p:nvSpPr>
          <p:cNvPr id="3" name="Подзаголовок 2"/>
          <p:cNvSpPr>
            <a:spLocks noGrp="1"/>
          </p:cNvSpPr>
          <p:nvPr>
            <p:ph type="subTitle" idx="1"/>
          </p:nvPr>
        </p:nvSpPr>
        <p:spPr>
          <a:xfrm>
            <a:off x="1475656" y="2060848"/>
            <a:ext cx="6296744" cy="2160240"/>
          </a:xfrm>
        </p:spPr>
        <p:txBody>
          <a:bodyPr>
            <a:noAutofit/>
          </a:bodyPr>
          <a:lstStyle/>
          <a:p>
            <a:r>
              <a:rPr lang="ru-RU" sz="3600" b="1" dirty="0" smtClean="0">
                <a:solidFill>
                  <a:schemeClr val="tx1"/>
                </a:solidFill>
              </a:rPr>
              <a:t>«Инновационные подходы взаимодействия музыкального руководителя с родителями ДОУ»</a:t>
            </a:r>
            <a:endParaRPr lang="ru-RU" sz="3600" b="1" dirty="0">
              <a:solidFill>
                <a:schemeClr val="tx1"/>
              </a:solidFill>
            </a:endParaRPr>
          </a:p>
        </p:txBody>
      </p:sp>
      <p:sp>
        <p:nvSpPr>
          <p:cNvPr id="4" name="Прямоугольник 3"/>
          <p:cNvSpPr/>
          <p:nvPr/>
        </p:nvSpPr>
        <p:spPr>
          <a:xfrm>
            <a:off x="4211960" y="4365104"/>
            <a:ext cx="4680520" cy="1631216"/>
          </a:xfrm>
          <a:prstGeom prst="rect">
            <a:avLst/>
          </a:prstGeom>
        </p:spPr>
        <p:txBody>
          <a:bodyPr wrap="square">
            <a:spAutoFit/>
          </a:bodyPr>
          <a:lstStyle/>
          <a:p>
            <a:r>
              <a:rPr lang="ru-RU" sz="2000" b="1" dirty="0">
                <a:latin typeface="Times New Roman" pitchFamily="18" charset="0"/>
                <a:cs typeface="Times New Roman" pitchFamily="18" charset="0"/>
              </a:rPr>
              <a:t>Выполнил:</a:t>
            </a:r>
          </a:p>
          <a:p>
            <a:r>
              <a:rPr lang="ru-RU" sz="2000" b="1" dirty="0">
                <a:latin typeface="Times New Roman" pitchFamily="18" charset="0"/>
                <a:cs typeface="Times New Roman" pitchFamily="18" charset="0"/>
              </a:rPr>
              <a:t>Музыкальный руководитель</a:t>
            </a:r>
          </a:p>
          <a:p>
            <a:r>
              <a:rPr lang="ru-RU" sz="2000" b="1" dirty="0" smtClean="0">
                <a:latin typeface="Times New Roman" pitchFamily="18" charset="0"/>
                <a:cs typeface="Times New Roman" pitchFamily="18" charset="0"/>
              </a:rPr>
              <a:t>1 кв</a:t>
            </a:r>
            <a:r>
              <a:rPr lang="ru-RU" sz="2000" b="1" dirty="0">
                <a:latin typeface="Times New Roman" pitchFamily="18" charset="0"/>
                <a:cs typeface="Times New Roman" pitchFamily="18" charset="0"/>
              </a:rPr>
              <a:t>. категории</a:t>
            </a:r>
          </a:p>
          <a:p>
            <a:r>
              <a:rPr lang="ru-RU" sz="2000" b="1" dirty="0" err="1" smtClean="0">
                <a:latin typeface="Times New Roman" pitchFamily="18" charset="0"/>
                <a:cs typeface="Times New Roman" pitchFamily="18" charset="0"/>
              </a:rPr>
              <a:t>Гулеватенко</a:t>
            </a:r>
            <a:r>
              <a:rPr lang="ru-RU" sz="2000" b="1" dirty="0" smtClean="0">
                <a:latin typeface="Times New Roman" pitchFamily="18" charset="0"/>
                <a:cs typeface="Times New Roman" pitchFamily="18" charset="0"/>
              </a:rPr>
              <a:t> М.П</a:t>
            </a:r>
            <a:r>
              <a:rPr lang="ru-RU" sz="2000" b="1" dirty="0">
                <a:latin typeface="Times New Roman" pitchFamily="18" charset="0"/>
                <a:cs typeface="Times New Roman" pitchFamily="18" charset="0"/>
              </a:rPr>
              <a:t>.</a:t>
            </a:r>
          </a:p>
          <a:p>
            <a:r>
              <a:rPr lang="ru-RU" sz="2000" b="1" dirty="0" smtClean="0">
                <a:latin typeface="Times New Roman" pitchFamily="18" charset="0"/>
                <a:cs typeface="Times New Roman" pitchFamily="18" charset="0"/>
              </a:rPr>
              <a:t>МОУ «Бендерский детский сад № 27»</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076013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95536" y="620688"/>
            <a:ext cx="4032448" cy="1224136"/>
          </a:xfrm>
        </p:spPr>
        <p:txBody>
          <a:bodyPr/>
          <a:lstStyle/>
          <a:p>
            <a:r>
              <a:rPr lang="ru-RU" b="1" dirty="0">
                <a:solidFill>
                  <a:srgbClr val="FF0000"/>
                </a:solidFill>
                <a:latin typeface="Times New Roman" pitchFamily="18" charset="0"/>
                <a:cs typeface="Times New Roman" pitchFamily="18" charset="0"/>
              </a:rPr>
              <a:t>Игра «Сороконожка</a:t>
            </a:r>
            <a:r>
              <a:rPr lang="ru-RU" dirty="0">
                <a:solidFill>
                  <a:srgbClr val="FF0000"/>
                </a:solidFill>
                <a:latin typeface="Times New Roman" pitchFamily="18" charset="0"/>
                <a:cs typeface="Times New Roman" pitchFamily="18" charset="0"/>
              </a:rPr>
              <a:t>»</a:t>
            </a:r>
          </a:p>
        </p:txBody>
      </p:sp>
      <p:sp>
        <p:nvSpPr>
          <p:cNvPr id="5" name="Текст 4"/>
          <p:cNvSpPr>
            <a:spLocks noGrp="1"/>
          </p:cNvSpPr>
          <p:nvPr>
            <p:ph type="body" sz="quarter" idx="3"/>
          </p:nvPr>
        </p:nvSpPr>
        <p:spPr>
          <a:xfrm>
            <a:off x="4644008" y="620689"/>
            <a:ext cx="3826384" cy="1584176"/>
          </a:xfrm>
        </p:spPr>
        <p:txBody>
          <a:bodyPr>
            <a:normAutofit/>
          </a:bodyPr>
          <a:lstStyle/>
          <a:p>
            <a:r>
              <a:rPr lang="ru-RU" b="1" dirty="0">
                <a:solidFill>
                  <a:srgbClr val="FF0000"/>
                </a:solidFill>
                <a:latin typeface="Times New Roman" pitchFamily="18" charset="0"/>
                <a:cs typeface="Times New Roman" pitchFamily="18" charset="0"/>
              </a:rPr>
              <a:t>Музыкальное приветствие «Здравствуй!»</a:t>
            </a:r>
          </a:p>
        </p:txBody>
      </p:sp>
      <p:pic>
        <p:nvPicPr>
          <p:cNvPr id="7" name="Объект 6" descr="D:\Яровая М.П\фото мои\путешествие вздравгород сред гр\IMG-493b56c3e4b9f69f51caff9ab12fd6d3-V.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060848"/>
            <a:ext cx="4104456" cy="3816424"/>
          </a:xfrm>
          <a:prstGeom prst="rect">
            <a:avLst/>
          </a:prstGeom>
          <a:noFill/>
          <a:ln>
            <a:noFill/>
          </a:ln>
        </p:spPr>
      </p:pic>
      <p:pic>
        <p:nvPicPr>
          <p:cNvPr id="8" name="Объект 7" descr="D:\Яровая М.П\фото мои\путешествие вздравгород сред гр\IMG-270f7f109a5be73912219b1da35ec4c5-V.jpg"/>
          <p:cNvPicPr>
            <a:picLocks noGrp="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916832"/>
            <a:ext cx="4248472" cy="3960440"/>
          </a:xfrm>
          <a:prstGeom prst="rect">
            <a:avLst/>
          </a:prstGeom>
          <a:noFill/>
          <a:ln>
            <a:noFill/>
          </a:ln>
        </p:spPr>
      </p:pic>
    </p:spTree>
    <p:extLst>
      <p:ext uri="{BB962C8B-B14F-4D97-AF65-F5344CB8AC3E}">
        <p14:creationId xmlns:p14="http://schemas.microsoft.com/office/powerpoint/2010/main" val="851312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b="1" dirty="0" smtClean="0">
                <a:solidFill>
                  <a:srgbClr val="FF0000"/>
                </a:solidFill>
                <a:latin typeface="Times New Roman" pitchFamily="18" charset="0"/>
                <a:cs typeface="Times New Roman" pitchFamily="18" charset="0"/>
              </a:rPr>
              <a:t>Игра «Парашют»</a:t>
            </a:r>
            <a:endParaRPr lang="ru-RU" b="1" dirty="0">
              <a:solidFill>
                <a:srgbClr val="FF0000"/>
              </a:solidFill>
              <a:latin typeface="Times New Roman" pitchFamily="18" charset="0"/>
              <a:cs typeface="Times New Roman" pitchFamily="18" charset="0"/>
            </a:endParaRPr>
          </a:p>
        </p:txBody>
      </p:sp>
      <p:pic>
        <p:nvPicPr>
          <p:cNvPr id="4" name="Объект 3" descr="D:\Яровая М.П\фото мои\путешествие вздравгород сред гр\IMG-14e7f76cbb4438fec407256cb062eb21-V.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44824"/>
            <a:ext cx="7848872" cy="4536504"/>
          </a:xfrm>
          <a:prstGeom prst="rect">
            <a:avLst/>
          </a:prstGeom>
          <a:noFill/>
          <a:ln>
            <a:noFill/>
          </a:ln>
        </p:spPr>
      </p:pic>
    </p:spTree>
    <p:extLst>
      <p:ext uri="{BB962C8B-B14F-4D97-AF65-F5344CB8AC3E}">
        <p14:creationId xmlns:p14="http://schemas.microsoft.com/office/powerpoint/2010/main" val="1465992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ru-RU" sz="3600" b="1" dirty="0">
                <a:solidFill>
                  <a:schemeClr val="tx1">
                    <a:lumMod val="95000"/>
                    <a:lumOff val="5000"/>
                  </a:schemeClr>
                </a:solidFill>
                <a:latin typeface="Times New Roman" pitchFamily="18" charset="0"/>
                <a:cs typeface="Times New Roman" pitchFamily="18" charset="0"/>
              </a:rPr>
              <a:t>Все присутствующие получили заряд положительных эмоций, хорошее настроение </a:t>
            </a:r>
          </a:p>
        </p:txBody>
      </p:sp>
      <p:pic>
        <p:nvPicPr>
          <p:cNvPr id="4" name="Объект 3" descr="D:\Яровая М.П\фото мои\путешествие вздравгород сред гр\IMG-8ded5a42d75e37a4d9daf08011583692-V.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44824"/>
            <a:ext cx="7632848" cy="4608512"/>
          </a:xfrm>
          <a:prstGeom prst="rect">
            <a:avLst/>
          </a:prstGeom>
          <a:noFill/>
          <a:ln>
            <a:noFill/>
          </a:ln>
        </p:spPr>
      </p:pic>
    </p:spTree>
    <p:extLst>
      <p:ext uri="{BB962C8B-B14F-4D97-AF65-F5344CB8AC3E}">
        <p14:creationId xmlns:p14="http://schemas.microsoft.com/office/powerpoint/2010/main" val="32320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4155" y="338667"/>
            <a:ext cx="3812645" cy="570053"/>
          </a:xfrm>
        </p:spPr>
        <p:txBody>
          <a:bodyPr/>
          <a:lstStyle/>
          <a:p>
            <a:pPr algn="ctr"/>
            <a:r>
              <a:rPr lang="ru-RU" b="1" dirty="0" smtClean="0">
                <a:solidFill>
                  <a:srgbClr val="FF0000"/>
                </a:solidFill>
                <a:latin typeface="Times New Roman" pitchFamily="18" charset="0"/>
                <a:cs typeface="Times New Roman" pitchFamily="18" charset="0"/>
              </a:rPr>
              <a:t>Ноябрь.</a:t>
            </a:r>
            <a:endParaRPr lang="ru-RU" b="1" dirty="0">
              <a:solidFill>
                <a:srgbClr val="FF0000"/>
              </a:solidFill>
              <a:latin typeface="Times New Roman" pitchFamily="18" charset="0"/>
              <a:cs typeface="Times New Roman" pitchFamily="18" charset="0"/>
            </a:endParaRPr>
          </a:p>
        </p:txBody>
      </p:sp>
      <p:sp>
        <p:nvSpPr>
          <p:cNvPr id="3" name="Текст 2"/>
          <p:cNvSpPr>
            <a:spLocks noGrp="1"/>
          </p:cNvSpPr>
          <p:nvPr>
            <p:ph type="body" sz="half" idx="2"/>
          </p:nvPr>
        </p:nvSpPr>
        <p:spPr>
          <a:xfrm>
            <a:off x="4499992" y="1052737"/>
            <a:ext cx="4186809" cy="5184575"/>
          </a:xfrm>
        </p:spPr>
        <p:txBody>
          <a:bodyPr>
            <a:noAutofit/>
          </a:bodyPr>
          <a:lstStyle/>
          <a:p>
            <a:r>
              <a:rPr lang="ru-RU" sz="2400" b="1" dirty="0">
                <a:solidFill>
                  <a:schemeClr val="tx1"/>
                </a:solidFill>
                <a:latin typeface="Times New Roman" pitchFamily="18" charset="0"/>
                <a:cs typeface="Times New Roman" pitchFamily="18" charset="0"/>
              </a:rPr>
              <a:t>В середине ноября родителям был предложен сценарий новогоднего праздника «Сладости встречают Новый год». Родители изъявили желание участвовать в этом мероприятии. Они принимали участие в изготовлении костюмов гномиков и конфеток. Участвовали в новогодней выставке поделок, совместно с </a:t>
            </a:r>
            <a:r>
              <a:rPr lang="ru-RU" sz="2400" b="1" dirty="0" smtClean="0">
                <a:solidFill>
                  <a:schemeClr val="tx1"/>
                </a:solidFill>
                <a:latin typeface="Times New Roman" pitchFamily="18" charset="0"/>
                <a:cs typeface="Times New Roman" pitchFamily="18" charset="0"/>
              </a:rPr>
              <a:t>детьми</a:t>
            </a:r>
            <a:r>
              <a:rPr lang="ru-RU" sz="2400" dirty="0" smtClean="0">
                <a:solidFill>
                  <a:schemeClr val="tx1"/>
                </a:solidFill>
                <a:latin typeface="Times New Roman" pitchFamily="18" charset="0"/>
                <a:cs typeface="Times New Roman" pitchFamily="18" charset="0"/>
              </a:rPr>
              <a:t>.</a:t>
            </a:r>
            <a:endParaRPr lang="ru-RU" sz="2400" dirty="0">
              <a:solidFill>
                <a:schemeClr val="tx1"/>
              </a:solidFill>
              <a:latin typeface="Times New Roman" pitchFamily="18" charset="0"/>
              <a:cs typeface="Times New Roman" pitchFamily="18" charset="0"/>
            </a:endParaRPr>
          </a:p>
        </p:txBody>
      </p:sp>
      <p:pic>
        <p:nvPicPr>
          <p:cNvPr id="8" name="Рисунок 7" descr="H:\ФОТО НГ средняя группа\IMG_20191225_102128.jpg"/>
          <p:cNvPicPr>
            <a:picLocks/>
          </p:cNvPicPr>
          <p:nvPr/>
        </p:nvPicPr>
        <p:blipFill rotWithShape="1">
          <a:blip r:embed="rId2" cstate="print">
            <a:extLst>
              <a:ext uri="{28A0092B-C50C-407E-A947-70E740481C1C}">
                <a14:useLocalDpi xmlns:a14="http://schemas.microsoft.com/office/drawing/2010/main" val="0"/>
              </a:ext>
            </a:extLst>
          </a:blip>
          <a:srcRect t="19157" b="19157"/>
          <a:stretch/>
        </p:blipFill>
        <p:spPr bwMode="auto">
          <a:xfrm>
            <a:off x="323528" y="332656"/>
            <a:ext cx="3566160" cy="2926080"/>
          </a:xfrm>
          <a:prstGeom prst="rect">
            <a:avLst/>
          </a:prstGeom>
          <a:no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a:extLst>
            <a:ext uri="{53640926-AAD7-44D8-BBD7-CCE9431645EC}">
              <a14:shadowObscured xmlns:a14="http://schemas.microsoft.com/office/drawing/2010/main"/>
            </a:ext>
          </a:extLst>
        </p:spPr>
      </p:pic>
      <p:pic>
        <p:nvPicPr>
          <p:cNvPr id="1026"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592" b="3592"/>
          <a:stretch>
            <a:fillRect/>
          </a:stretch>
        </p:blipFill>
        <p:spPr bwMode="auto">
          <a:xfrm>
            <a:off x="467544" y="3501007"/>
            <a:ext cx="3638168" cy="298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84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2016224"/>
          </a:xfrm>
        </p:spPr>
        <p:txBody>
          <a:bodyPr>
            <a:normAutofit fontScale="90000"/>
          </a:bodyPr>
          <a:lstStyle/>
          <a:p>
            <a:r>
              <a:rPr lang="ru-RU" sz="3100" b="1" dirty="0">
                <a:solidFill>
                  <a:srgbClr val="FF0000"/>
                </a:solidFill>
                <a:latin typeface="Times New Roman" pitchFamily="18" charset="0"/>
                <a:cs typeface="Times New Roman" pitchFamily="18" charset="0"/>
              </a:rPr>
              <a:t>Декабрь</a:t>
            </a:r>
            <a:r>
              <a:rPr lang="ru-RU" sz="2000" dirty="0"/>
              <a:t/>
            </a:r>
            <a:br>
              <a:rPr lang="ru-RU" sz="2000" dirty="0"/>
            </a:br>
            <a:r>
              <a:rPr lang="ru-RU" sz="2000" b="1" dirty="0">
                <a:solidFill>
                  <a:schemeClr val="tx1"/>
                </a:solidFill>
                <a:latin typeface="Times New Roman" pitchFamily="18" charset="0"/>
                <a:cs typeface="Times New Roman" pitchFamily="18" charset="0"/>
              </a:rPr>
              <a:t> Родителям было предложено исполнить роли на празднике. Конечно, многие смущались, но нашлись и смельчаки!</a:t>
            </a:r>
            <a:br>
              <a:rPr lang="ru-RU" sz="2000" b="1" dirty="0">
                <a:solidFill>
                  <a:schemeClr val="tx1"/>
                </a:solidFill>
                <a:latin typeface="Times New Roman" pitchFamily="18" charset="0"/>
                <a:cs typeface="Times New Roman" pitchFamily="18" charset="0"/>
              </a:rPr>
            </a:br>
            <a:r>
              <a:rPr lang="ru-RU" sz="2000" b="1" dirty="0">
                <a:solidFill>
                  <a:schemeClr val="tx1"/>
                </a:solidFill>
                <a:latin typeface="Times New Roman" pitchFamily="18" charset="0"/>
                <a:cs typeface="Times New Roman" pitchFamily="18" charset="0"/>
              </a:rPr>
              <a:t>Мама </a:t>
            </a:r>
            <a:r>
              <a:rPr lang="ru-RU" sz="2000" b="1" dirty="0" err="1">
                <a:solidFill>
                  <a:schemeClr val="tx1"/>
                </a:solidFill>
                <a:latin typeface="Times New Roman" pitchFamily="18" charset="0"/>
                <a:cs typeface="Times New Roman" pitchFamily="18" charset="0"/>
              </a:rPr>
              <a:t>Танасовой</a:t>
            </a:r>
            <a:r>
              <a:rPr lang="ru-RU" sz="2000" b="1" dirty="0">
                <a:solidFill>
                  <a:schemeClr val="tx1"/>
                </a:solidFill>
                <a:latin typeface="Times New Roman" pitchFamily="18" charset="0"/>
                <a:cs typeface="Times New Roman" pitchFamily="18" charset="0"/>
              </a:rPr>
              <a:t> Елизаветы -Екатерина </a:t>
            </a:r>
            <a:r>
              <a:rPr lang="ru-RU" sz="2000" b="1" dirty="0" smtClean="0">
                <a:solidFill>
                  <a:schemeClr val="tx1"/>
                </a:solidFill>
                <a:latin typeface="Times New Roman" pitchFamily="18" charset="0"/>
                <a:cs typeface="Times New Roman" pitchFamily="18" charset="0"/>
              </a:rPr>
              <a:t>Викторовна замечательно </a:t>
            </a:r>
            <a:r>
              <a:rPr lang="ru-RU" sz="2000" b="1" dirty="0">
                <a:solidFill>
                  <a:schemeClr val="tx1"/>
                </a:solidFill>
                <a:latin typeface="Times New Roman" pitchFamily="18" charset="0"/>
                <a:cs typeface="Times New Roman" pitchFamily="18" charset="0"/>
              </a:rPr>
              <a:t>исполнила роль </a:t>
            </a:r>
            <a:r>
              <a:rPr lang="ru-RU" sz="2000" b="1" dirty="0" err="1">
                <a:solidFill>
                  <a:schemeClr val="tx1"/>
                </a:solidFill>
                <a:latin typeface="Times New Roman" pitchFamily="18" charset="0"/>
                <a:cs typeface="Times New Roman" pitchFamily="18" charset="0"/>
              </a:rPr>
              <a:t>Зефирки</a:t>
            </a:r>
            <a:r>
              <a:rPr lang="ru-RU" sz="2000" b="1" dirty="0">
                <a:solidFill>
                  <a:schemeClr val="tx1"/>
                </a:solidFill>
                <a:latin typeface="Times New Roman" pitchFamily="18" charset="0"/>
                <a:cs typeface="Times New Roman" pitchFamily="18" charset="0"/>
              </a:rPr>
              <a:t>. Она участвовала в создании своего образа, подготовила костюм.</a:t>
            </a:r>
            <a:br>
              <a:rPr lang="ru-RU" sz="2000" b="1" dirty="0">
                <a:solidFill>
                  <a:schemeClr val="tx1"/>
                </a:solidFill>
                <a:latin typeface="Times New Roman" pitchFamily="18" charset="0"/>
                <a:cs typeface="Times New Roman" pitchFamily="18" charset="0"/>
              </a:rPr>
            </a:br>
            <a:endParaRPr lang="ru-RU" sz="2000" b="1" dirty="0">
              <a:solidFill>
                <a:schemeClr val="tx1"/>
              </a:solidFill>
              <a:latin typeface="Times New Roman" pitchFamily="18" charset="0"/>
              <a:cs typeface="Times New Roman" pitchFamily="18" charset="0"/>
            </a:endParaRPr>
          </a:p>
        </p:txBody>
      </p:sp>
      <p:sp>
        <p:nvSpPr>
          <p:cNvPr id="3" name="Текст 2"/>
          <p:cNvSpPr>
            <a:spLocks noGrp="1"/>
          </p:cNvSpPr>
          <p:nvPr>
            <p:ph type="body" idx="1"/>
          </p:nvPr>
        </p:nvSpPr>
        <p:spPr>
          <a:xfrm>
            <a:off x="755576" y="2276872"/>
            <a:ext cx="3822192" cy="864096"/>
          </a:xfrm>
        </p:spPr>
        <p:txBody>
          <a:bodyPr>
            <a:normAutofit/>
          </a:bodyPr>
          <a:lstStyle/>
          <a:p>
            <a:r>
              <a:rPr lang="ru-RU" b="1" dirty="0">
                <a:solidFill>
                  <a:schemeClr val="tx1"/>
                </a:solidFill>
                <a:latin typeface="Times New Roman" pitchFamily="18" charset="0"/>
                <a:cs typeface="Times New Roman" pitchFamily="18" charset="0"/>
              </a:rPr>
              <a:t>Карамелька, Шоколадка и </a:t>
            </a:r>
            <a:r>
              <a:rPr lang="ru-RU" b="1" dirty="0" err="1">
                <a:solidFill>
                  <a:schemeClr val="tx1"/>
                </a:solidFill>
                <a:latin typeface="Times New Roman" pitchFamily="18" charset="0"/>
                <a:cs typeface="Times New Roman" pitchFamily="18" charset="0"/>
              </a:rPr>
              <a:t>Зефирка</a:t>
            </a:r>
            <a:r>
              <a:rPr lang="ru-RU" b="1" dirty="0">
                <a:solidFill>
                  <a:schemeClr val="tx1"/>
                </a:solidFill>
                <a:latin typeface="Times New Roman" pitchFamily="18" charset="0"/>
                <a:cs typeface="Times New Roman" pitchFamily="18" charset="0"/>
              </a:rPr>
              <a:t>.</a:t>
            </a:r>
            <a:endParaRPr lang="ru-RU" dirty="0">
              <a:solidFill>
                <a:schemeClr val="tx1"/>
              </a:solidFill>
              <a:latin typeface="Times New Roman" pitchFamily="18" charset="0"/>
              <a:cs typeface="Times New Roman" pitchFamily="18" charset="0"/>
            </a:endParaRPr>
          </a:p>
          <a:p>
            <a:endParaRPr lang="ru-RU" dirty="0">
              <a:solidFill>
                <a:schemeClr val="tx1"/>
              </a:solidFill>
              <a:latin typeface="Times New Roman" pitchFamily="18" charset="0"/>
              <a:cs typeface="Times New Roman" pitchFamily="18" charset="0"/>
            </a:endParaRPr>
          </a:p>
        </p:txBody>
      </p:sp>
      <p:sp>
        <p:nvSpPr>
          <p:cNvPr id="5" name="Текст 4"/>
          <p:cNvSpPr>
            <a:spLocks noGrp="1"/>
          </p:cNvSpPr>
          <p:nvPr>
            <p:ph type="body" sz="quarter" idx="3"/>
          </p:nvPr>
        </p:nvSpPr>
        <p:spPr>
          <a:xfrm>
            <a:off x="4644008" y="2204864"/>
            <a:ext cx="3822192" cy="792088"/>
          </a:xfrm>
        </p:spPr>
        <p:txBody>
          <a:bodyPr>
            <a:normAutofit lnSpcReduction="10000"/>
          </a:bodyPr>
          <a:lstStyle/>
          <a:p>
            <a:r>
              <a:rPr lang="ru-RU" b="1" dirty="0">
                <a:solidFill>
                  <a:schemeClr val="tx1"/>
                </a:solidFill>
                <a:latin typeface="Times New Roman" pitchFamily="18" charset="0"/>
                <a:cs typeface="Times New Roman" pitchFamily="18" charset="0"/>
              </a:rPr>
              <a:t>Конкурс «Кто больше соберет конфет».</a:t>
            </a:r>
            <a:endParaRPr lang="ru-RU" dirty="0">
              <a:solidFill>
                <a:schemeClr val="tx1"/>
              </a:solidFill>
              <a:latin typeface="Times New Roman" pitchFamily="18" charset="0"/>
              <a:cs typeface="Times New Roman" pitchFamily="18" charset="0"/>
            </a:endParaRPr>
          </a:p>
          <a:p>
            <a:endParaRPr lang="ru-RU" dirty="0">
              <a:solidFill>
                <a:schemeClr val="tx1"/>
              </a:solidFill>
              <a:latin typeface="Times New Roman" pitchFamily="18" charset="0"/>
              <a:cs typeface="Times New Roman" pitchFamily="18" charset="0"/>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14400" y="2903643"/>
            <a:ext cx="3297560" cy="354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Объект 7" descr="H:\ФОТО НГ средняя группа\IMG_20191225_103350.jpg"/>
          <p:cNvPicPr>
            <a:picLocks noGrp="1"/>
          </p:cNvPicPr>
          <p:nvPr>
            <p:ph sz="quarter" idx="4"/>
          </p:nvPr>
        </p:nvPicPr>
        <p:blipFill rotWithShape="1">
          <a:blip r:embed="rId3" cstate="print">
            <a:extLst>
              <a:ext uri="{28A0092B-C50C-407E-A947-70E740481C1C}">
                <a14:useLocalDpi xmlns:a14="http://schemas.microsoft.com/office/drawing/2010/main" val="0"/>
              </a:ext>
            </a:extLst>
          </a:blip>
          <a:srcRect l="13022" t="11590" r="5661" b="33933"/>
          <a:stretch/>
        </p:blipFill>
        <p:spPr bwMode="auto">
          <a:xfrm>
            <a:off x="4644008" y="2924944"/>
            <a:ext cx="3816424" cy="35283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47676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229600" cy="1252728"/>
          </a:xfrm>
        </p:spPr>
        <p:txBody>
          <a:bodyPr>
            <a:normAutofit/>
          </a:bodyPr>
          <a:lstStyle/>
          <a:p>
            <a:r>
              <a:rPr lang="ru-RU" sz="3600" dirty="0">
                <a:solidFill>
                  <a:schemeClr val="tx1"/>
                </a:solidFill>
                <a:latin typeface="Times New Roman" pitchFamily="18" charset="0"/>
                <a:cs typeface="Times New Roman" pitchFamily="18" charset="0"/>
              </a:rPr>
              <a:t> В конце праздника Дед Мороз вручил всем подарки из волшебной конфеты</a:t>
            </a:r>
          </a:p>
        </p:txBody>
      </p:sp>
      <p:pic>
        <p:nvPicPr>
          <p:cNvPr id="5" name="Объект 4" descr="H:\ФОТО НГ средняя группа\IMG_20191225_103541.jpg"/>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t="10118" r="11842" b="31155"/>
          <a:stretch/>
        </p:blipFill>
        <p:spPr bwMode="auto">
          <a:xfrm>
            <a:off x="676275" y="2704877"/>
            <a:ext cx="3822700" cy="3396109"/>
          </a:xfrm>
          <a:prstGeom prst="rect">
            <a:avLst/>
          </a:prstGeom>
          <a:noFill/>
          <a:ln>
            <a:noFill/>
          </a:ln>
          <a:extLst>
            <a:ext uri="{53640926-AAD7-44D8-BBD7-CCE9431645EC}">
              <a14:shadowObscured xmlns:a14="http://schemas.microsoft.com/office/drawing/2010/main"/>
            </a:ext>
          </a:extLst>
        </p:spPr>
      </p:pic>
      <p:pic>
        <p:nvPicPr>
          <p:cNvPr id="6" name="Объект 5" descr="C:\Users\user\Desktop\занятие средняя гр\IMG-7d11971d73f2ddf71edc88bffee22849-V.jpg"/>
          <p:cNvPicPr>
            <a:picLocks noGrp="1"/>
          </p:cNvPicPr>
          <p:nvPr>
            <p:ph sz="quarter" idx="14"/>
          </p:nvPr>
        </p:nvPicPr>
        <p:blipFill rotWithShape="1">
          <a:blip r:embed="rId3">
            <a:extLst>
              <a:ext uri="{28A0092B-C50C-407E-A947-70E740481C1C}">
                <a14:useLocalDpi xmlns:a14="http://schemas.microsoft.com/office/drawing/2010/main" val="0"/>
              </a:ext>
            </a:extLst>
          </a:blip>
          <a:srcRect l="1" t="2958" r="19999" b="1597"/>
          <a:stretch/>
        </p:blipFill>
        <p:spPr bwMode="auto">
          <a:xfrm>
            <a:off x="4788024" y="2996953"/>
            <a:ext cx="3960440" cy="28803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820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8328"/>
            <a:ext cx="8640960" cy="2154568"/>
          </a:xfrm>
        </p:spPr>
        <p:txBody>
          <a:bodyPr>
            <a:normAutofit fontScale="90000"/>
          </a:bodyPr>
          <a:lstStyle/>
          <a:p>
            <a:pPr algn="just">
              <a:spcBef>
                <a:spcPts val="0"/>
              </a:spcBef>
            </a:pPr>
            <a:r>
              <a:rPr lang="ru-RU" sz="2000" b="1" dirty="0" smtClean="0">
                <a:solidFill>
                  <a:schemeClr val="tx1"/>
                </a:solidFill>
                <a:latin typeface="Times New Roman" pitchFamily="18" charset="0"/>
                <a:cs typeface="Times New Roman" pitchFamily="18" charset="0"/>
              </a:rPr>
              <a:t/>
            </a:r>
            <a:br>
              <a:rPr lang="ru-RU" sz="2000" b="1" dirty="0" smtClean="0">
                <a:solidFill>
                  <a:schemeClr val="tx1"/>
                </a:solidFill>
                <a:latin typeface="Times New Roman" pitchFamily="18" charset="0"/>
                <a:cs typeface="Times New Roman" pitchFamily="18" charset="0"/>
              </a:rPr>
            </a:br>
            <a:r>
              <a:rPr lang="ru-RU" sz="2000" b="1" dirty="0">
                <a:solidFill>
                  <a:schemeClr val="tx1"/>
                </a:solidFill>
                <a:latin typeface="Times New Roman" pitchFamily="18" charset="0"/>
                <a:cs typeface="Times New Roman" pitchFamily="18" charset="0"/>
              </a:rPr>
              <a:t/>
            </a:r>
            <a:br>
              <a:rPr lang="ru-RU" sz="2000" b="1" dirty="0">
                <a:solidFill>
                  <a:schemeClr val="tx1"/>
                </a:solidFill>
                <a:latin typeface="Times New Roman" pitchFamily="18" charset="0"/>
                <a:cs typeface="Times New Roman" pitchFamily="18" charset="0"/>
              </a:rPr>
            </a:br>
            <a:r>
              <a:rPr lang="ru-RU" sz="2000" b="1" dirty="0" smtClean="0">
                <a:solidFill>
                  <a:schemeClr val="tx1"/>
                </a:solidFill>
                <a:latin typeface="Times New Roman" pitchFamily="18" charset="0"/>
                <a:cs typeface="Times New Roman" pitchFamily="18" charset="0"/>
              </a:rPr>
              <a:t/>
            </a:r>
            <a:br>
              <a:rPr lang="ru-RU" sz="2000" b="1" dirty="0" smtClean="0">
                <a:solidFill>
                  <a:schemeClr val="tx1"/>
                </a:solidFill>
                <a:latin typeface="Times New Roman" pitchFamily="18" charset="0"/>
                <a:cs typeface="Times New Roman" pitchFamily="18" charset="0"/>
              </a:rPr>
            </a:br>
            <a:r>
              <a:rPr lang="ru-RU" sz="2700" b="1" dirty="0" smtClean="0">
                <a:solidFill>
                  <a:srgbClr val="FF0000"/>
                </a:solidFill>
                <a:latin typeface="Times New Roman" pitchFamily="18" charset="0"/>
                <a:cs typeface="Times New Roman" pitchFamily="18" charset="0"/>
              </a:rPr>
              <a:t>Январь</a:t>
            </a:r>
            <a:br>
              <a:rPr lang="ru-RU" sz="2700" b="1" dirty="0" smtClean="0">
                <a:solidFill>
                  <a:srgbClr val="FF0000"/>
                </a:solidFill>
                <a:latin typeface="Times New Roman" pitchFamily="18" charset="0"/>
                <a:cs typeface="Times New Roman" pitchFamily="18" charset="0"/>
              </a:rPr>
            </a:br>
            <a:r>
              <a:rPr lang="ru-RU" sz="2000" dirty="0">
                <a:solidFill>
                  <a:srgbClr val="FF0000"/>
                </a:solidFill>
                <a:latin typeface="Times New Roman" pitchFamily="18" charset="0"/>
                <a:cs typeface="Times New Roman" pitchFamily="18" charset="0"/>
              </a:rPr>
              <a:t/>
            </a:r>
            <a:br>
              <a:rPr lang="ru-RU" sz="2000" dirty="0">
                <a:solidFill>
                  <a:srgbClr val="FF0000"/>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Важное </a:t>
            </a:r>
            <a:r>
              <a:rPr lang="ru-RU" sz="2000" dirty="0">
                <a:solidFill>
                  <a:schemeClr val="tx1"/>
                </a:solidFill>
                <a:latin typeface="Times New Roman" pitchFamily="18" charset="0"/>
                <a:cs typeface="Times New Roman" pitchFamily="18" charset="0"/>
              </a:rPr>
              <a:t>значение в сотрудничестве с родителями имеет информационное обеспечение этого процесса. Родители хотят быть в курсе всех интересных мероприятий, которые проходят в детском саду, хотят получать рекомендации от музыкального руководителя и </a:t>
            </a:r>
            <a:r>
              <a:rPr lang="ru-RU" sz="2000" dirty="0" smtClean="0">
                <a:solidFill>
                  <a:schemeClr val="tx1"/>
                </a:solidFill>
                <a:latin typeface="Times New Roman" pitchFamily="18" charset="0"/>
                <a:cs typeface="Times New Roman" pitchFamily="18" charset="0"/>
              </a:rPr>
              <a:t>воспитателей. Поэтому </a:t>
            </a:r>
            <a:r>
              <a:rPr lang="ru-RU" sz="2000" dirty="0">
                <a:solidFill>
                  <a:schemeClr val="tx1"/>
                </a:solidFill>
                <a:latin typeface="Times New Roman" pitchFamily="18" charset="0"/>
                <a:cs typeface="Times New Roman" pitchFamily="18" charset="0"/>
              </a:rPr>
              <a:t>необходимо </a:t>
            </a:r>
            <a:r>
              <a:rPr lang="ru-RU" sz="2000" dirty="0" smtClean="0">
                <a:solidFill>
                  <a:schemeClr val="tx1"/>
                </a:solidFill>
                <a:latin typeface="Times New Roman" pitchFamily="18" charset="0"/>
                <a:cs typeface="Times New Roman" pitchFamily="18" charset="0"/>
              </a:rPr>
              <a:t>консультировать на родительских собраниях </a:t>
            </a:r>
            <a:r>
              <a:rPr lang="ru-RU" sz="2000" dirty="0">
                <a:solidFill>
                  <a:schemeClr val="tx1"/>
                </a:solidFill>
                <a:latin typeface="Times New Roman" pitchFamily="18" charset="0"/>
                <a:cs typeface="Times New Roman" pitchFamily="18" charset="0"/>
              </a:rPr>
              <a:t>и </a:t>
            </a:r>
            <a:r>
              <a:rPr lang="ru-RU" sz="2000" dirty="0" smtClean="0">
                <a:solidFill>
                  <a:schemeClr val="tx1"/>
                </a:solidFill>
                <a:latin typeface="Times New Roman" pitchFamily="18" charset="0"/>
                <a:cs typeface="Times New Roman" pitchFamily="18" charset="0"/>
              </a:rPr>
              <a:t>индивидуально, освещать </a:t>
            </a:r>
            <a:r>
              <a:rPr lang="ru-RU" sz="2000" dirty="0">
                <a:solidFill>
                  <a:schemeClr val="tx1"/>
                </a:solidFill>
                <a:latin typeface="Times New Roman" pitchFamily="18" charset="0"/>
                <a:cs typeface="Times New Roman" pitchFamily="18" charset="0"/>
              </a:rPr>
              <a:t>интересные факты и сведения. </a:t>
            </a:r>
            <a:r>
              <a:rPr lang="ru-RU" sz="2000" dirty="0" smtClean="0">
                <a:solidFill>
                  <a:schemeClr val="tx1"/>
                </a:solidFill>
                <a:latin typeface="Times New Roman" pitchFamily="18" charset="0"/>
                <a:cs typeface="Times New Roman" pitchFamily="18" charset="0"/>
              </a:rPr>
              <a:t>Для этих целей в группе организована фотовыставка, в которой отражены  интересные события в будни и праздники.</a:t>
            </a:r>
            <a:r>
              <a:rPr lang="ru-RU" dirty="0"/>
              <a:t/>
            </a:r>
            <a:br>
              <a:rPr lang="ru-RU" dirty="0"/>
            </a:br>
            <a:r>
              <a:rPr lang="ru-RU" sz="2000" dirty="0"/>
              <a:t> в которой освещаются интересные факты и сведения. Она эстетично оформлена и привлекает внимание родителей.</a:t>
            </a:r>
            <a:br>
              <a:rPr lang="ru-RU" sz="2000" dirty="0"/>
            </a:br>
            <a:endParaRPr lang="ru-RU" sz="2000" dirty="0"/>
          </a:p>
        </p:txBody>
      </p:sp>
      <p:sp>
        <p:nvSpPr>
          <p:cNvPr id="3" name="Текст 2"/>
          <p:cNvSpPr>
            <a:spLocks noGrp="1"/>
          </p:cNvSpPr>
          <p:nvPr>
            <p:ph type="body" idx="1"/>
          </p:nvPr>
        </p:nvSpPr>
        <p:spPr/>
        <p:txBody>
          <a:bodyPr>
            <a:normAutofit fontScale="92500" lnSpcReduction="20000"/>
          </a:bodyPr>
          <a:lstStyle/>
          <a:p>
            <a:r>
              <a:rPr lang="ru-RU" b="1" dirty="0">
                <a:solidFill>
                  <a:schemeClr val="tx1"/>
                </a:solidFill>
                <a:latin typeface="Times New Roman"/>
                <a:ea typeface="Calibri"/>
              </a:rPr>
              <a:t>«Путешествие в удивительный мир музыки»</a:t>
            </a:r>
            <a:endParaRPr lang="ru-RU" b="1" dirty="0">
              <a:solidFill>
                <a:schemeClr val="tx1"/>
              </a:solidFill>
            </a:endParaRPr>
          </a:p>
        </p:txBody>
      </p:sp>
      <p:sp>
        <p:nvSpPr>
          <p:cNvPr id="5" name="Текст 4"/>
          <p:cNvSpPr>
            <a:spLocks noGrp="1"/>
          </p:cNvSpPr>
          <p:nvPr>
            <p:ph type="body" sz="quarter" idx="3"/>
          </p:nvPr>
        </p:nvSpPr>
        <p:spPr/>
        <p:txBody>
          <a:bodyPr>
            <a:normAutofit fontScale="92500" lnSpcReduction="20000"/>
          </a:bodyPr>
          <a:lstStyle/>
          <a:p>
            <a:r>
              <a:rPr lang="ru-RU" b="1" dirty="0">
                <a:solidFill>
                  <a:schemeClr val="tx1"/>
                </a:solidFill>
                <a:latin typeface="Times New Roman" pitchFamily="18" charset="0"/>
                <a:cs typeface="Times New Roman" pitchFamily="18" charset="0"/>
              </a:rPr>
              <a:t>Тематическая выставка «Праздник в нашей жизни»</a:t>
            </a:r>
          </a:p>
        </p:txBody>
      </p:sp>
      <p:pic>
        <p:nvPicPr>
          <p:cNvPr id="7" name="Объект 6" descr="D:\Яровая М.П\фото мои\IMG_20200113_125711.jpg"/>
          <p:cNvPicPr>
            <a:picLocks noGrp="1"/>
          </p:cNvPicPr>
          <p:nvPr>
            <p:ph sz="half" idx="2"/>
          </p:nvPr>
        </p:nvPicPr>
        <p:blipFill rotWithShape="1">
          <a:blip r:embed="rId2" cstate="print">
            <a:extLst>
              <a:ext uri="{28A0092B-C50C-407E-A947-70E740481C1C}">
                <a14:useLocalDpi xmlns:a14="http://schemas.microsoft.com/office/drawing/2010/main" val="0"/>
              </a:ext>
            </a:extLst>
          </a:blip>
          <a:srcRect t="19841" b="50327"/>
          <a:stretch/>
        </p:blipFill>
        <p:spPr bwMode="auto">
          <a:xfrm>
            <a:off x="677863" y="3518728"/>
            <a:ext cx="3819525" cy="2517706"/>
          </a:xfrm>
          <a:prstGeom prst="rect">
            <a:avLst/>
          </a:prstGeom>
          <a:noFill/>
          <a:ln>
            <a:noFill/>
          </a:ln>
          <a:extLst>
            <a:ext uri="{53640926-AAD7-44D8-BBD7-CCE9431645EC}">
              <a14:shadowObscured xmlns:a14="http://schemas.microsoft.com/office/drawing/2010/main"/>
            </a:ext>
          </a:extLst>
        </p:spPr>
      </p:pic>
      <p:pic>
        <p:nvPicPr>
          <p:cNvPr id="8" name="Объект 7" descr="D:\Яровая М.П\фото мои\IMG_20200114_125726.jpg"/>
          <p:cNvPicPr>
            <a:picLocks noGrp="1"/>
          </p:cNvPicPr>
          <p:nvPr>
            <p:ph sz="quarter" idx="4"/>
          </p:nvPr>
        </p:nvPicPr>
        <p:blipFill rotWithShape="1">
          <a:blip r:embed="rId3" cstate="print">
            <a:extLst>
              <a:ext uri="{28A0092B-C50C-407E-A947-70E740481C1C}">
                <a14:useLocalDpi xmlns:a14="http://schemas.microsoft.com/office/drawing/2010/main" val="0"/>
              </a:ext>
            </a:extLst>
          </a:blip>
          <a:srcRect l="1332" t="9463" r="3143" b="6667"/>
          <a:stretch/>
        </p:blipFill>
        <p:spPr bwMode="auto">
          <a:xfrm>
            <a:off x="4645025" y="3501008"/>
            <a:ext cx="3822700" cy="25202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5883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29600" cy="2010552"/>
          </a:xfrm>
        </p:spPr>
        <p:txBody>
          <a:bodyPr>
            <a:noAutofit/>
          </a:bodyPr>
          <a:lstStyle/>
          <a:p>
            <a:r>
              <a:rPr lang="ru-RU" sz="2000" b="1" dirty="0">
                <a:solidFill>
                  <a:schemeClr val="tx1"/>
                </a:solidFill>
                <a:latin typeface="Times New Roman" pitchFamily="18" charset="0"/>
                <a:cs typeface="Times New Roman" pitchFamily="18" charset="0"/>
              </a:rPr>
              <a:t>19.02 </a:t>
            </a:r>
            <a:r>
              <a:rPr lang="ru-RU" sz="2000" b="1" dirty="0" smtClean="0">
                <a:solidFill>
                  <a:schemeClr val="tx1"/>
                </a:solidFill>
                <a:latin typeface="Times New Roman" pitchFamily="18" charset="0"/>
                <a:cs typeface="Times New Roman" pitchFamily="18" charset="0"/>
              </a:rPr>
              <a:t>2020</a:t>
            </a:r>
            <a:br>
              <a:rPr lang="ru-RU" sz="2000" b="1" dirty="0" smtClean="0">
                <a:solidFill>
                  <a:schemeClr val="tx1"/>
                </a:solidFill>
                <a:latin typeface="Times New Roman" pitchFamily="18" charset="0"/>
                <a:cs typeface="Times New Roman" pitchFamily="18" charset="0"/>
              </a:rPr>
            </a:br>
            <a:r>
              <a:rPr lang="ru-RU" sz="2000" b="1" dirty="0" smtClean="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Состоялось родительское собрание, которое проходило в форме </a:t>
            </a:r>
            <a:r>
              <a:rPr lang="ru-RU" sz="2000" b="1" dirty="0" err="1" smtClean="0">
                <a:solidFill>
                  <a:schemeClr val="tx1"/>
                </a:solidFill>
                <a:latin typeface="Times New Roman" pitchFamily="18" charset="0"/>
                <a:cs typeface="Times New Roman" pitchFamily="18" charset="0"/>
              </a:rPr>
              <a:t>Квест</a:t>
            </a:r>
            <a:r>
              <a:rPr lang="ru-RU" sz="2000" b="1" dirty="0" smtClean="0">
                <a:solidFill>
                  <a:schemeClr val="tx1"/>
                </a:solidFill>
                <a:latin typeface="Times New Roman" pitchFamily="18" charset="0"/>
                <a:cs typeface="Times New Roman" pitchFamily="18" charset="0"/>
              </a:rPr>
              <a:t>-игры </a:t>
            </a:r>
            <a:r>
              <a:rPr lang="ru-RU" sz="2000" b="1" u="sng" dirty="0">
                <a:solidFill>
                  <a:schemeClr val="tx1"/>
                </a:solidFill>
                <a:latin typeface="Times New Roman" pitchFamily="18" charset="0"/>
                <a:cs typeface="Times New Roman" pitchFamily="18" charset="0"/>
              </a:rPr>
              <a:t>«В поисках пиратского клада». </a:t>
            </a:r>
            <a:br>
              <a:rPr lang="ru-RU" sz="2000" b="1" u="sng" dirty="0">
                <a:solidFill>
                  <a:schemeClr val="tx1"/>
                </a:solidFill>
                <a:latin typeface="Times New Roman" pitchFamily="18" charset="0"/>
                <a:cs typeface="Times New Roman" pitchFamily="18" charset="0"/>
              </a:rPr>
            </a:br>
            <a:r>
              <a:rPr lang="ru-RU" sz="2000" b="1" dirty="0">
                <a:solidFill>
                  <a:schemeClr val="tx1"/>
                </a:solidFill>
                <a:latin typeface="Times New Roman" pitchFamily="18" charset="0"/>
                <a:cs typeface="Times New Roman" pitchFamily="18" charset="0"/>
              </a:rPr>
              <a:t>В нем приняли участия дети средней группы «Ягодка</a:t>
            </a:r>
            <a:r>
              <a:rPr lang="ru-RU" sz="2000" b="1" dirty="0" smtClean="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их родители и педагоги. Мероприятие проходило в музыкальном зале. Были приглашены корреспонденты ТВ канала ПМР.</a:t>
            </a:r>
            <a:br>
              <a:rPr lang="ru-RU" sz="2000" b="1" dirty="0">
                <a:solidFill>
                  <a:schemeClr val="tx1"/>
                </a:solidFill>
                <a:latin typeface="Times New Roman" pitchFamily="18" charset="0"/>
                <a:cs typeface="Times New Roman" pitchFamily="18" charset="0"/>
              </a:rPr>
            </a:br>
            <a:endParaRPr lang="ru-RU" sz="2000" b="1" dirty="0">
              <a:solidFill>
                <a:schemeClr val="tx1"/>
              </a:solidFill>
              <a:latin typeface="Times New Roman" pitchFamily="18" charset="0"/>
              <a:cs typeface="Times New Roman" pitchFamily="18" charset="0"/>
            </a:endParaRPr>
          </a:p>
        </p:txBody>
      </p:sp>
      <p:pic>
        <p:nvPicPr>
          <p:cNvPr id="4" name="Объект 3" descr="D:\ФОТО\пиратский квест\IMG_20200220_080613.jpg"/>
          <p:cNvPicPr>
            <a:picLocks noGrp="1"/>
          </p:cNvPicPr>
          <p:nvPr>
            <p:ph idx="1"/>
          </p:nvPr>
        </p:nvPicPr>
        <p:blipFill rotWithShape="1">
          <a:blip r:embed="rId2" cstate="print">
            <a:extLst>
              <a:ext uri="{28A0092B-C50C-407E-A947-70E740481C1C}">
                <a14:useLocalDpi xmlns:a14="http://schemas.microsoft.com/office/drawing/2010/main" val="0"/>
              </a:ext>
            </a:extLst>
          </a:blip>
          <a:srcRect t="24163" b="27803"/>
          <a:stretch/>
        </p:blipFill>
        <p:spPr bwMode="auto">
          <a:xfrm>
            <a:off x="323528" y="2420888"/>
            <a:ext cx="3960440" cy="4104456"/>
          </a:xfrm>
          <a:prstGeom prst="rect">
            <a:avLst/>
          </a:prstGeom>
          <a:noFill/>
          <a:ln>
            <a:noFill/>
          </a:ln>
          <a:extLst>
            <a:ext uri="{53640926-AAD7-44D8-BBD7-CCE9431645EC}">
              <a14:shadowObscured xmlns:a14="http://schemas.microsoft.com/office/drawing/2010/main"/>
            </a:ext>
          </a:extLst>
        </p:spPr>
      </p:pic>
      <p:pic>
        <p:nvPicPr>
          <p:cNvPr id="5" name="Рисунок 4" descr="D:\ФОТО\пиратский квест\IMG-b66a7f9ac5170dc8a2f96e8031066b23-V.jpg"/>
          <p:cNvPicPr/>
          <p:nvPr/>
        </p:nvPicPr>
        <p:blipFill rotWithShape="1">
          <a:blip r:embed="rId3" cstate="print">
            <a:extLst>
              <a:ext uri="{28A0092B-C50C-407E-A947-70E740481C1C}">
                <a14:useLocalDpi xmlns:a14="http://schemas.microsoft.com/office/drawing/2010/main" val="0"/>
              </a:ext>
            </a:extLst>
          </a:blip>
          <a:srcRect t="-314" b="28272"/>
          <a:stretch/>
        </p:blipFill>
        <p:spPr bwMode="auto">
          <a:xfrm>
            <a:off x="4625788" y="2204864"/>
            <a:ext cx="3472180" cy="4448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2775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91264" cy="2232248"/>
          </a:xfrm>
        </p:spPr>
        <p:txBody>
          <a:bodyPr>
            <a:normAutofit fontScale="90000"/>
          </a:bodyPr>
          <a:lstStyle/>
          <a:p>
            <a:r>
              <a:rPr lang="ru-RU" sz="2000" b="1" dirty="0">
                <a:solidFill>
                  <a:schemeClr val="tx1"/>
                </a:solidFill>
                <a:latin typeface="Times New Roman" pitchFamily="18" charset="0"/>
                <a:cs typeface="Times New Roman" pitchFamily="18" charset="0"/>
              </a:rPr>
              <a:t>Разработка и реализация инновационных подходов взаимодействия музыкального руководителя с родителями в рамках ГОС ДО  для художественно-эстетического воспитания дошкольников обусловила проведение новой инновационной технологии </a:t>
            </a:r>
            <a:r>
              <a:rPr lang="ru-RU" sz="2000" b="1" dirty="0" err="1">
                <a:solidFill>
                  <a:schemeClr val="tx1"/>
                </a:solidFill>
                <a:latin typeface="Times New Roman" pitchFamily="18" charset="0"/>
                <a:cs typeface="Times New Roman" pitchFamily="18" charset="0"/>
              </a:rPr>
              <a:t>Квест</a:t>
            </a:r>
            <a:r>
              <a:rPr lang="ru-RU" sz="2000" b="1" dirty="0">
                <a:solidFill>
                  <a:schemeClr val="tx1"/>
                </a:solidFill>
                <a:latin typeface="Times New Roman" pitchFamily="18" charset="0"/>
                <a:cs typeface="Times New Roman" pitchFamily="18" charset="0"/>
              </a:rPr>
              <a:t>-игры «В поисках пиратского клада». В ней появилась возможность показать свою эрудицию, смелость, ловкость, </a:t>
            </a:r>
            <a:r>
              <a:rPr lang="ru-RU" sz="2000" b="1" dirty="0" err="1">
                <a:solidFill>
                  <a:schemeClr val="tx1"/>
                </a:solidFill>
                <a:latin typeface="Times New Roman" pitchFamily="18" charset="0"/>
                <a:cs typeface="Times New Roman" pitchFamily="18" charset="0"/>
              </a:rPr>
              <a:t>коммуникативность</a:t>
            </a:r>
            <a:r>
              <a:rPr lang="ru-RU" sz="2000" b="1" dirty="0">
                <a:solidFill>
                  <a:schemeClr val="tx1"/>
                </a:solidFill>
                <a:latin typeface="Times New Roman" pitchFamily="18" charset="0"/>
                <a:cs typeface="Times New Roman" pitchFamily="18" charset="0"/>
              </a:rPr>
              <a:t>, сплоченность всех членов команды: детей и их </a:t>
            </a:r>
            <a:r>
              <a:rPr lang="ru-RU" sz="2000" b="1" dirty="0">
                <a:solidFill>
                  <a:schemeClr val="tx1"/>
                </a:solidFill>
              </a:rPr>
              <a:t>родителей.</a:t>
            </a:r>
            <a:br>
              <a:rPr lang="ru-RU" sz="2000" b="1" dirty="0">
                <a:solidFill>
                  <a:schemeClr val="tx1"/>
                </a:solidFill>
              </a:rPr>
            </a:br>
            <a:endParaRPr lang="ru-RU" sz="2000" b="1" dirty="0">
              <a:solidFill>
                <a:schemeClr val="tx1"/>
              </a:solidFill>
            </a:endParaRPr>
          </a:p>
        </p:txBody>
      </p:sp>
      <p:pic>
        <p:nvPicPr>
          <p:cNvPr id="5" name="Объект 4" descr="D:\ФОТО\пиратский квест\IMG_20200219_153404.jpg"/>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t="1869" b="12499"/>
          <a:stretch/>
        </p:blipFill>
        <p:spPr bwMode="auto">
          <a:xfrm>
            <a:off x="611560" y="2492896"/>
            <a:ext cx="3672408" cy="3672408"/>
          </a:xfrm>
          <a:prstGeom prst="rect">
            <a:avLst/>
          </a:prstGeom>
          <a:noFill/>
          <a:ln>
            <a:noFill/>
          </a:ln>
          <a:extLst>
            <a:ext uri="{53640926-AAD7-44D8-BBD7-CCE9431645EC}">
              <a14:shadowObscured xmlns:a14="http://schemas.microsoft.com/office/drawing/2010/main"/>
            </a:ext>
          </a:extLst>
        </p:spPr>
      </p:pic>
      <p:pic>
        <p:nvPicPr>
          <p:cNvPr id="6" name="Объект 5" descr="D:\ФОТО\пиратский квест\IMG_20200219_153420.jpg"/>
          <p:cNvPicPr>
            <a:picLocks noGrp="1"/>
          </p:cNvPicPr>
          <p:nvPr>
            <p:ph sz="quarter" idx="14"/>
          </p:nvPr>
        </p:nvPicPr>
        <p:blipFill rotWithShape="1">
          <a:blip r:embed="rId3" cstate="print">
            <a:extLst>
              <a:ext uri="{28A0092B-C50C-407E-A947-70E740481C1C}">
                <a14:useLocalDpi xmlns:a14="http://schemas.microsoft.com/office/drawing/2010/main" val="0"/>
              </a:ext>
            </a:extLst>
          </a:blip>
          <a:srcRect t="5926" b="8864"/>
          <a:stretch/>
        </p:blipFill>
        <p:spPr bwMode="auto">
          <a:xfrm>
            <a:off x="4572000" y="2492896"/>
            <a:ext cx="3888432" cy="37444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507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229600" cy="2082560"/>
          </a:xfrm>
        </p:spPr>
        <p:txBody>
          <a:bodyPr>
            <a:normAutofit fontScale="90000"/>
          </a:bodyPr>
          <a:lstStyle/>
          <a:p>
            <a:r>
              <a:rPr lang="ru-RU" sz="2000" b="1" dirty="0" smtClean="0">
                <a:solidFill>
                  <a:schemeClr val="tx1"/>
                </a:solidFill>
                <a:latin typeface="Times New Roman" pitchFamily="18" charset="0"/>
                <a:cs typeface="Times New Roman" pitchFamily="18" charset="0"/>
              </a:rPr>
              <a:t/>
            </a:r>
            <a:br>
              <a:rPr lang="ru-RU" sz="2000" b="1" dirty="0" smtClean="0">
                <a:solidFill>
                  <a:schemeClr val="tx1"/>
                </a:solidFill>
                <a:latin typeface="Times New Roman" pitchFamily="18" charset="0"/>
                <a:cs typeface="Times New Roman" pitchFamily="18" charset="0"/>
              </a:rPr>
            </a:br>
            <a:r>
              <a:rPr lang="ru-RU" sz="2000" b="1" dirty="0">
                <a:solidFill>
                  <a:schemeClr val="tx1"/>
                </a:solidFill>
                <a:latin typeface="Times New Roman" pitchFamily="18" charset="0"/>
                <a:cs typeface="Times New Roman" pitchFamily="18" charset="0"/>
              </a:rPr>
              <a:t/>
            </a:r>
            <a:br>
              <a:rPr lang="ru-RU" sz="2000" b="1" dirty="0">
                <a:solidFill>
                  <a:schemeClr val="tx1"/>
                </a:solidFill>
                <a:latin typeface="Times New Roman" pitchFamily="18" charset="0"/>
                <a:cs typeface="Times New Roman" pitchFamily="18" charset="0"/>
              </a:rPr>
            </a:br>
            <a:r>
              <a:rPr lang="ru-RU" sz="2000" b="1" dirty="0" smtClean="0">
                <a:solidFill>
                  <a:schemeClr val="tx1"/>
                </a:solidFill>
                <a:latin typeface="Times New Roman" pitchFamily="18" charset="0"/>
                <a:cs typeface="Times New Roman" pitchFamily="18" charset="0"/>
              </a:rPr>
              <a:t>Наряду с появлением новых государственных образовательных стандартов, где одной из ведущей целью является гармоничное развитие личности ребенка, появилась необходимость создать современную модель взаимосвязи участников образовательного процесса. Гармоничное </a:t>
            </a:r>
            <a:r>
              <a:rPr lang="ru-RU" sz="2000" b="1" dirty="0">
                <a:solidFill>
                  <a:schemeClr val="tx1"/>
                </a:solidFill>
                <a:latin typeface="Times New Roman" pitchFamily="18" charset="0"/>
                <a:cs typeface="Times New Roman" pitchFamily="18" charset="0"/>
              </a:rPr>
              <a:t>развитие ребенка происходит при условии наличия двух </a:t>
            </a:r>
            <a:r>
              <a:rPr lang="ru-RU" sz="2000" b="1" dirty="0" smtClean="0">
                <a:solidFill>
                  <a:schemeClr val="tx1"/>
                </a:solidFill>
                <a:latin typeface="Times New Roman" pitchFamily="18" charset="0"/>
                <a:cs typeface="Times New Roman" pitchFamily="18" charset="0"/>
              </a:rPr>
              <a:t>составляющих </a:t>
            </a:r>
            <a:r>
              <a:rPr lang="ru-RU" sz="2000" b="1" dirty="0">
                <a:solidFill>
                  <a:schemeClr val="tx1"/>
                </a:solidFill>
                <a:latin typeface="Times New Roman" pitchFamily="18" charset="0"/>
                <a:cs typeface="Times New Roman" pitchFamily="18" charset="0"/>
              </a:rPr>
              <a:t>его жизни – полноценной семьи и детского сада.</a:t>
            </a:r>
            <a:r>
              <a:rPr lang="ru-RU" b="1" dirty="0">
                <a:solidFill>
                  <a:schemeClr val="tx1"/>
                </a:solidFill>
                <a:latin typeface="Times New Roman" pitchFamily="18" charset="0"/>
                <a:cs typeface="Times New Roman" pitchFamily="18" charset="0"/>
              </a:rPr>
              <a:t/>
            </a:r>
            <a:br>
              <a:rPr lang="ru-RU" b="1" dirty="0">
                <a:solidFill>
                  <a:schemeClr val="tx1"/>
                </a:solidFill>
                <a:latin typeface="Times New Roman" pitchFamily="18" charset="0"/>
                <a:cs typeface="Times New Roman" pitchFamily="18" charset="0"/>
              </a:rPr>
            </a:br>
            <a:endParaRPr lang="ru-RU" b="1" dirty="0">
              <a:solidFill>
                <a:schemeClr val="tx1"/>
              </a:solidFill>
              <a:latin typeface="Times New Roman" pitchFamily="18" charset="0"/>
              <a:cs typeface="Times New Roman" pitchFamily="18" charset="0"/>
            </a:endParaRPr>
          </a:p>
        </p:txBody>
      </p:sp>
      <p:pic>
        <p:nvPicPr>
          <p:cNvPr id="5" name="Объект 4" descr="D:\ФОТО\пиратский квест\IMG_20200219_154117.jpg"/>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t="14169" r="-2834" b="8704"/>
          <a:stretch/>
        </p:blipFill>
        <p:spPr bwMode="auto">
          <a:xfrm>
            <a:off x="683568" y="2420888"/>
            <a:ext cx="4032447" cy="3672407"/>
          </a:xfrm>
          <a:prstGeom prst="rect">
            <a:avLst/>
          </a:prstGeom>
          <a:noFill/>
          <a:ln>
            <a:noFill/>
          </a:ln>
          <a:extLst>
            <a:ext uri="{53640926-AAD7-44D8-BBD7-CCE9431645EC}">
              <a14:shadowObscured xmlns:a14="http://schemas.microsoft.com/office/drawing/2010/main"/>
            </a:ext>
          </a:extLst>
        </p:spPr>
      </p:pic>
      <p:pic>
        <p:nvPicPr>
          <p:cNvPr id="6" name="Объект 5" descr="D:\ФОТО\пиратский квест\IMG_20200219_154131.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420888"/>
            <a:ext cx="3744415" cy="3744415"/>
          </a:xfrm>
          <a:prstGeom prst="rect">
            <a:avLst/>
          </a:prstGeom>
          <a:noFill/>
          <a:ln>
            <a:noFill/>
          </a:ln>
        </p:spPr>
      </p:pic>
    </p:spTree>
    <p:extLst>
      <p:ext uri="{BB962C8B-B14F-4D97-AF65-F5344CB8AC3E}">
        <p14:creationId xmlns:p14="http://schemas.microsoft.com/office/powerpoint/2010/main" val="363175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764704"/>
            <a:ext cx="7776864" cy="5262979"/>
          </a:xfrm>
          <a:prstGeom prst="rect">
            <a:avLst/>
          </a:prstGeom>
        </p:spPr>
        <p:txBody>
          <a:bodyPr wrap="square">
            <a:spAutoFit/>
          </a:bodyPr>
          <a:lstStyle/>
          <a:p>
            <a:pPr algn="just"/>
            <a:r>
              <a:rPr lang="ru-RU" sz="2400" b="1" dirty="0">
                <a:latin typeface="Times New Roman" pitchFamily="18" charset="0"/>
                <a:cs typeface="Times New Roman" pitchFamily="18" charset="0"/>
              </a:rPr>
              <a:t>Наряду с появлением новых государственных образовательных стандартов, где одной из ведущей целью является гармоничное развитие личности ребенка, появилась необходимость создать современную модель взаимосвязи участников образовательного процесса. Гармоничное развитие ребенка происходит при условии наличия двух составляющих его жизни – полноценной семьи и детского сада. Семья обеспечивает необходимые ребенку личностные взаимоотношения, формирование чувства защищенности, доверия и открытости миру. Вместе с тем, семья сама нуждается в поддержке, которую призван оказывать ей детский сад, в данном случае – музыкальный руководитель.</a:t>
            </a:r>
          </a:p>
        </p:txBody>
      </p:sp>
    </p:spTree>
    <p:extLst>
      <p:ext uri="{BB962C8B-B14F-4D97-AF65-F5344CB8AC3E}">
        <p14:creationId xmlns:p14="http://schemas.microsoft.com/office/powerpoint/2010/main" val="1218004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2010552"/>
          </a:xfrm>
        </p:spPr>
        <p:txBody>
          <a:bodyPr>
            <a:noAutofit/>
          </a:bodyPr>
          <a:lstStyle/>
          <a:p>
            <a:pPr algn="l"/>
            <a:r>
              <a:rPr lang="ru-RU" sz="1800" b="1" dirty="0">
                <a:solidFill>
                  <a:schemeClr val="tx1"/>
                </a:solidFill>
                <a:latin typeface="Times New Roman" pitchFamily="18" charset="0"/>
                <a:cs typeface="Times New Roman" pitchFamily="18" charset="0"/>
              </a:rPr>
              <a:t>Любое совместное мероприятие позволяет родителям увидеть изнутри проблемы своего ребёнка, сравнить его с другими детьми, увидеть трудности во взаимоотношениях, посмотреть, как делают это другие, т. е. приобрести опыт взаимодействия не только со своим ребёнком, но и с родительской общественностью в целом. Праздники лучше проводить с привлечением родителей, чтобы они знали, сколько хлопот и труда надо вложить при подготовке любого торжества.</a:t>
            </a:r>
          </a:p>
        </p:txBody>
      </p:sp>
      <p:pic>
        <p:nvPicPr>
          <p:cNvPr id="5" name="Объект 4" descr="D:\ФОТО\пиратский квест\IMG_20200219_161241.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492896"/>
            <a:ext cx="3528392" cy="3672408"/>
          </a:xfrm>
          <a:prstGeom prst="rect">
            <a:avLst/>
          </a:prstGeom>
          <a:noFill/>
          <a:ln>
            <a:noFill/>
          </a:ln>
        </p:spPr>
      </p:pic>
      <p:pic>
        <p:nvPicPr>
          <p:cNvPr id="6" name="Объект 5" descr="D:\ФОТО\пиратский квест\IMG_20200219_160952.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492896"/>
            <a:ext cx="3816424" cy="3600400"/>
          </a:xfrm>
          <a:prstGeom prst="rect">
            <a:avLst/>
          </a:prstGeom>
          <a:noFill/>
          <a:ln>
            <a:noFill/>
          </a:ln>
        </p:spPr>
      </p:pic>
    </p:spTree>
    <p:extLst>
      <p:ext uri="{BB962C8B-B14F-4D97-AF65-F5344CB8AC3E}">
        <p14:creationId xmlns:p14="http://schemas.microsoft.com/office/powerpoint/2010/main" val="426282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2010552"/>
          </a:xfrm>
        </p:spPr>
        <p:txBody>
          <a:bodyPr>
            <a:noAutofit/>
          </a:bodyPr>
          <a:lstStyle/>
          <a:p>
            <a:pPr algn="just"/>
            <a:r>
              <a:rPr lang="ru-RU" sz="1800" b="1" dirty="0">
                <a:solidFill>
                  <a:schemeClr val="tx1"/>
                </a:solidFill>
                <a:latin typeface="Times New Roman" pitchFamily="18" charset="0"/>
                <a:cs typeface="Times New Roman" pitchFamily="18" charset="0"/>
              </a:rPr>
              <a:t>Работа с родителями является одним из важнейших аспектов работы педагогов, направленной на гармоничное развитие детей через формирование общего воспитательного поля вокруг ребенка, обеспечивающего согласованность воздействия взрослых. Для того, чтобы совместная работа была интересной, вовлекала каждого родителя, чтобы мамы и папы не жалели о потерянном времени и не смотрели на часы во время мероприятий, выбираются активные методы взаимодействия.</a:t>
            </a:r>
          </a:p>
        </p:txBody>
      </p:sp>
      <p:pic>
        <p:nvPicPr>
          <p:cNvPr id="5" name="Объект 4" descr="D:\ФОТО\пиратский квест\IMG_20200219_160849.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309542" y="2698822"/>
            <a:ext cx="3046433" cy="3610498"/>
          </a:xfrm>
          <a:prstGeom prst="rect">
            <a:avLst/>
          </a:prstGeom>
          <a:noFill/>
          <a:ln>
            <a:noFill/>
          </a:ln>
        </p:spPr>
      </p:pic>
      <p:pic>
        <p:nvPicPr>
          <p:cNvPr id="6" name="Объект 5" descr="D:\ФОТО\пиратский квест\IMG_20200219_160817.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698822"/>
            <a:ext cx="3118441" cy="3538490"/>
          </a:xfrm>
          <a:prstGeom prst="rect">
            <a:avLst/>
          </a:prstGeom>
          <a:noFill/>
          <a:ln>
            <a:noFill/>
          </a:ln>
        </p:spPr>
      </p:pic>
    </p:spTree>
    <p:extLst>
      <p:ext uri="{BB962C8B-B14F-4D97-AF65-F5344CB8AC3E}">
        <p14:creationId xmlns:p14="http://schemas.microsoft.com/office/powerpoint/2010/main" val="106035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607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1268760"/>
            <a:ext cx="3816423" cy="4896544"/>
          </a:xfrm>
          <a:prstGeom prst="rect">
            <a:avLst/>
          </a:prstGeom>
          <a:noFill/>
          <a:ln>
            <a:noFill/>
          </a:ln>
        </p:spPr>
      </p:pic>
      <p:pic>
        <p:nvPicPr>
          <p:cNvPr id="3" name="Рисунок 2" descr="D:\ФОТО\пиратский квест\IMG_20200219_1607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268760"/>
            <a:ext cx="4176463" cy="4896544"/>
          </a:xfrm>
          <a:prstGeom prst="rect">
            <a:avLst/>
          </a:prstGeom>
          <a:noFill/>
          <a:ln>
            <a:noFill/>
          </a:ln>
        </p:spPr>
      </p:pic>
    </p:spTree>
    <p:extLst>
      <p:ext uri="{BB962C8B-B14F-4D97-AF65-F5344CB8AC3E}">
        <p14:creationId xmlns:p14="http://schemas.microsoft.com/office/powerpoint/2010/main" val="3516562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606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268760"/>
            <a:ext cx="3672407" cy="4638473"/>
          </a:xfrm>
          <a:prstGeom prst="rect">
            <a:avLst/>
          </a:prstGeom>
          <a:noFill/>
          <a:ln>
            <a:noFill/>
          </a:ln>
        </p:spPr>
      </p:pic>
      <p:pic>
        <p:nvPicPr>
          <p:cNvPr id="3" name="Рисунок 2" descr="D:\ФОТО\пиратский квест\IMG_20200219_15574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268759"/>
            <a:ext cx="3888432" cy="4638473"/>
          </a:xfrm>
          <a:prstGeom prst="rect">
            <a:avLst/>
          </a:prstGeom>
          <a:noFill/>
          <a:ln>
            <a:noFill/>
          </a:ln>
        </p:spPr>
      </p:pic>
    </p:spTree>
    <p:extLst>
      <p:ext uri="{BB962C8B-B14F-4D97-AF65-F5344CB8AC3E}">
        <p14:creationId xmlns:p14="http://schemas.microsoft.com/office/powerpoint/2010/main" val="9533974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2088232"/>
          </a:xfrm>
        </p:spPr>
        <p:txBody>
          <a:bodyPr>
            <a:noAutofit/>
          </a:bodyPr>
          <a:lstStyle/>
          <a:p>
            <a:pPr algn="just"/>
            <a:r>
              <a:rPr lang="ru-RU" sz="1800" b="1" dirty="0">
                <a:solidFill>
                  <a:schemeClr val="tx1"/>
                </a:solidFill>
                <a:latin typeface="Times New Roman" pitchFamily="18" charset="0"/>
                <a:cs typeface="Times New Roman" pitchFamily="18" charset="0"/>
              </a:rPr>
              <a:t>В рамках нового стандарта изменяется и способ организации детских видов деятельности: совместная (партнерская) деятельность взрослого и ребенка – это наиболее естественный и эффективный контекст развития в дошкольном детстве. Родители должны тесно взаимодействовать в создании условий для полноценного и своевременного развития ребенка дошкольного возраста, чтобы не упустить важнейший период развития его личности.</a:t>
            </a:r>
            <a:br>
              <a:rPr lang="ru-RU" sz="1800" b="1" dirty="0">
                <a:solidFill>
                  <a:schemeClr val="tx1"/>
                </a:solidFill>
                <a:latin typeface="Times New Roman" pitchFamily="18" charset="0"/>
                <a:cs typeface="Times New Roman" pitchFamily="18" charset="0"/>
              </a:rPr>
            </a:br>
            <a:r>
              <a:rPr lang="ru-RU" sz="1800" b="1" dirty="0">
                <a:solidFill>
                  <a:schemeClr val="tx1"/>
                </a:solidFill>
                <a:latin typeface="Times New Roman" pitchFamily="18" charset="0"/>
                <a:cs typeface="Times New Roman" pitchFamily="18" charset="0"/>
              </a:rPr>
              <a:t> </a:t>
            </a:r>
            <a:br>
              <a:rPr lang="ru-RU" sz="1800" b="1" dirty="0">
                <a:solidFill>
                  <a:schemeClr val="tx1"/>
                </a:solidFill>
                <a:latin typeface="Times New Roman" pitchFamily="18" charset="0"/>
                <a:cs typeface="Times New Roman" pitchFamily="18" charset="0"/>
              </a:rPr>
            </a:br>
            <a:endParaRPr lang="ru-RU" sz="1800" b="1" dirty="0">
              <a:solidFill>
                <a:schemeClr val="tx1"/>
              </a:solidFill>
              <a:latin typeface="Times New Roman" pitchFamily="18" charset="0"/>
              <a:cs typeface="Times New Roman" pitchFamily="18" charset="0"/>
            </a:endParaRPr>
          </a:p>
        </p:txBody>
      </p:sp>
      <p:pic>
        <p:nvPicPr>
          <p:cNvPr id="5" name="Объект 4" descr="D:\ФОТО\пиратский квест\IMG_20200219_161247.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420888"/>
            <a:ext cx="3672407" cy="3744415"/>
          </a:xfrm>
          <a:prstGeom prst="rect">
            <a:avLst/>
          </a:prstGeom>
          <a:noFill/>
          <a:ln>
            <a:noFill/>
          </a:ln>
        </p:spPr>
      </p:pic>
      <p:pic>
        <p:nvPicPr>
          <p:cNvPr id="6" name="Объект 5" descr="D:\ФОТО\пиратский квест\IMG_20200219_161300.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492896"/>
            <a:ext cx="3888431" cy="3744415"/>
          </a:xfrm>
          <a:prstGeom prst="rect">
            <a:avLst/>
          </a:prstGeom>
          <a:noFill/>
          <a:ln>
            <a:noFill/>
          </a:ln>
        </p:spPr>
      </p:pic>
    </p:spTree>
    <p:extLst>
      <p:ext uri="{BB962C8B-B14F-4D97-AF65-F5344CB8AC3E}">
        <p14:creationId xmlns:p14="http://schemas.microsoft.com/office/powerpoint/2010/main" val="830724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2016224"/>
          </a:xfrm>
        </p:spPr>
        <p:txBody>
          <a:bodyPr>
            <a:noAutofit/>
          </a:bodyPr>
          <a:lstStyle/>
          <a:p>
            <a:pPr algn="just"/>
            <a:r>
              <a:rPr lang="ru-RU" sz="1800" b="1" dirty="0">
                <a:solidFill>
                  <a:schemeClr val="tx1"/>
                </a:solidFill>
                <a:latin typeface="Times New Roman" pitchFamily="18" charset="0"/>
                <a:cs typeface="Times New Roman" pitchFamily="18" charset="0"/>
              </a:rPr>
              <a:t>Дети вместе с родителями преодолели все препятствия, чтобы добыть заветный клад. </a:t>
            </a:r>
            <a:r>
              <a:rPr lang="ru-RU" sz="1800" b="1" dirty="0" err="1">
                <a:solidFill>
                  <a:schemeClr val="tx1"/>
                </a:solidFill>
                <a:latin typeface="Times New Roman" pitchFamily="18" charset="0"/>
                <a:cs typeface="Times New Roman" pitchFamily="18" charset="0"/>
              </a:rPr>
              <a:t>Квест</a:t>
            </a:r>
            <a:r>
              <a:rPr lang="ru-RU" sz="1800" b="1" dirty="0">
                <a:solidFill>
                  <a:schemeClr val="tx1"/>
                </a:solidFill>
                <a:latin typeface="Times New Roman" pitchFamily="18" charset="0"/>
                <a:cs typeface="Times New Roman" pitchFamily="18" charset="0"/>
              </a:rPr>
              <a:t> – игра дает возможность родителям активно участвовать, говорить, спорить, играть, соревноваться вместе со своими детьми, дает возможность видеть своего ребенка во взаимодействии с другими детьми, открывать в своем малыше новые грани и, наконец, дает возможность приобрести новые навыки общения и воспитания. Дети через </a:t>
            </a:r>
            <a:r>
              <a:rPr lang="ru-RU" sz="1800" b="1" dirty="0" err="1">
                <a:solidFill>
                  <a:schemeClr val="tx1"/>
                </a:solidFill>
                <a:latin typeface="Times New Roman" pitchFamily="18" charset="0"/>
                <a:cs typeface="Times New Roman" pitchFamily="18" charset="0"/>
              </a:rPr>
              <a:t>квест</a:t>
            </a:r>
            <a:r>
              <a:rPr lang="ru-RU" sz="1800" b="1" dirty="0">
                <a:solidFill>
                  <a:schemeClr val="tx1"/>
                </a:solidFill>
                <a:latin typeface="Times New Roman" pitchFamily="18" charset="0"/>
                <a:cs typeface="Times New Roman" pitchFamily="18" charset="0"/>
              </a:rPr>
              <a:t>-игру с помощью родителей и педагогов, учатся работать и контактировать в группах, получают возможность </a:t>
            </a:r>
            <a:r>
              <a:rPr lang="ru-RU" sz="1800" b="1" dirty="0" err="1">
                <a:solidFill>
                  <a:schemeClr val="tx1"/>
                </a:solidFill>
                <a:latin typeface="Times New Roman" pitchFamily="18" charset="0"/>
                <a:cs typeface="Times New Roman" pitchFamily="18" charset="0"/>
              </a:rPr>
              <a:t>самореализоваться</a:t>
            </a:r>
            <a:r>
              <a:rPr lang="ru-RU" sz="1800" b="1" dirty="0">
                <a:solidFill>
                  <a:schemeClr val="tx1"/>
                </a:solidFill>
                <a:latin typeface="Times New Roman" pitchFamily="18" charset="0"/>
                <a:cs typeface="Times New Roman" pitchFamily="18" charset="0"/>
              </a:rPr>
              <a:t>.</a:t>
            </a:r>
          </a:p>
        </p:txBody>
      </p:sp>
      <p:pic>
        <p:nvPicPr>
          <p:cNvPr id="5" name="Объект 4" descr="D:\ФОТО\пиратский квест\IMG_20200219_154924.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679700"/>
            <a:ext cx="3384375" cy="3773635"/>
          </a:xfrm>
          <a:prstGeom prst="rect">
            <a:avLst/>
          </a:prstGeom>
          <a:noFill/>
          <a:ln>
            <a:noFill/>
          </a:ln>
        </p:spPr>
      </p:pic>
      <p:pic>
        <p:nvPicPr>
          <p:cNvPr id="6" name="Объект 5" descr="D:\ФОТО\пиратский квест\IMG_20200219_154939.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679700"/>
            <a:ext cx="3384376" cy="3845644"/>
          </a:xfrm>
          <a:prstGeom prst="rect">
            <a:avLst/>
          </a:prstGeom>
          <a:noFill/>
          <a:ln>
            <a:noFill/>
          </a:ln>
        </p:spPr>
      </p:pic>
    </p:spTree>
    <p:extLst>
      <p:ext uri="{BB962C8B-B14F-4D97-AF65-F5344CB8AC3E}">
        <p14:creationId xmlns:p14="http://schemas.microsoft.com/office/powerpoint/2010/main" val="105148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551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80728"/>
            <a:ext cx="4176463" cy="5472608"/>
          </a:xfrm>
          <a:prstGeom prst="rect">
            <a:avLst/>
          </a:prstGeom>
          <a:noFill/>
          <a:ln>
            <a:noFill/>
          </a:ln>
        </p:spPr>
      </p:pic>
      <p:pic>
        <p:nvPicPr>
          <p:cNvPr id="3" name="Рисунок 2" descr="D:\ФОТО\пиратский квест\IMG_20200219_15524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980728"/>
            <a:ext cx="4032448" cy="5472608"/>
          </a:xfrm>
          <a:prstGeom prst="rect">
            <a:avLst/>
          </a:prstGeom>
          <a:noFill/>
          <a:ln>
            <a:noFill/>
          </a:ln>
        </p:spPr>
      </p:pic>
    </p:spTree>
    <p:extLst>
      <p:ext uri="{BB962C8B-B14F-4D97-AF65-F5344CB8AC3E}">
        <p14:creationId xmlns:p14="http://schemas.microsoft.com/office/powerpoint/2010/main" val="2712328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552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22" y="1085165"/>
            <a:ext cx="3994678" cy="5080138"/>
          </a:xfrm>
          <a:prstGeom prst="rect">
            <a:avLst/>
          </a:prstGeom>
          <a:noFill/>
          <a:ln>
            <a:noFill/>
          </a:ln>
        </p:spPr>
      </p:pic>
      <p:pic>
        <p:nvPicPr>
          <p:cNvPr id="3" name="Рисунок 2" descr="D:\ФОТО\пиратский квест\IMG_20200219_15513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085164"/>
            <a:ext cx="4032448" cy="5080139"/>
          </a:xfrm>
          <a:prstGeom prst="rect">
            <a:avLst/>
          </a:prstGeom>
          <a:noFill/>
          <a:ln>
            <a:noFill/>
          </a:ln>
        </p:spPr>
      </p:pic>
    </p:spTree>
    <p:extLst>
      <p:ext uri="{BB962C8B-B14F-4D97-AF65-F5344CB8AC3E}">
        <p14:creationId xmlns:p14="http://schemas.microsoft.com/office/powerpoint/2010/main" val="3097134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552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4176464" cy="5904656"/>
          </a:xfrm>
          <a:prstGeom prst="rect">
            <a:avLst/>
          </a:prstGeom>
          <a:noFill/>
          <a:ln>
            <a:noFill/>
          </a:ln>
        </p:spPr>
      </p:pic>
      <p:pic>
        <p:nvPicPr>
          <p:cNvPr id="3" name="Рисунок 2" descr="D:\ФОТО\пиратский квест\IMG_20200219_1552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476672"/>
            <a:ext cx="3888432" cy="5760640"/>
          </a:xfrm>
          <a:prstGeom prst="rect">
            <a:avLst/>
          </a:prstGeom>
          <a:noFill/>
          <a:ln>
            <a:noFill/>
          </a:ln>
        </p:spPr>
      </p:pic>
    </p:spTree>
    <p:extLst>
      <p:ext uri="{BB962C8B-B14F-4D97-AF65-F5344CB8AC3E}">
        <p14:creationId xmlns:p14="http://schemas.microsoft.com/office/powerpoint/2010/main" val="2066089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5515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836712"/>
            <a:ext cx="4032448" cy="5544616"/>
          </a:xfrm>
          <a:prstGeom prst="rect">
            <a:avLst/>
          </a:prstGeom>
          <a:noFill/>
          <a:ln>
            <a:noFill/>
          </a:ln>
        </p:spPr>
      </p:pic>
      <p:pic>
        <p:nvPicPr>
          <p:cNvPr id="3" name="Рисунок 2" descr="D:\ФОТО\пиратский квест\IMG_20200219_15505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836712"/>
            <a:ext cx="4104456" cy="5544616"/>
          </a:xfrm>
          <a:prstGeom prst="rect">
            <a:avLst/>
          </a:prstGeom>
          <a:noFill/>
          <a:ln>
            <a:noFill/>
          </a:ln>
        </p:spPr>
      </p:pic>
    </p:spTree>
    <p:extLst>
      <p:ext uri="{BB962C8B-B14F-4D97-AF65-F5344CB8AC3E}">
        <p14:creationId xmlns:p14="http://schemas.microsoft.com/office/powerpoint/2010/main" val="353674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764704"/>
            <a:ext cx="8712968" cy="5016758"/>
          </a:xfrm>
          <a:prstGeom prst="rect">
            <a:avLst/>
          </a:prstGeom>
        </p:spPr>
        <p:txBody>
          <a:bodyPr wrap="square">
            <a:spAutoFit/>
          </a:bodyPr>
          <a:lstStyle/>
          <a:p>
            <a:r>
              <a:rPr lang="ru-RU" sz="3200" b="1" dirty="0">
                <a:latin typeface="Times New Roman" pitchFamily="18" charset="0"/>
                <a:cs typeface="Times New Roman" pitchFamily="18" charset="0"/>
              </a:rPr>
              <a:t>На примере этого проекта я рассматриваю модель взаимодействия родителей, музыкального руководителя дошкольного образовательного учреждения и дошкольников. Разработан план по взаимодействию музыкального руководителя с родителями и их детьми для достижения поставленной цели. Проект подразумевает деление всего срока реализации проекта на 9 учебных месяцев - с сентября по май</a:t>
            </a:r>
            <a:r>
              <a:rPr lang="ru-RU" sz="3200" b="1" dirty="0" smtClean="0">
                <a:latin typeface="Times New Roman" pitchFamily="18" charset="0"/>
                <a:cs typeface="Times New Roman" pitchFamily="18" charset="0"/>
              </a:rPr>
              <a:t>.</a:t>
            </a:r>
            <a:endParaRPr lang="ru-RU"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072678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5384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2736"/>
            <a:ext cx="4032448" cy="5472608"/>
          </a:xfrm>
          <a:prstGeom prst="rect">
            <a:avLst/>
          </a:prstGeom>
          <a:noFill/>
          <a:ln>
            <a:noFill/>
          </a:ln>
        </p:spPr>
      </p:pic>
      <p:pic>
        <p:nvPicPr>
          <p:cNvPr id="3" name="Рисунок 2" descr="D:\ФОТО\пиратский квест\IMG_20200219_153929.jpg"/>
          <p:cNvPicPr/>
          <p:nvPr/>
        </p:nvPicPr>
        <p:blipFill rotWithShape="1">
          <a:blip r:embed="rId3" cstate="print">
            <a:extLst>
              <a:ext uri="{28A0092B-C50C-407E-A947-70E740481C1C}">
                <a14:useLocalDpi xmlns:a14="http://schemas.microsoft.com/office/drawing/2010/main" val="0"/>
              </a:ext>
            </a:extLst>
          </a:blip>
          <a:srcRect l="21692" t="20008" r="797" b="8482"/>
          <a:stretch/>
        </p:blipFill>
        <p:spPr bwMode="auto">
          <a:xfrm>
            <a:off x="4716016" y="1066798"/>
            <a:ext cx="4248472" cy="54585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6491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5492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4032448" cy="4968552"/>
          </a:xfrm>
          <a:prstGeom prst="rect">
            <a:avLst/>
          </a:prstGeom>
          <a:noFill/>
          <a:ln>
            <a:noFill/>
          </a:ln>
        </p:spPr>
      </p:pic>
      <p:pic>
        <p:nvPicPr>
          <p:cNvPr id="3" name="Рисунок 2" descr="D:\ФОТО\пиратский квест\IMG_20200219_15493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967862"/>
            <a:ext cx="4104456" cy="4981418"/>
          </a:xfrm>
          <a:prstGeom prst="rect">
            <a:avLst/>
          </a:prstGeom>
          <a:noFill/>
          <a:ln>
            <a:noFill/>
          </a:ln>
        </p:spPr>
      </p:pic>
    </p:spTree>
    <p:extLst>
      <p:ext uri="{BB962C8B-B14F-4D97-AF65-F5344CB8AC3E}">
        <p14:creationId xmlns:p14="http://schemas.microsoft.com/office/powerpoint/2010/main" val="1252968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19_16014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08720"/>
            <a:ext cx="4176464" cy="5256584"/>
          </a:xfrm>
          <a:prstGeom prst="rect">
            <a:avLst/>
          </a:prstGeom>
          <a:noFill/>
          <a:ln>
            <a:noFill/>
          </a:ln>
        </p:spPr>
      </p:pic>
      <p:pic>
        <p:nvPicPr>
          <p:cNvPr id="3" name="Рисунок 2" descr="D:\ФОТО\пиратский квест\IMG_20200219_16063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908720"/>
            <a:ext cx="3888432" cy="5256584"/>
          </a:xfrm>
          <a:prstGeom prst="rect">
            <a:avLst/>
          </a:prstGeom>
          <a:noFill/>
          <a:ln>
            <a:noFill/>
          </a:ln>
        </p:spPr>
      </p:pic>
    </p:spTree>
    <p:extLst>
      <p:ext uri="{BB962C8B-B14F-4D97-AF65-F5344CB8AC3E}">
        <p14:creationId xmlns:p14="http://schemas.microsoft.com/office/powerpoint/2010/main" val="92797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66441cf54798195d7e0eb43be9cc37c0-V.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8208911" cy="5472607"/>
          </a:xfrm>
          <a:prstGeom prst="rect">
            <a:avLst/>
          </a:prstGeom>
          <a:noFill/>
          <a:ln>
            <a:noFill/>
          </a:ln>
        </p:spPr>
      </p:pic>
    </p:spTree>
    <p:extLst>
      <p:ext uri="{BB962C8B-B14F-4D97-AF65-F5344CB8AC3E}">
        <p14:creationId xmlns:p14="http://schemas.microsoft.com/office/powerpoint/2010/main" val="3485972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930432"/>
          </a:xfrm>
        </p:spPr>
        <p:txBody>
          <a:bodyPr>
            <a:normAutofit/>
          </a:bodyPr>
          <a:lstStyle/>
          <a:p>
            <a:r>
              <a:rPr lang="ru-RU" sz="3200" b="1" dirty="0" smtClean="0">
                <a:solidFill>
                  <a:schemeClr val="tx1"/>
                </a:solidFill>
                <a:latin typeface="Times New Roman" pitchFamily="18" charset="0"/>
                <a:cs typeface="Times New Roman" pitchFamily="18" charset="0"/>
              </a:rPr>
              <a:t>Оформление зала.</a:t>
            </a:r>
            <a:endParaRPr lang="ru-RU" sz="3200" b="1" dirty="0">
              <a:solidFill>
                <a:schemeClr val="tx1"/>
              </a:solidFill>
              <a:latin typeface="Times New Roman" pitchFamily="18" charset="0"/>
              <a:cs typeface="Times New Roman" pitchFamily="18" charset="0"/>
            </a:endParaRPr>
          </a:p>
        </p:txBody>
      </p:sp>
      <p:pic>
        <p:nvPicPr>
          <p:cNvPr id="3" name="Рисунок 2" descr="D:\ФОТО\пиратский квест\IMG_20200220_080808.jpg"/>
          <p:cNvPicPr/>
          <p:nvPr/>
        </p:nvPicPr>
        <p:blipFill rotWithShape="1">
          <a:blip r:embed="rId2" cstate="print">
            <a:extLst>
              <a:ext uri="{28A0092B-C50C-407E-A947-70E740481C1C}">
                <a14:useLocalDpi xmlns:a14="http://schemas.microsoft.com/office/drawing/2010/main" val="0"/>
              </a:ext>
            </a:extLst>
          </a:blip>
          <a:srcRect t="18360" b="33178"/>
          <a:stretch/>
        </p:blipFill>
        <p:spPr bwMode="auto">
          <a:xfrm>
            <a:off x="251520" y="1844824"/>
            <a:ext cx="3030855" cy="2855595"/>
          </a:xfrm>
          <a:prstGeom prst="rect">
            <a:avLst/>
          </a:prstGeom>
          <a:noFill/>
          <a:ln>
            <a:noFill/>
          </a:ln>
          <a:extLst>
            <a:ext uri="{53640926-AAD7-44D8-BBD7-CCE9431645EC}">
              <a14:shadowObscured xmlns:a14="http://schemas.microsoft.com/office/drawing/2010/main"/>
            </a:ext>
          </a:extLst>
        </p:spPr>
      </p:pic>
      <p:pic>
        <p:nvPicPr>
          <p:cNvPr id="4" name="Рисунок 3" descr="D:\ФОТО\пиратский квест\IMG_20200220_080927.jpg"/>
          <p:cNvPicPr/>
          <p:nvPr/>
        </p:nvPicPr>
        <p:blipFill rotWithShape="1">
          <a:blip r:embed="rId3" cstate="print">
            <a:extLst>
              <a:ext uri="{28A0092B-C50C-407E-A947-70E740481C1C}">
                <a14:useLocalDpi xmlns:a14="http://schemas.microsoft.com/office/drawing/2010/main" val="0"/>
              </a:ext>
            </a:extLst>
          </a:blip>
          <a:srcRect t="56705" r="10932" b="8363"/>
          <a:stretch/>
        </p:blipFill>
        <p:spPr bwMode="auto">
          <a:xfrm>
            <a:off x="5724128" y="1813708"/>
            <a:ext cx="2845435" cy="2917825"/>
          </a:xfrm>
          <a:prstGeom prst="rect">
            <a:avLst/>
          </a:prstGeom>
          <a:noFill/>
          <a:ln>
            <a:noFill/>
          </a:ln>
          <a:extLst>
            <a:ext uri="{53640926-AAD7-44D8-BBD7-CCE9431645EC}">
              <a14:shadowObscured xmlns:a14="http://schemas.microsoft.com/office/drawing/2010/main"/>
            </a:ext>
          </a:extLst>
        </p:spPr>
      </p:pic>
      <p:pic>
        <p:nvPicPr>
          <p:cNvPr id="5" name="Рисунок 4" descr="D:\ФОТО\пиратский квест\IMG_20200220_080639.jpg"/>
          <p:cNvPicPr/>
          <p:nvPr/>
        </p:nvPicPr>
        <p:blipFill rotWithShape="1">
          <a:blip r:embed="rId4" cstate="print">
            <a:extLst>
              <a:ext uri="{28A0092B-C50C-407E-A947-70E740481C1C}">
                <a14:useLocalDpi xmlns:a14="http://schemas.microsoft.com/office/drawing/2010/main" val="0"/>
              </a:ext>
            </a:extLst>
          </a:blip>
          <a:srcRect l="4639" t="3041" r="-10824" b="49472"/>
          <a:stretch/>
        </p:blipFill>
        <p:spPr bwMode="auto">
          <a:xfrm>
            <a:off x="3059832" y="3428999"/>
            <a:ext cx="3338830" cy="32670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373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пиратский квест\IMG_20200220_080603.jpg"/>
          <p:cNvPicPr/>
          <p:nvPr/>
        </p:nvPicPr>
        <p:blipFill rotWithShape="1">
          <a:blip r:embed="rId2" cstate="print">
            <a:extLst>
              <a:ext uri="{28A0092B-C50C-407E-A947-70E740481C1C}">
                <a14:useLocalDpi xmlns:a14="http://schemas.microsoft.com/office/drawing/2010/main" val="0"/>
              </a:ext>
            </a:extLst>
          </a:blip>
          <a:srcRect l="11400" t="26645" r="3747" b="38461"/>
          <a:stretch/>
        </p:blipFill>
        <p:spPr bwMode="auto">
          <a:xfrm>
            <a:off x="224881" y="1597375"/>
            <a:ext cx="4752528" cy="3914140"/>
          </a:xfrm>
          <a:prstGeom prst="rect">
            <a:avLst/>
          </a:prstGeom>
          <a:noFill/>
          <a:ln>
            <a:noFill/>
          </a:ln>
          <a:extLst>
            <a:ext uri="{53640926-AAD7-44D8-BBD7-CCE9431645EC}">
              <a14:shadowObscured xmlns:a14="http://schemas.microsoft.com/office/drawing/2010/main"/>
            </a:ext>
          </a:extLst>
        </p:spPr>
      </p:pic>
      <p:pic>
        <p:nvPicPr>
          <p:cNvPr id="3" name="Рисунок 2" descr="D:\ФОТО\пиратский квест\IMG_20200220_0805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980728"/>
            <a:ext cx="3658741" cy="5147434"/>
          </a:xfrm>
          <a:prstGeom prst="rect">
            <a:avLst/>
          </a:prstGeom>
          <a:noFill/>
          <a:ln>
            <a:noFill/>
          </a:ln>
        </p:spPr>
      </p:pic>
    </p:spTree>
    <p:extLst>
      <p:ext uri="{BB962C8B-B14F-4D97-AF65-F5344CB8AC3E}">
        <p14:creationId xmlns:p14="http://schemas.microsoft.com/office/powerpoint/2010/main" val="3102870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3"/>
            <a:ext cx="8568952" cy="5847755"/>
          </a:xfrm>
          <a:prstGeom prst="rect">
            <a:avLst/>
          </a:prstGeom>
        </p:spPr>
        <p:txBody>
          <a:bodyPr wrap="square">
            <a:spAutoFit/>
          </a:bodyPr>
          <a:lstStyle/>
          <a:p>
            <a:pPr algn="just"/>
            <a:r>
              <a:rPr lang="ru-RU" sz="2200" b="1" dirty="0">
                <a:solidFill>
                  <a:srgbClr val="FF0000"/>
                </a:solidFill>
                <a:latin typeface="Times New Roman" pitchFamily="18" charset="0"/>
                <a:cs typeface="Times New Roman" pitchFamily="18" charset="0"/>
              </a:rPr>
              <a:t>5.03.2020. </a:t>
            </a:r>
            <a:endParaRPr lang="ru-RU" sz="2200" b="1" dirty="0" smtClean="0">
              <a:solidFill>
                <a:srgbClr val="FF0000"/>
              </a:solidFill>
              <a:latin typeface="Times New Roman" pitchFamily="18" charset="0"/>
              <a:cs typeface="Times New Roman" pitchFamily="18" charset="0"/>
            </a:endParaRPr>
          </a:p>
          <a:p>
            <a:pPr algn="just"/>
            <a:r>
              <a:rPr lang="ru-RU" sz="2200" b="1" dirty="0" smtClean="0">
                <a:latin typeface="Times New Roman" pitchFamily="18" charset="0"/>
                <a:cs typeface="Times New Roman" pitchFamily="18" charset="0"/>
              </a:rPr>
              <a:t>Было </a:t>
            </a:r>
            <a:r>
              <a:rPr lang="ru-RU" sz="2200" b="1" dirty="0">
                <a:latin typeface="Times New Roman" pitchFamily="18" charset="0"/>
                <a:cs typeface="Times New Roman" pitchFamily="18" charset="0"/>
              </a:rPr>
              <a:t>проведено развлечение, посвященное Международному женскому дню 8 Марта </a:t>
            </a:r>
            <a:r>
              <a:rPr lang="ru-RU" sz="2200" b="1" i="1" dirty="0">
                <a:solidFill>
                  <a:srgbClr val="FF0000"/>
                </a:solidFill>
                <a:latin typeface="Times New Roman" pitchFamily="18" charset="0"/>
                <a:cs typeface="Times New Roman" pitchFamily="18" charset="0"/>
              </a:rPr>
              <a:t>«Мамины желания». </a:t>
            </a:r>
            <a:r>
              <a:rPr lang="ru-RU" sz="2200" b="1" dirty="0">
                <a:latin typeface="Times New Roman" pitchFamily="18" charset="0"/>
                <a:cs typeface="Times New Roman" pitchFamily="18" charset="0"/>
              </a:rPr>
              <a:t>На нем присутствовали родители, педагоги.</a:t>
            </a:r>
          </a:p>
          <a:p>
            <a:pPr algn="just"/>
            <a:r>
              <a:rPr lang="ru-RU" sz="2200" b="1" dirty="0">
                <a:latin typeface="Times New Roman" pitchFamily="18" charset="0"/>
                <a:cs typeface="Times New Roman" pitchFamily="18" charset="0"/>
              </a:rPr>
              <a:t>Цель: Способствовать созданию радостного настроения у детей и родителей, вызвать эмоциональный отклик на происходящее и желание выступать на празднике.</a:t>
            </a:r>
          </a:p>
          <a:p>
            <a:pPr algn="just"/>
            <a:r>
              <a:rPr lang="ru-RU" sz="2200" b="1" dirty="0">
                <a:latin typeface="Times New Roman" pitchFamily="18" charset="0"/>
                <a:cs typeface="Times New Roman" pitchFamily="18" charset="0"/>
              </a:rPr>
              <a:t>Задачи:</a:t>
            </a:r>
          </a:p>
          <a:p>
            <a:pPr marL="342900" indent="-342900" algn="just">
              <a:buFont typeface="Wingdings" pitchFamily="2" charset="2"/>
              <a:buChar char="§"/>
            </a:pPr>
            <a:r>
              <a:rPr lang="ru-RU" sz="2200" b="1" dirty="0" smtClean="0">
                <a:latin typeface="Times New Roman" pitchFamily="18" charset="0"/>
                <a:cs typeface="Times New Roman" pitchFamily="18" charset="0"/>
              </a:rPr>
              <a:t>Развивать </a:t>
            </a:r>
            <a:r>
              <a:rPr lang="ru-RU" sz="2200" b="1" dirty="0">
                <a:latin typeface="Times New Roman" pitchFamily="18" charset="0"/>
                <a:cs typeface="Times New Roman" pitchFamily="18" charset="0"/>
              </a:rPr>
              <a:t>интерес к традиционному празднику 8 Марта.</a:t>
            </a:r>
          </a:p>
          <a:p>
            <a:pPr marL="342900" indent="-342900" algn="just">
              <a:buFont typeface="Wingdings" pitchFamily="2" charset="2"/>
              <a:buChar char="§"/>
            </a:pPr>
            <a:r>
              <a:rPr lang="ru-RU" sz="2200" b="1" dirty="0" smtClean="0">
                <a:latin typeface="Times New Roman" pitchFamily="18" charset="0"/>
                <a:cs typeface="Times New Roman" pitchFamily="18" charset="0"/>
              </a:rPr>
              <a:t>Воспитывать </a:t>
            </a:r>
            <a:r>
              <a:rPr lang="ru-RU" sz="2200" b="1" dirty="0">
                <a:latin typeface="Times New Roman" pitchFamily="18" charset="0"/>
                <a:cs typeface="Times New Roman" pitchFamily="18" charset="0"/>
              </a:rPr>
              <a:t>у детей любовь и уважение к мамам и бабушкам.</a:t>
            </a:r>
          </a:p>
          <a:p>
            <a:pPr marL="342900" indent="-342900" algn="just">
              <a:buFont typeface="Wingdings" pitchFamily="2" charset="2"/>
              <a:buChar char="§"/>
            </a:pPr>
            <a:r>
              <a:rPr lang="ru-RU" sz="2200" b="1" dirty="0" smtClean="0">
                <a:latin typeface="Times New Roman" pitchFamily="18" charset="0"/>
                <a:cs typeface="Times New Roman" pitchFamily="18" charset="0"/>
              </a:rPr>
              <a:t>Создать </a:t>
            </a:r>
            <a:r>
              <a:rPr lang="ru-RU" sz="2200" b="1" dirty="0">
                <a:latin typeface="Times New Roman" pitchFamily="18" charset="0"/>
                <a:cs typeface="Times New Roman" pitchFamily="18" charset="0"/>
              </a:rPr>
              <a:t>праздничную атмосферу, условия для теплого, эмоционального общения детей и родителей.</a:t>
            </a:r>
          </a:p>
          <a:p>
            <a:pPr marL="342900" indent="-342900" algn="just">
              <a:buFont typeface="Wingdings" pitchFamily="2" charset="2"/>
              <a:buChar char="§"/>
            </a:pPr>
            <a:r>
              <a:rPr lang="ru-RU" sz="2200" b="1" dirty="0" smtClean="0">
                <a:latin typeface="Times New Roman" pitchFamily="18" charset="0"/>
                <a:cs typeface="Times New Roman" pitchFamily="18" charset="0"/>
              </a:rPr>
              <a:t>Способствовать </a:t>
            </a:r>
            <a:r>
              <a:rPr lang="ru-RU" sz="2200" b="1" dirty="0">
                <a:latin typeface="Times New Roman" pitchFamily="18" charset="0"/>
                <a:cs typeface="Times New Roman" pitchFamily="18" charset="0"/>
              </a:rPr>
              <a:t>радостному эмоциональному объединению детей в совместной деятельности, воспитывать у детей доброжелательное отношение друг к другу.</a:t>
            </a:r>
          </a:p>
          <a:p>
            <a:pPr marL="342900" indent="-342900" algn="just">
              <a:buFont typeface="Wingdings" pitchFamily="2" charset="2"/>
              <a:buChar char="§"/>
            </a:pPr>
            <a:r>
              <a:rPr lang="ru-RU" sz="2200" b="1" dirty="0" smtClean="0">
                <a:latin typeface="Times New Roman" pitchFamily="18" charset="0"/>
                <a:cs typeface="Times New Roman" pitchFamily="18" charset="0"/>
              </a:rPr>
              <a:t>Закреплять </a:t>
            </a:r>
            <a:r>
              <a:rPr lang="ru-RU" sz="2200" b="1" dirty="0">
                <a:latin typeface="Times New Roman" pitchFamily="18" charset="0"/>
                <a:cs typeface="Times New Roman" pitchFamily="18" charset="0"/>
              </a:rPr>
              <a:t>практические навыки выразительного исполнения, умения ритмично двигаться.</a:t>
            </a:r>
          </a:p>
        </p:txBody>
      </p:sp>
    </p:spTree>
    <p:extLst>
      <p:ext uri="{BB962C8B-B14F-4D97-AF65-F5344CB8AC3E}">
        <p14:creationId xmlns:p14="http://schemas.microsoft.com/office/powerpoint/2010/main" val="1186627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36104"/>
          </a:xfrm>
        </p:spPr>
        <p:txBody>
          <a:bodyPr>
            <a:normAutofit fontScale="90000"/>
          </a:bodyPr>
          <a:lstStyle/>
          <a:p>
            <a:r>
              <a:rPr lang="ru-RU" b="1" dirty="0">
                <a:solidFill>
                  <a:srgbClr val="FF0000"/>
                </a:solidFill>
                <a:latin typeface="Times New Roman" pitchFamily="18" charset="0"/>
                <a:cs typeface="Times New Roman" pitchFamily="18" charset="0"/>
              </a:rPr>
              <a:t>«Приветствие»</a:t>
            </a:r>
            <a:r>
              <a:rPr lang="ru-RU" dirty="0">
                <a:solidFill>
                  <a:srgbClr val="FF0000"/>
                </a:solidFill>
                <a:latin typeface="Times New Roman" pitchFamily="18" charset="0"/>
                <a:cs typeface="Times New Roman" pitchFamily="18" charset="0"/>
              </a:rPr>
              <a:t/>
            </a:r>
            <a:br>
              <a:rPr lang="ru-RU" dirty="0">
                <a:solidFill>
                  <a:srgbClr val="FF0000"/>
                </a:solidFill>
                <a:latin typeface="Times New Roman" pitchFamily="18" charset="0"/>
                <a:cs typeface="Times New Roman" pitchFamily="18" charset="0"/>
              </a:rPr>
            </a:br>
            <a:endParaRPr lang="ru-RU" dirty="0">
              <a:solidFill>
                <a:srgbClr val="FF0000"/>
              </a:solidFill>
              <a:latin typeface="Times New Roman" pitchFamily="18" charset="0"/>
              <a:cs typeface="Times New Roman" pitchFamily="18" charset="0"/>
            </a:endParaRPr>
          </a:p>
        </p:txBody>
      </p:sp>
      <p:pic>
        <p:nvPicPr>
          <p:cNvPr id="5" name="Объект 4" descr="D:\ФОТО\8 марта\средняя\IMG_20200305_092808.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00808"/>
            <a:ext cx="3888432" cy="4425355"/>
          </a:xfrm>
          <a:prstGeom prst="rect">
            <a:avLst/>
          </a:prstGeom>
          <a:noFill/>
          <a:ln>
            <a:noFill/>
          </a:ln>
        </p:spPr>
      </p:pic>
      <p:pic>
        <p:nvPicPr>
          <p:cNvPr id="6" name="Объект 5" descr="D:\ФОТО\8 марта\средняя\IMG_20200305_092836.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700808"/>
            <a:ext cx="3816424" cy="4464496"/>
          </a:xfrm>
          <a:prstGeom prst="rect">
            <a:avLst/>
          </a:prstGeom>
          <a:noFill/>
          <a:ln>
            <a:noFill/>
          </a:ln>
        </p:spPr>
      </p:pic>
    </p:spTree>
    <p:extLst>
      <p:ext uri="{BB962C8B-B14F-4D97-AF65-F5344CB8AC3E}">
        <p14:creationId xmlns:p14="http://schemas.microsoft.com/office/powerpoint/2010/main" val="2003967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930432"/>
          </a:xfrm>
        </p:spPr>
        <p:txBody>
          <a:bodyPr>
            <a:normAutofit/>
          </a:bodyPr>
          <a:lstStyle/>
          <a:p>
            <a:r>
              <a:rPr lang="ru-RU" sz="2400" b="1" dirty="0">
                <a:solidFill>
                  <a:srgbClr val="FF0000"/>
                </a:solidFill>
                <a:latin typeface="Times New Roman" pitchFamily="18" charset="0"/>
                <a:cs typeface="Times New Roman" pitchFamily="18" charset="0"/>
              </a:rPr>
              <a:t>«Танец с цветами»                   «Веселый клоун </a:t>
            </a:r>
            <a:r>
              <a:rPr lang="ru-RU" sz="2400" b="1" dirty="0" err="1">
                <a:solidFill>
                  <a:srgbClr val="FF0000"/>
                </a:solidFill>
                <a:latin typeface="Times New Roman" pitchFamily="18" charset="0"/>
                <a:cs typeface="Times New Roman" pitchFamily="18" charset="0"/>
              </a:rPr>
              <a:t>Клёпа</a:t>
            </a:r>
            <a:r>
              <a:rPr lang="ru-RU" sz="2400" b="1" dirty="0">
                <a:solidFill>
                  <a:srgbClr val="FF0000"/>
                </a:solidFill>
                <a:latin typeface="Times New Roman" pitchFamily="18" charset="0"/>
                <a:cs typeface="Times New Roman" pitchFamily="18" charset="0"/>
              </a:rPr>
              <a:t>»</a:t>
            </a:r>
            <a:r>
              <a:rPr lang="ru-RU" sz="2400" dirty="0">
                <a:solidFill>
                  <a:srgbClr val="FF0000"/>
                </a:solidFill>
                <a:latin typeface="Times New Roman" pitchFamily="18" charset="0"/>
                <a:cs typeface="Times New Roman" pitchFamily="18" charset="0"/>
              </a:rPr>
              <a:t/>
            </a:r>
            <a:br>
              <a:rPr lang="ru-RU" sz="2400" dirty="0">
                <a:solidFill>
                  <a:srgbClr val="FF0000"/>
                </a:solidFill>
                <a:latin typeface="Times New Roman" pitchFamily="18" charset="0"/>
                <a:cs typeface="Times New Roman" pitchFamily="18" charset="0"/>
              </a:rPr>
            </a:br>
            <a:endParaRPr lang="ru-RU" sz="2400" dirty="0">
              <a:solidFill>
                <a:srgbClr val="FF0000"/>
              </a:solidFill>
              <a:latin typeface="Times New Roman" pitchFamily="18" charset="0"/>
              <a:cs typeface="Times New Roman" pitchFamily="18" charset="0"/>
            </a:endParaRPr>
          </a:p>
        </p:txBody>
      </p:sp>
      <p:pic>
        <p:nvPicPr>
          <p:cNvPr id="5" name="Объект 4" descr="D:\ФОТО\8 марта\средняя\IMG_20200305_092918.jpg"/>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t="12499" b="19976"/>
          <a:stretch/>
        </p:blipFill>
        <p:spPr bwMode="auto">
          <a:xfrm>
            <a:off x="395536" y="1484784"/>
            <a:ext cx="4176464" cy="4896544"/>
          </a:xfrm>
          <a:prstGeom prst="rect">
            <a:avLst/>
          </a:prstGeom>
          <a:noFill/>
          <a:ln>
            <a:noFill/>
          </a:ln>
          <a:extLst>
            <a:ext uri="{53640926-AAD7-44D8-BBD7-CCE9431645EC}">
              <a14:shadowObscured xmlns:a14="http://schemas.microsoft.com/office/drawing/2010/main"/>
            </a:ext>
          </a:extLst>
        </p:spPr>
      </p:pic>
      <p:pic>
        <p:nvPicPr>
          <p:cNvPr id="6" name="Объект 5" descr="D:\ФОТО\8 марта\средняя\IMG_20200305_093121.jpg"/>
          <p:cNvPicPr>
            <a:picLocks noGrp="1"/>
          </p:cNvPicPr>
          <p:nvPr>
            <p:ph sz="quarter" idx="14"/>
          </p:nvPr>
        </p:nvPicPr>
        <p:blipFill rotWithShape="1">
          <a:blip r:embed="rId3" cstate="print">
            <a:extLst>
              <a:ext uri="{28A0092B-C50C-407E-A947-70E740481C1C}">
                <a14:useLocalDpi xmlns:a14="http://schemas.microsoft.com/office/drawing/2010/main" val="0"/>
              </a:ext>
            </a:extLst>
          </a:blip>
          <a:srcRect t="12295" r="23161" b="28644"/>
          <a:stretch/>
        </p:blipFill>
        <p:spPr bwMode="auto">
          <a:xfrm>
            <a:off x="4860032" y="1484784"/>
            <a:ext cx="4032448" cy="49685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1273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930432"/>
          </a:xfrm>
        </p:spPr>
        <p:txBody>
          <a:bodyPr>
            <a:normAutofit fontScale="90000"/>
          </a:bodyPr>
          <a:lstStyle/>
          <a:p>
            <a:r>
              <a:rPr lang="ru-RU" sz="2800" b="1" dirty="0">
                <a:solidFill>
                  <a:srgbClr val="FF0000"/>
                </a:solidFill>
                <a:latin typeface="Times New Roman" pitchFamily="18" charset="0"/>
                <a:cs typeface="Times New Roman" pitchFamily="18" charset="0"/>
              </a:rPr>
              <a:t>Танец «Стирка»                  Стихи для мамы.</a:t>
            </a:r>
            <a:r>
              <a:rPr lang="ru-RU" sz="2800" dirty="0">
                <a:solidFill>
                  <a:srgbClr val="FF0000"/>
                </a:solidFill>
                <a:latin typeface="Times New Roman" pitchFamily="18" charset="0"/>
                <a:cs typeface="Times New Roman" pitchFamily="18" charset="0"/>
              </a:rPr>
              <a:t/>
            </a:r>
            <a:br>
              <a:rPr lang="ru-RU" sz="2800" dirty="0">
                <a:solidFill>
                  <a:srgbClr val="FF0000"/>
                </a:solidFill>
                <a:latin typeface="Times New Roman" pitchFamily="18" charset="0"/>
                <a:cs typeface="Times New Roman" pitchFamily="18" charset="0"/>
              </a:rPr>
            </a:br>
            <a:endParaRPr lang="ru-RU" sz="2800" dirty="0">
              <a:solidFill>
                <a:srgbClr val="FF0000"/>
              </a:solidFill>
              <a:latin typeface="Times New Roman" pitchFamily="18" charset="0"/>
              <a:cs typeface="Times New Roman" pitchFamily="18" charset="0"/>
            </a:endParaRPr>
          </a:p>
        </p:txBody>
      </p:sp>
      <p:pic>
        <p:nvPicPr>
          <p:cNvPr id="5" name="Объект 4" descr="D:\ФОТО\8 марта\средняя\IMG_20200305_093844.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00808"/>
            <a:ext cx="4104456" cy="4824536"/>
          </a:xfrm>
          <a:prstGeom prst="rect">
            <a:avLst/>
          </a:prstGeom>
          <a:noFill/>
          <a:ln>
            <a:noFill/>
          </a:ln>
        </p:spPr>
      </p:pic>
      <p:pic>
        <p:nvPicPr>
          <p:cNvPr id="6" name="Объект 5" descr="D:\ФОТО\8 марта\средняя\IMG_20200305_094038.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628800"/>
            <a:ext cx="4104456" cy="4896544"/>
          </a:xfrm>
          <a:prstGeom prst="rect">
            <a:avLst/>
          </a:prstGeom>
          <a:noFill/>
          <a:ln>
            <a:noFill/>
          </a:ln>
        </p:spPr>
      </p:pic>
    </p:spTree>
    <p:extLst>
      <p:ext uri="{BB962C8B-B14F-4D97-AF65-F5344CB8AC3E}">
        <p14:creationId xmlns:p14="http://schemas.microsoft.com/office/powerpoint/2010/main" val="156867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764704"/>
            <a:ext cx="8496944" cy="5632311"/>
          </a:xfrm>
          <a:prstGeom prst="rect">
            <a:avLst/>
          </a:prstGeom>
        </p:spPr>
        <p:txBody>
          <a:bodyPr wrap="square">
            <a:spAutoFit/>
          </a:bodyPr>
          <a:lstStyle/>
          <a:p>
            <a:pPr lvl="0"/>
            <a:r>
              <a:rPr lang="ru-RU" b="1" u="sng" dirty="0">
                <a:latin typeface="Times New Roman" pitchFamily="18" charset="0"/>
                <a:cs typeface="Times New Roman" pitchFamily="18" charset="0"/>
              </a:rPr>
              <a:t>Целевая группа </a:t>
            </a:r>
            <a:r>
              <a:rPr lang="ru-RU" b="1" dirty="0">
                <a:latin typeface="Times New Roman" pitchFamily="18" charset="0"/>
                <a:cs typeface="Times New Roman" pitchFamily="18" charset="0"/>
              </a:rPr>
              <a:t>– дети средней группы</a:t>
            </a:r>
          </a:p>
          <a:p>
            <a:r>
              <a:rPr lang="ru-RU" b="1" dirty="0">
                <a:latin typeface="Times New Roman" pitchFamily="18" charset="0"/>
                <a:cs typeface="Times New Roman" pitchFamily="18" charset="0"/>
              </a:rPr>
              <a:t> </a:t>
            </a:r>
            <a:r>
              <a:rPr lang="ru-RU" b="1" u="sng" dirty="0" smtClean="0">
                <a:latin typeface="Times New Roman" pitchFamily="18" charset="0"/>
                <a:cs typeface="Times New Roman" pitchFamily="18" charset="0"/>
              </a:rPr>
              <a:t>Жизненный </a:t>
            </a:r>
            <a:r>
              <a:rPr lang="ru-RU" b="1" u="sng" dirty="0">
                <a:latin typeface="Times New Roman" pitchFamily="18" charset="0"/>
                <a:cs typeface="Times New Roman" pitchFamily="18" charset="0"/>
              </a:rPr>
              <a:t>цикл </a:t>
            </a:r>
            <a:r>
              <a:rPr lang="ru-RU" b="1" dirty="0">
                <a:latin typeface="Times New Roman" pitchFamily="18" charset="0"/>
                <a:cs typeface="Times New Roman" pitchFamily="18" charset="0"/>
              </a:rPr>
              <a:t>– 1.09.2019 – 31.05.2020</a:t>
            </a:r>
          </a:p>
          <a:p>
            <a:pPr algn="ctr"/>
            <a:r>
              <a:rPr lang="ru-RU" b="1" u="sng" dirty="0">
                <a:latin typeface="Times New Roman" pitchFamily="18" charset="0"/>
                <a:cs typeface="Times New Roman" pitchFamily="18" charset="0"/>
              </a:rPr>
              <a:t> </a:t>
            </a:r>
            <a:r>
              <a:rPr lang="ru-RU" b="1" u="sng" dirty="0" smtClean="0">
                <a:latin typeface="Times New Roman" pitchFamily="18" charset="0"/>
                <a:cs typeface="Times New Roman" pitchFamily="18" charset="0"/>
              </a:rPr>
              <a:t>Этапы </a:t>
            </a:r>
            <a:r>
              <a:rPr lang="ru-RU" b="1" u="sng" dirty="0">
                <a:latin typeface="Times New Roman" pitchFamily="18" charset="0"/>
                <a:cs typeface="Times New Roman" pitchFamily="18" charset="0"/>
              </a:rPr>
              <a:t>реализации проекта:</a:t>
            </a:r>
          </a:p>
          <a:p>
            <a:pPr algn="ctr"/>
            <a:r>
              <a:rPr lang="ru-RU" b="1" dirty="0">
                <a:latin typeface="Times New Roman" pitchFamily="18" charset="0"/>
                <a:cs typeface="Times New Roman" pitchFamily="18" charset="0"/>
              </a:rPr>
              <a:t> </a:t>
            </a:r>
            <a:r>
              <a:rPr lang="ru-RU" b="1" dirty="0" smtClean="0">
                <a:latin typeface="Times New Roman" pitchFamily="18" charset="0"/>
                <a:cs typeface="Times New Roman" pitchFamily="18" charset="0"/>
              </a:rPr>
              <a:t>Подготовительный </a:t>
            </a:r>
            <a:r>
              <a:rPr lang="ru-RU" b="1" dirty="0">
                <a:latin typeface="Times New Roman" pitchFamily="18" charset="0"/>
                <a:cs typeface="Times New Roman" pitchFamily="18" charset="0"/>
              </a:rPr>
              <a:t>1.09.2019 – 1.10.2019</a:t>
            </a:r>
          </a:p>
          <a:p>
            <a:pPr lvl="0"/>
            <a:r>
              <a:rPr lang="ru-RU" b="1" dirty="0">
                <a:latin typeface="Times New Roman" pitchFamily="18" charset="0"/>
                <a:cs typeface="Times New Roman" pitchFamily="18" charset="0"/>
              </a:rPr>
              <a:t>Провести анкетирование на </a:t>
            </a:r>
            <a:r>
              <a:rPr lang="ru-RU" b="1" dirty="0" smtClean="0">
                <a:latin typeface="Times New Roman" pitchFamily="18" charset="0"/>
                <a:cs typeface="Times New Roman" pitchFamily="18" charset="0"/>
              </a:rPr>
              <a:t>выяснение </a:t>
            </a:r>
            <a:r>
              <a:rPr lang="ru-RU" b="1" dirty="0">
                <a:latin typeface="Times New Roman" pitchFamily="18" charset="0"/>
                <a:cs typeface="Times New Roman" pitchFamily="18" charset="0"/>
              </a:rPr>
              <a:t>желания и возможностей родителей участия в предлагаемых мероприятиях;</a:t>
            </a:r>
          </a:p>
          <a:p>
            <a:pPr lvl="0"/>
            <a:r>
              <a:rPr lang="ru-RU" b="1" dirty="0">
                <a:latin typeface="Times New Roman" pitchFamily="18" charset="0"/>
                <a:cs typeface="Times New Roman" pitchFamily="18" charset="0"/>
              </a:rPr>
              <a:t>Сбор подручных материалов;</a:t>
            </a:r>
          </a:p>
          <a:p>
            <a:pPr lvl="0"/>
            <a:r>
              <a:rPr lang="ru-RU" b="1" dirty="0">
                <a:latin typeface="Times New Roman" pitchFamily="18" charset="0"/>
                <a:cs typeface="Times New Roman" pitchFamily="18" charset="0"/>
              </a:rPr>
              <a:t>Подготовка плана работы;</a:t>
            </a:r>
          </a:p>
          <a:p>
            <a:pPr lvl="0"/>
            <a:r>
              <a:rPr lang="ru-RU" b="1" dirty="0">
                <a:latin typeface="Times New Roman" pitchFamily="18" charset="0"/>
                <a:cs typeface="Times New Roman" pitchFamily="18" charset="0"/>
              </a:rPr>
              <a:t>Подбор музыкального материала;</a:t>
            </a:r>
          </a:p>
          <a:p>
            <a:pPr algn="ctr"/>
            <a:r>
              <a:rPr lang="ru-RU" b="1" u="sng" dirty="0">
                <a:latin typeface="Times New Roman" pitchFamily="18" charset="0"/>
                <a:cs typeface="Times New Roman" pitchFamily="18" charset="0"/>
              </a:rPr>
              <a:t>Основной 1.10.2019– 1.05.2020</a:t>
            </a:r>
          </a:p>
          <a:p>
            <a:pPr lvl="0"/>
            <a:r>
              <a:rPr lang="ru-RU" b="1" dirty="0">
                <a:latin typeface="Times New Roman" pitchFamily="18" charset="0"/>
                <a:cs typeface="Times New Roman" pitchFamily="18" charset="0"/>
              </a:rPr>
              <a:t>Реализация проекта с участием родителей и детей средней группы </a:t>
            </a:r>
            <a:r>
              <a:rPr lang="ru-RU" b="1" dirty="0" smtClean="0">
                <a:latin typeface="Times New Roman" pitchFamily="18" charset="0"/>
                <a:cs typeface="Times New Roman" pitchFamily="18" charset="0"/>
              </a:rPr>
              <a:t>№ 1</a:t>
            </a:r>
            <a:endParaRPr lang="ru-RU" b="1" dirty="0">
              <a:latin typeface="Times New Roman" pitchFamily="18" charset="0"/>
              <a:cs typeface="Times New Roman" pitchFamily="18" charset="0"/>
            </a:endParaRPr>
          </a:p>
          <a:p>
            <a:pPr algn="ctr"/>
            <a:r>
              <a:rPr lang="ru-RU" b="1" u="sng" dirty="0">
                <a:latin typeface="Times New Roman" pitchFamily="18" charset="0"/>
                <a:cs typeface="Times New Roman" pitchFamily="18" charset="0"/>
              </a:rPr>
              <a:t> </a:t>
            </a:r>
            <a:r>
              <a:rPr lang="ru-RU" b="1" u="sng" dirty="0" smtClean="0">
                <a:latin typeface="Times New Roman" pitchFamily="18" charset="0"/>
                <a:cs typeface="Times New Roman" pitchFamily="18" charset="0"/>
              </a:rPr>
              <a:t>Заключительный </a:t>
            </a:r>
            <a:r>
              <a:rPr lang="ru-RU" b="1" u="sng" dirty="0">
                <a:latin typeface="Times New Roman" pitchFamily="18" charset="0"/>
                <a:cs typeface="Times New Roman" pitchFamily="18" charset="0"/>
              </a:rPr>
              <a:t>1.05.2020 – 31.05.2020</a:t>
            </a:r>
          </a:p>
          <a:p>
            <a:pPr lvl="0"/>
            <a:r>
              <a:rPr lang="ru-RU" b="1" dirty="0">
                <a:latin typeface="Times New Roman" pitchFamily="18" charset="0"/>
                <a:cs typeface="Times New Roman" pitchFamily="18" charset="0"/>
              </a:rPr>
              <a:t>Проведение итоговых мероприятий;</a:t>
            </a:r>
          </a:p>
          <a:p>
            <a:pPr lvl="0"/>
            <a:r>
              <a:rPr lang="ru-RU" b="1" dirty="0">
                <a:latin typeface="Times New Roman" pitchFamily="18" charset="0"/>
                <a:cs typeface="Times New Roman" pitchFamily="18" charset="0"/>
              </a:rPr>
              <a:t>Подведение итогов.</a:t>
            </a:r>
          </a:p>
          <a:p>
            <a:pPr lvl="0"/>
            <a:r>
              <a:rPr lang="ru-RU" b="1" dirty="0">
                <a:latin typeface="Times New Roman" pitchFamily="18" charset="0"/>
                <a:cs typeface="Times New Roman" pitchFamily="18" charset="0"/>
              </a:rPr>
              <a:t>Подготовка проекта в этой же группе на следующий учебный год.</a:t>
            </a:r>
          </a:p>
          <a:p>
            <a:pPr lvl="0"/>
            <a:r>
              <a:rPr lang="ru-RU" b="1" dirty="0">
                <a:latin typeface="Times New Roman" pitchFamily="18" charset="0"/>
                <a:cs typeface="Times New Roman" pitchFamily="18" charset="0"/>
              </a:rPr>
              <a:t>Анкетирование родителей.</a:t>
            </a:r>
          </a:p>
          <a:p>
            <a:pPr lvl="0"/>
            <a:r>
              <a:rPr lang="ru-RU" b="1" u="sng" dirty="0" smtClean="0">
                <a:latin typeface="Times New Roman" pitchFamily="18" charset="0"/>
                <a:cs typeface="Times New Roman" pitchFamily="18" charset="0"/>
              </a:rPr>
              <a:t>Проектное </a:t>
            </a:r>
            <a:r>
              <a:rPr lang="ru-RU" b="1" u="sng" dirty="0">
                <a:latin typeface="Times New Roman" pitchFamily="18" charset="0"/>
                <a:cs typeface="Times New Roman" pitchFamily="18" charset="0"/>
              </a:rPr>
              <a:t>решение</a:t>
            </a:r>
            <a:r>
              <a:rPr lang="ru-RU" b="1" dirty="0">
                <a:latin typeface="Times New Roman" pitchFamily="18" charset="0"/>
                <a:cs typeface="Times New Roman" pitchFamily="18" charset="0"/>
              </a:rPr>
              <a:t>: Разработка современных инновационных форм совместной деятельности музыкального руководителя и родителей, обеспечивающей единство образовательных и воспитательных воздействий для развития личности ребенка младшего дошкольного возраста.</a:t>
            </a:r>
          </a:p>
        </p:txBody>
      </p:sp>
    </p:spTree>
    <p:extLst>
      <p:ext uri="{BB962C8B-B14F-4D97-AF65-F5344CB8AC3E}">
        <p14:creationId xmlns:p14="http://schemas.microsoft.com/office/powerpoint/2010/main" val="7244177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002440"/>
          </a:xfrm>
        </p:spPr>
        <p:txBody>
          <a:bodyPr>
            <a:normAutofit/>
          </a:bodyPr>
          <a:lstStyle/>
          <a:p>
            <a:r>
              <a:rPr lang="ru-RU" sz="2800" b="1" dirty="0">
                <a:solidFill>
                  <a:srgbClr val="FF0000"/>
                </a:solidFill>
                <a:latin typeface="Times New Roman" pitchFamily="18" charset="0"/>
                <a:cs typeface="Times New Roman" pitchFamily="18" charset="0"/>
              </a:rPr>
              <a:t>Игра «Собери клубочки для бабушки»                 </a:t>
            </a:r>
            <a:r>
              <a:rPr lang="ru-RU" sz="2400" dirty="0"/>
              <a:t/>
            </a:r>
            <a:br>
              <a:rPr lang="ru-RU" sz="2400" dirty="0"/>
            </a:br>
            <a:endParaRPr lang="ru-RU" sz="2400" dirty="0">
              <a:solidFill>
                <a:srgbClr val="FF0000"/>
              </a:solidFill>
              <a:latin typeface="Times New Roman" pitchFamily="18" charset="0"/>
              <a:cs typeface="Times New Roman" pitchFamily="18" charset="0"/>
            </a:endParaRPr>
          </a:p>
        </p:txBody>
      </p:sp>
      <p:pic>
        <p:nvPicPr>
          <p:cNvPr id="5" name="Объект 4" descr="D:\ФОТО\8 марта\средняя\IMG_20200305_094426.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56792"/>
            <a:ext cx="4104456" cy="4824536"/>
          </a:xfrm>
          <a:prstGeom prst="rect">
            <a:avLst/>
          </a:prstGeom>
          <a:noFill/>
          <a:ln>
            <a:noFill/>
          </a:ln>
        </p:spPr>
      </p:pic>
      <p:pic>
        <p:nvPicPr>
          <p:cNvPr id="6" name="Объект 5" descr="D:\ФОТО\8 марта\средняя\IMG_20200305_094502.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84784"/>
            <a:ext cx="3888431" cy="4896544"/>
          </a:xfrm>
          <a:prstGeom prst="rect">
            <a:avLst/>
          </a:prstGeom>
          <a:noFill/>
          <a:ln>
            <a:noFill/>
          </a:ln>
        </p:spPr>
      </p:pic>
    </p:spTree>
    <p:extLst>
      <p:ext uri="{BB962C8B-B14F-4D97-AF65-F5344CB8AC3E}">
        <p14:creationId xmlns:p14="http://schemas.microsoft.com/office/powerpoint/2010/main" val="3775945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002440"/>
          </a:xfrm>
        </p:spPr>
        <p:txBody>
          <a:bodyPr>
            <a:normAutofit/>
          </a:bodyPr>
          <a:lstStyle/>
          <a:p>
            <a:r>
              <a:rPr lang="ru-RU" sz="2800" dirty="0" smtClean="0">
                <a:solidFill>
                  <a:srgbClr val="FF0000"/>
                </a:solidFill>
                <a:latin typeface="Times New Roman" pitchFamily="18" charset="0"/>
                <a:cs typeface="Times New Roman" pitchFamily="18" charset="0"/>
              </a:rPr>
              <a:t>«Танец пчелок».</a:t>
            </a:r>
            <a:endParaRPr lang="ru-RU" sz="2800" dirty="0">
              <a:solidFill>
                <a:srgbClr val="FF0000"/>
              </a:solidFill>
              <a:latin typeface="Times New Roman" pitchFamily="18" charset="0"/>
              <a:cs typeface="Times New Roman" pitchFamily="18" charset="0"/>
            </a:endParaRPr>
          </a:p>
        </p:txBody>
      </p:sp>
      <p:pic>
        <p:nvPicPr>
          <p:cNvPr id="5" name="Объект 4" descr="D:\ФОТО\8 марта\средняя\IMG_20200305_094647.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56792"/>
            <a:ext cx="4104456" cy="4752528"/>
          </a:xfrm>
          <a:prstGeom prst="rect">
            <a:avLst/>
          </a:prstGeom>
          <a:noFill/>
          <a:ln>
            <a:noFill/>
          </a:ln>
        </p:spPr>
      </p:pic>
      <p:pic>
        <p:nvPicPr>
          <p:cNvPr id="6" name="Объект 5" descr="D:\ФОТО\8 марта\средняя\IMG_20200305_094708.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56792"/>
            <a:ext cx="4176463" cy="4752528"/>
          </a:xfrm>
          <a:prstGeom prst="rect">
            <a:avLst/>
          </a:prstGeom>
          <a:noFill/>
          <a:ln>
            <a:noFill/>
          </a:ln>
        </p:spPr>
      </p:pic>
    </p:spTree>
    <p:extLst>
      <p:ext uri="{BB962C8B-B14F-4D97-AF65-F5344CB8AC3E}">
        <p14:creationId xmlns:p14="http://schemas.microsoft.com/office/powerpoint/2010/main" val="919546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146456"/>
          </a:xfrm>
        </p:spPr>
        <p:txBody>
          <a:bodyPr>
            <a:normAutofit/>
          </a:bodyPr>
          <a:lstStyle/>
          <a:p>
            <a:r>
              <a:rPr lang="ru-RU" sz="2800" b="1" dirty="0" smtClean="0">
                <a:solidFill>
                  <a:srgbClr val="FF0000"/>
                </a:solidFill>
                <a:latin typeface="Times New Roman" pitchFamily="18" charset="0"/>
                <a:cs typeface="Times New Roman" pitchFamily="18" charset="0"/>
              </a:rPr>
              <a:t>Игра «Сушим платочки»</a:t>
            </a:r>
            <a:endParaRPr lang="ru-RU" sz="2800" b="1" dirty="0">
              <a:solidFill>
                <a:srgbClr val="FF0000"/>
              </a:solidFill>
              <a:latin typeface="Times New Roman" pitchFamily="18" charset="0"/>
              <a:cs typeface="Times New Roman" pitchFamily="18" charset="0"/>
            </a:endParaRPr>
          </a:p>
        </p:txBody>
      </p:sp>
      <p:pic>
        <p:nvPicPr>
          <p:cNvPr id="5" name="Объект 4" descr="D:\ФОТО\8 марта\средняя\IMG_20200305_095115.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9"/>
            <a:ext cx="4032447" cy="4392488"/>
          </a:xfrm>
          <a:prstGeom prst="rect">
            <a:avLst/>
          </a:prstGeom>
          <a:noFill/>
          <a:ln>
            <a:noFill/>
          </a:ln>
        </p:spPr>
      </p:pic>
      <p:pic>
        <p:nvPicPr>
          <p:cNvPr id="6" name="Объект 5" descr="D:\ФОТО\8 марта\средняя\IMG_20200305_095416.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700808"/>
            <a:ext cx="4032448" cy="4392487"/>
          </a:xfrm>
          <a:prstGeom prst="rect">
            <a:avLst/>
          </a:prstGeom>
          <a:noFill/>
          <a:ln>
            <a:noFill/>
          </a:ln>
        </p:spPr>
      </p:pic>
    </p:spTree>
    <p:extLst>
      <p:ext uri="{BB962C8B-B14F-4D97-AF65-F5344CB8AC3E}">
        <p14:creationId xmlns:p14="http://schemas.microsoft.com/office/powerpoint/2010/main" val="1458904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146456"/>
          </a:xfrm>
        </p:spPr>
        <p:txBody>
          <a:bodyPr/>
          <a:lstStyle/>
          <a:p>
            <a:r>
              <a:rPr lang="ru-RU" dirty="0" smtClean="0">
                <a:solidFill>
                  <a:srgbClr val="FF0000"/>
                </a:solidFill>
              </a:rPr>
              <a:t>«</a:t>
            </a:r>
            <a:r>
              <a:rPr lang="ru-RU" sz="2800" b="1" dirty="0" smtClean="0">
                <a:solidFill>
                  <a:srgbClr val="FF0000"/>
                </a:solidFill>
              </a:rPr>
              <a:t>Танец с мамами»</a:t>
            </a:r>
            <a:endParaRPr lang="ru-RU" sz="2800" b="1" dirty="0">
              <a:solidFill>
                <a:srgbClr val="FF0000"/>
              </a:solidFill>
            </a:endParaRPr>
          </a:p>
        </p:txBody>
      </p:sp>
      <p:pic>
        <p:nvPicPr>
          <p:cNvPr id="5" name="Объект 4" descr="D:\ФОТО\8 марта\средняя\IMG_20200305_095957.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56792"/>
            <a:ext cx="3888431" cy="4608511"/>
          </a:xfrm>
          <a:prstGeom prst="rect">
            <a:avLst/>
          </a:prstGeom>
          <a:noFill/>
          <a:ln>
            <a:noFill/>
          </a:ln>
        </p:spPr>
      </p:pic>
      <p:pic>
        <p:nvPicPr>
          <p:cNvPr id="6" name="Объект 5" descr="D:\ФОТО\8 марта\средняя\IMG_20200305_095953.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556792"/>
            <a:ext cx="3816424" cy="4608512"/>
          </a:xfrm>
          <a:prstGeom prst="rect">
            <a:avLst/>
          </a:prstGeom>
          <a:noFill/>
          <a:ln>
            <a:noFill/>
          </a:ln>
        </p:spPr>
      </p:pic>
    </p:spTree>
    <p:extLst>
      <p:ext uri="{BB962C8B-B14F-4D97-AF65-F5344CB8AC3E}">
        <p14:creationId xmlns:p14="http://schemas.microsoft.com/office/powerpoint/2010/main" val="1745801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b="1" dirty="0" smtClean="0">
                <a:solidFill>
                  <a:srgbClr val="FF0000"/>
                </a:solidFill>
                <a:latin typeface="Times New Roman" pitchFamily="18" charset="0"/>
                <a:cs typeface="Times New Roman" pitchFamily="18" charset="0"/>
              </a:rPr>
              <a:t>Наши родители.</a:t>
            </a:r>
            <a:endParaRPr lang="ru-RU" b="1" dirty="0">
              <a:solidFill>
                <a:srgbClr val="FF0000"/>
              </a:solidFill>
              <a:latin typeface="Times New Roman" pitchFamily="18" charset="0"/>
              <a:cs typeface="Times New Roman" pitchFamily="18" charset="0"/>
            </a:endParaRPr>
          </a:p>
        </p:txBody>
      </p:sp>
      <p:pic>
        <p:nvPicPr>
          <p:cNvPr id="2050" name="Picture 2" descr="D:\ФОТО\8 марта\средняя\IMG_20200306_15302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1869928"/>
            <a:ext cx="7730098" cy="451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595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568952" cy="6463308"/>
          </a:xfrm>
          <a:prstGeom prst="rect">
            <a:avLst/>
          </a:prstGeom>
        </p:spPr>
        <p:txBody>
          <a:bodyPr wrap="square">
            <a:spAutoFit/>
          </a:bodyPr>
          <a:lstStyle/>
          <a:p>
            <a:pPr algn="ctr">
              <a:spcAft>
                <a:spcPts val="0"/>
              </a:spcAft>
            </a:pPr>
            <a:r>
              <a:rPr lang="ru-RU" b="1" dirty="0" smtClean="0">
                <a:solidFill>
                  <a:srgbClr val="FF0000"/>
                </a:solidFill>
                <a:effectLst/>
                <a:latin typeface="Times New Roman"/>
                <a:ea typeface="Times New Roman"/>
                <a:cs typeface="Times New Roman"/>
              </a:rPr>
              <a:t>Подготовительный. 1.09.2019 – 1.10.2019</a:t>
            </a:r>
            <a:r>
              <a:rPr lang="ru-RU" dirty="0" smtClean="0">
                <a:solidFill>
                  <a:srgbClr val="FF0000"/>
                </a:solidFill>
                <a:effectLst/>
                <a:latin typeface="Times New Roman"/>
                <a:ea typeface="Times New Roman"/>
                <a:cs typeface="Times New Roman"/>
              </a:rPr>
              <a:t> </a:t>
            </a:r>
            <a:endParaRPr lang="ru-RU" sz="1400" dirty="0" smtClean="0">
              <a:solidFill>
                <a:srgbClr val="FF0000"/>
              </a:solidFill>
              <a:effectLst/>
              <a:latin typeface="Calibri"/>
              <a:ea typeface="Calibri"/>
              <a:cs typeface="Times New Roman"/>
            </a:endParaRPr>
          </a:p>
          <a:p>
            <a:pPr>
              <a:spcAft>
                <a:spcPts val="0"/>
              </a:spcAft>
              <a:tabLst>
                <a:tab pos="90170" algn="l"/>
              </a:tabLst>
            </a:pPr>
            <a:r>
              <a:rPr lang="ru-RU" dirty="0" smtClean="0">
                <a:effectLst/>
                <a:latin typeface="Times New Roman"/>
                <a:ea typeface="Times New Roman"/>
                <a:cs typeface="Times New Roman"/>
              </a:rPr>
              <a:t>   Было проведено анкетирование на выяснение желания и возможностей родителей участия в предлагаемых мероприятиях, а также родители ответили на вопросы анкеты  по музыкальному воспитанию.</a:t>
            </a:r>
            <a:endParaRPr lang="ru-RU" sz="1400" dirty="0" smtClean="0">
              <a:effectLst/>
              <a:latin typeface="Calibri"/>
              <a:ea typeface="Calibri"/>
              <a:cs typeface="Times New Roman"/>
            </a:endParaRPr>
          </a:p>
          <a:p>
            <a:pPr>
              <a:spcAft>
                <a:spcPts val="0"/>
              </a:spcAft>
              <a:tabLst>
                <a:tab pos="90170" algn="l"/>
              </a:tabLst>
            </a:pPr>
            <a:r>
              <a:rPr lang="ru-RU" dirty="0" smtClean="0">
                <a:effectLst/>
                <a:latin typeface="Times New Roman"/>
                <a:ea typeface="Times New Roman"/>
                <a:cs typeface="Times New Roman"/>
              </a:rPr>
              <a:t>   В анкетировании приняли участие 18 семей. Анкетирование проводилось по желанию,  можно было анонимно отвечать на вопросы. </a:t>
            </a:r>
            <a:endParaRPr lang="ru-RU" sz="1400" dirty="0" smtClean="0">
              <a:effectLst/>
              <a:latin typeface="Calibri"/>
              <a:ea typeface="Calibri"/>
              <a:cs typeface="Times New Roman"/>
            </a:endParaRPr>
          </a:p>
          <a:p>
            <a:pPr>
              <a:spcAft>
                <a:spcPts val="0"/>
              </a:spcAft>
              <a:tabLst>
                <a:tab pos="90170" algn="l"/>
              </a:tabLst>
            </a:pPr>
            <a:r>
              <a:rPr lang="ru-RU" dirty="0" smtClean="0">
                <a:effectLst/>
                <a:latin typeface="Times New Roman"/>
                <a:ea typeface="Times New Roman"/>
                <a:cs typeface="Times New Roman"/>
              </a:rPr>
              <a:t>   В результате выяснилось, что родители этой группы очень активно интересуются деятельностью детского сада и, в частности , музыкальной деятельностью. Они готовы принимать участие в совместной деятельности детей, педагогов и родителей. Родители отмечают, что дети с удовольствием посещают музыкальный зал, делятся впечатлениями, рассказывают дома о музыкальной деятельности, поют знакомые песенки.   Большинство родителей достойно оценили работу музыкального руководителя. Отметили, что получают положительные эмоции от праздников и развлечений, которые посещают с удовольствием и стараются не пропускать.</a:t>
            </a:r>
            <a:endParaRPr lang="ru-RU" sz="1400" dirty="0" smtClean="0">
              <a:effectLst/>
              <a:latin typeface="Calibri"/>
              <a:ea typeface="Calibri"/>
              <a:cs typeface="Times New Roman"/>
            </a:endParaRPr>
          </a:p>
          <a:p>
            <a:pPr>
              <a:spcAft>
                <a:spcPts val="0"/>
              </a:spcAft>
              <a:tabLst>
                <a:tab pos="90170" algn="l"/>
              </a:tabLst>
            </a:pPr>
            <a:r>
              <a:rPr lang="ru-RU" dirty="0" smtClean="0">
                <a:effectLst/>
                <a:latin typeface="Times New Roman"/>
                <a:ea typeface="Times New Roman"/>
                <a:cs typeface="Times New Roman"/>
              </a:rPr>
              <a:t>   Родители также отметили, что получают интересную информацию по музыкальному развитию из папок передвижек, которые находятся в группе. Отметили некоторые темы для консультаций, которые им интересны. Например: «Музыкальные игры и упражнения дома», «Есть ли музыкальный слух у ребенка?», «Есть ли талант у моего ребенка?»</a:t>
            </a:r>
            <a:endParaRPr lang="ru-RU" sz="1400" dirty="0" smtClean="0">
              <a:effectLst/>
              <a:latin typeface="Calibri"/>
              <a:ea typeface="Calibri"/>
              <a:cs typeface="Times New Roman"/>
            </a:endParaRPr>
          </a:p>
          <a:p>
            <a:pPr>
              <a:spcAft>
                <a:spcPts val="0"/>
              </a:spcAft>
              <a:tabLst>
                <a:tab pos="90170" algn="l"/>
              </a:tabLst>
            </a:pPr>
            <a:r>
              <a:rPr lang="ru-RU" dirty="0" smtClean="0">
                <a:effectLst/>
                <a:latin typeface="Times New Roman"/>
                <a:ea typeface="Times New Roman"/>
                <a:cs typeface="Times New Roman"/>
              </a:rPr>
              <a:t>	К сожалению, есть дети, которые не любят этот вид деятельности и это очень беспокоит родителей. Возможно, это связано с характерными особенностями ребенка, с его темпераментом или зависит от ситуации и определенных условий.</a:t>
            </a:r>
            <a:endParaRPr lang="ru-RU" sz="1400" dirty="0" smtClean="0">
              <a:effectLst/>
              <a:latin typeface="Calibri"/>
              <a:ea typeface="Calibri"/>
              <a:cs typeface="Times New Roman"/>
            </a:endParaRPr>
          </a:p>
          <a:p>
            <a:pPr algn="just">
              <a:spcAft>
                <a:spcPts val="0"/>
              </a:spcAft>
              <a:tabLst>
                <a:tab pos="90170" algn="l"/>
              </a:tabLst>
            </a:pPr>
            <a:r>
              <a:rPr lang="ru-RU" dirty="0" smtClean="0">
                <a:effectLst/>
                <a:latin typeface="Times New Roman"/>
                <a:ea typeface="Times New Roman"/>
                <a:cs typeface="Times New Roman"/>
              </a:rPr>
              <a:t>Этот случай стоит рассматривать скорее, как исключение.</a:t>
            </a:r>
            <a:endParaRPr lang="ru-RU" sz="1400" dirty="0">
              <a:effectLst/>
              <a:latin typeface="Calibri"/>
              <a:ea typeface="Calibri"/>
              <a:cs typeface="Times New Roman"/>
            </a:endParaRPr>
          </a:p>
        </p:txBody>
      </p:sp>
    </p:spTree>
    <p:extLst>
      <p:ext uri="{BB962C8B-B14F-4D97-AF65-F5344CB8AC3E}">
        <p14:creationId xmlns:p14="http://schemas.microsoft.com/office/powerpoint/2010/main" val="1997535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chemeClr val="tx1"/>
                </a:solidFill>
                <a:latin typeface="Times New Roman" pitchFamily="18" charset="0"/>
                <a:cs typeface="Times New Roman" pitchFamily="18" charset="0"/>
              </a:rPr>
              <a:t>Осеннее развлечение</a:t>
            </a:r>
            <a:br>
              <a:rPr lang="ru-RU" sz="3200" b="1" dirty="0" smtClean="0">
                <a:solidFill>
                  <a:schemeClr val="tx1"/>
                </a:solidFill>
                <a:latin typeface="Times New Roman" pitchFamily="18" charset="0"/>
                <a:cs typeface="Times New Roman" pitchFamily="18" charset="0"/>
              </a:rPr>
            </a:br>
            <a:r>
              <a:rPr lang="ru-RU" sz="3200" b="1" dirty="0" smtClean="0">
                <a:solidFill>
                  <a:schemeClr val="tx1"/>
                </a:solidFill>
                <a:latin typeface="Times New Roman" pitchFamily="18" charset="0"/>
                <a:cs typeface="Times New Roman" pitchFamily="18" charset="0"/>
              </a:rPr>
              <a:t>«</a:t>
            </a:r>
            <a:r>
              <a:rPr lang="ru-RU" sz="3200" b="1" dirty="0">
                <a:solidFill>
                  <a:schemeClr val="tx1"/>
                </a:solidFill>
                <a:latin typeface="Times New Roman" pitchFamily="18" charset="0"/>
                <a:cs typeface="Times New Roman" pitchFamily="18" charset="0"/>
              </a:rPr>
              <a:t>О</a:t>
            </a:r>
            <a:r>
              <a:rPr lang="ru-RU" sz="3200" b="1" dirty="0" smtClean="0">
                <a:solidFill>
                  <a:schemeClr val="tx1"/>
                </a:solidFill>
                <a:latin typeface="Times New Roman" pitchFamily="18" charset="0"/>
                <a:cs typeface="Times New Roman" pitchFamily="18" charset="0"/>
              </a:rPr>
              <a:t>сенние тропинки»</a:t>
            </a:r>
            <a:endParaRPr lang="ru-RU" sz="3200" b="1" dirty="0">
              <a:solidFill>
                <a:schemeClr val="tx1"/>
              </a:solidFill>
              <a:latin typeface="Times New Roman" pitchFamily="18" charset="0"/>
              <a:cs typeface="Times New Roman" pitchFamily="18" charset="0"/>
            </a:endParaRPr>
          </a:p>
        </p:txBody>
      </p:sp>
      <p:pic>
        <p:nvPicPr>
          <p:cNvPr id="5" name="Объект 4" descr="C:\Users\user\Desktop\ОСЕНЬ 2019\Средняя группа\IMG_20191029_101254.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132856"/>
            <a:ext cx="3672408" cy="3960439"/>
          </a:xfrm>
          <a:prstGeom prst="rect">
            <a:avLst/>
          </a:prstGeom>
          <a:noFill/>
          <a:ln>
            <a:noFill/>
          </a:ln>
        </p:spPr>
      </p:pic>
      <p:pic>
        <p:nvPicPr>
          <p:cNvPr id="6" name="Объект 5" descr="C:\Users\user\Desktop\ОСЕНЬ 2019\Средняя группа\IMG_20191029_101442.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132856"/>
            <a:ext cx="3600400" cy="3960440"/>
          </a:xfrm>
          <a:prstGeom prst="rect">
            <a:avLst/>
          </a:prstGeom>
          <a:noFill/>
          <a:ln>
            <a:noFill/>
          </a:ln>
        </p:spPr>
      </p:pic>
    </p:spTree>
    <p:extLst>
      <p:ext uri="{BB962C8B-B14F-4D97-AF65-F5344CB8AC3E}">
        <p14:creationId xmlns:p14="http://schemas.microsoft.com/office/powerpoint/2010/main" val="176407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8328"/>
            <a:ext cx="8363272" cy="1218464"/>
          </a:xfrm>
        </p:spPr>
        <p:txBody>
          <a:bodyPr/>
          <a:lstStyle/>
          <a:p>
            <a:r>
              <a:rPr lang="ru-RU" b="1" dirty="0" smtClean="0">
                <a:solidFill>
                  <a:srgbClr val="FF0000"/>
                </a:solidFill>
              </a:rPr>
              <a:t>Игра «Найди свой листочек»</a:t>
            </a:r>
            <a:endParaRPr lang="ru-RU" b="1" dirty="0">
              <a:solidFill>
                <a:srgbClr val="FF0000"/>
              </a:solidFill>
            </a:endParaRPr>
          </a:p>
        </p:txBody>
      </p:sp>
      <p:pic>
        <p:nvPicPr>
          <p:cNvPr id="5" name="Объект 4" descr="C:\Users\user\Desktop\ОСЕНЬ 2019\Средняя группа\IMG_20191029_100910.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1772816"/>
            <a:ext cx="3672408" cy="4392488"/>
          </a:xfrm>
          <a:prstGeom prst="rect">
            <a:avLst/>
          </a:prstGeom>
          <a:noFill/>
          <a:ln>
            <a:noFill/>
          </a:ln>
        </p:spPr>
      </p:pic>
      <p:pic>
        <p:nvPicPr>
          <p:cNvPr id="6" name="Объект 5" descr="C:\Users\user\Desktop\ОСЕНЬ 2019\Средняя группа\IMG_20191029_101600.jpg"/>
          <p:cNvPicPr>
            <a:picLocks noGrp="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772816"/>
            <a:ext cx="3960440" cy="4392488"/>
          </a:xfrm>
          <a:prstGeom prst="rect">
            <a:avLst/>
          </a:prstGeom>
          <a:noFill/>
          <a:ln>
            <a:noFill/>
          </a:ln>
        </p:spPr>
      </p:pic>
    </p:spTree>
    <p:extLst>
      <p:ext uri="{BB962C8B-B14F-4D97-AF65-F5344CB8AC3E}">
        <p14:creationId xmlns:p14="http://schemas.microsoft.com/office/powerpoint/2010/main" val="484228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b="1" dirty="0" smtClean="0">
                <a:solidFill>
                  <a:srgbClr val="FF0000"/>
                </a:solidFill>
              </a:rPr>
              <a:t>Осенний привет!</a:t>
            </a:r>
            <a:endParaRPr lang="ru-RU" b="1" dirty="0">
              <a:solidFill>
                <a:srgbClr val="FF0000"/>
              </a:solidFill>
            </a:endParaRPr>
          </a:p>
        </p:txBody>
      </p:sp>
      <p:pic>
        <p:nvPicPr>
          <p:cNvPr id="4" name="Объект 3" descr="C:\Users\user\Desktop\ОСЕНЬ 2019\Средняя группа\IMG_20191029_10262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132856"/>
            <a:ext cx="5976664" cy="4248471"/>
          </a:xfrm>
          <a:prstGeom prst="rect">
            <a:avLst/>
          </a:prstGeom>
          <a:noFill/>
          <a:ln>
            <a:noFill/>
          </a:ln>
        </p:spPr>
      </p:pic>
    </p:spTree>
    <p:extLst>
      <p:ext uri="{BB962C8B-B14F-4D97-AF65-F5344CB8AC3E}">
        <p14:creationId xmlns:p14="http://schemas.microsoft.com/office/powerpoint/2010/main" val="1035964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5" y="2060848"/>
            <a:ext cx="8148918" cy="4533383"/>
          </a:xfrm>
        </p:spPr>
        <p:txBody>
          <a:bodyPr>
            <a:normAutofit fontScale="92500" lnSpcReduction="10000"/>
          </a:bodyPr>
          <a:lstStyle/>
          <a:p>
            <a:pPr marL="0" indent="0">
              <a:lnSpc>
                <a:spcPct val="115000"/>
              </a:lnSpc>
              <a:spcAft>
                <a:spcPts val="0"/>
              </a:spcAft>
              <a:buNone/>
            </a:pPr>
            <a:r>
              <a:rPr lang="ru-RU" b="1" u="sng" dirty="0" smtClean="0">
                <a:solidFill>
                  <a:schemeClr val="tx1"/>
                </a:solidFill>
                <a:latin typeface="Times New Roman" pitchFamily="18" charset="0"/>
                <a:ea typeface="Times New Roman"/>
                <a:cs typeface="Times New Roman" pitchFamily="18" charset="0"/>
              </a:rPr>
              <a:t>Виды </a:t>
            </a:r>
            <a:r>
              <a:rPr lang="ru-RU" b="1" u="sng" dirty="0">
                <a:solidFill>
                  <a:schemeClr val="tx1"/>
                </a:solidFill>
                <a:latin typeface="Times New Roman" pitchFamily="18" charset="0"/>
                <a:ea typeface="Times New Roman"/>
                <a:cs typeface="Times New Roman" pitchFamily="18" charset="0"/>
              </a:rPr>
              <a:t>деятельности:</a:t>
            </a:r>
            <a:endParaRPr lang="ru-RU" b="1" u="sng" dirty="0">
              <a:solidFill>
                <a:schemeClr val="tx1"/>
              </a:solidFill>
              <a:latin typeface="Times New Roman" pitchFamily="18" charset="0"/>
              <a:ea typeface="Calibri"/>
              <a:cs typeface="Times New Roman" pitchFamily="18" charset="0"/>
            </a:endParaRPr>
          </a:p>
          <a:p>
            <a:pPr>
              <a:lnSpc>
                <a:spcPct val="115000"/>
              </a:lnSpc>
              <a:spcAft>
                <a:spcPts val="0"/>
              </a:spcAft>
            </a:pPr>
            <a:r>
              <a:rPr lang="ru-RU" b="1" dirty="0" smtClean="0">
                <a:solidFill>
                  <a:schemeClr val="tx1">
                    <a:lumMod val="95000"/>
                    <a:lumOff val="5000"/>
                  </a:schemeClr>
                </a:solidFill>
                <a:latin typeface="Times New Roman" pitchFamily="18" charset="0"/>
                <a:ea typeface="Times New Roman"/>
                <a:cs typeface="Times New Roman" pitchFamily="18" charset="0"/>
              </a:rPr>
              <a:t>Игровая</a:t>
            </a:r>
            <a:r>
              <a:rPr lang="ru-RU" b="1" dirty="0">
                <a:solidFill>
                  <a:schemeClr val="tx1">
                    <a:lumMod val="95000"/>
                    <a:lumOff val="5000"/>
                  </a:schemeClr>
                </a:solidFill>
                <a:latin typeface="Times New Roman" pitchFamily="18" charset="0"/>
                <a:ea typeface="Times New Roman"/>
                <a:cs typeface="Times New Roman" pitchFamily="18" charset="0"/>
              </a:rPr>
              <a:t>, коммуникативная, познава­тельно-исследовательская, восприятие художественной литера­туры, самообслуживание, музыкальная, двигательная</a:t>
            </a:r>
            <a:r>
              <a:rPr lang="ru-RU" b="1" dirty="0" smtClean="0">
                <a:solidFill>
                  <a:schemeClr val="tx1">
                    <a:lumMod val="95000"/>
                    <a:lumOff val="5000"/>
                  </a:schemeClr>
                </a:solidFill>
                <a:latin typeface="Times New Roman" pitchFamily="18" charset="0"/>
                <a:ea typeface="Times New Roman"/>
                <a:cs typeface="Times New Roman" pitchFamily="18" charset="0"/>
              </a:rPr>
              <a:t>.</a:t>
            </a:r>
          </a:p>
          <a:p>
            <a:pPr>
              <a:lnSpc>
                <a:spcPct val="115000"/>
              </a:lnSpc>
              <a:spcAft>
                <a:spcPts val="0"/>
              </a:spcAft>
            </a:pPr>
            <a:endParaRPr lang="ru-RU" b="1" dirty="0">
              <a:solidFill>
                <a:schemeClr val="tx1">
                  <a:lumMod val="95000"/>
                  <a:lumOff val="5000"/>
                </a:schemeClr>
              </a:solidFill>
              <a:latin typeface="Times New Roman" pitchFamily="18" charset="0"/>
              <a:ea typeface="Calibri"/>
              <a:cs typeface="Times New Roman" pitchFamily="18" charset="0"/>
            </a:endParaRPr>
          </a:p>
          <a:p>
            <a:pPr marL="0" indent="0">
              <a:lnSpc>
                <a:spcPct val="115000"/>
              </a:lnSpc>
              <a:spcAft>
                <a:spcPts val="0"/>
              </a:spcAft>
              <a:buNone/>
            </a:pPr>
            <a:r>
              <a:rPr lang="ru-RU" b="1" u="sng" dirty="0">
                <a:solidFill>
                  <a:schemeClr val="tx1"/>
                </a:solidFill>
                <a:latin typeface="Times New Roman" pitchFamily="18" charset="0"/>
                <a:ea typeface="Times New Roman"/>
                <a:cs typeface="Times New Roman" pitchFamily="18" charset="0"/>
              </a:rPr>
              <a:t>Цель: </a:t>
            </a:r>
            <a:endParaRPr lang="ru-RU" b="1" u="sng" dirty="0">
              <a:solidFill>
                <a:schemeClr val="tx1"/>
              </a:solidFill>
              <a:latin typeface="Times New Roman" pitchFamily="18" charset="0"/>
              <a:ea typeface="Calibri"/>
              <a:cs typeface="Times New Roman" pitchFamily="18" charset="0"/>
            </a:endParaRPr>
          </a:p>
          <a:p>
            <a:pPr>
              <a:lnSpc>
                <a:spcPct val="115000"/>
              </a:lnSpc>
              <a:spcAft>
                <a:spcPts val="0"/>
              </a:spcAft>
            </a:pPr>
            <a:r>
              <a:rPr lang="ru-RU" b="1" dirty="0">
                <a:solidFill>
                  <a:schemeClr val="tx1">
                    <a:lumMod val="95000"/>
                    <a:lumOff val="5000"/>
                  </a:schemeClr>
                </a:solidFill>
                <a:latin typeface="Times New Roman" pitchFamily="18" charset="0"/>
                <a:ea typeface="Times New Roman"/>
                <a:cs typeface="Times New Roman" pitchFamily="18" charset="0"/>
              </a:rPr>
              <a:t>Закрепить представления детей о необходимости содержать тело в чистоте, сплотить родительский и детский коллектив.</a:t>
            </a:r>
            <a:endParaRPr lang="ru-RU" b="1" dirty="0">
              <a:solidFill>
                <a:schemeClr val="tx1">
                  <a:lumMod val="95000"/>
                  <a:lumOff val="5000"/>
                </a:schemeClr>
              </a:solidFill>
              <a:latin typeface="Times New Roman" pitchFamily="18" charset="0"/>
              <a:ea typeface="Calibri"/>
              <a:cs typeface="Times New Roman" pitchFamily="18" charset="0"/>
            </a:endParaRPr>
          </a:p>
          <a:p>
            <a:pPr>
              <a:lnSpc>
                <a:spcPct val="115000"/>
              </a:lnSpc>
              <a:spcAft>
                <a:spcPts val="1000"/>
              </a:spcAft>
            </a:pPr>
            <a:r>
              <a:rPr lang="ru-RU" b="1" dirty="0" smtClean="0">
                <a:solidFill>
                  <a:schemeClr val="tx1"/>
                </a:solidFill>
                <a:latin typeface="Times New Roman" pitchFamily="18" charset="0"/>
                <a:ea typeface="Calibri"/>
                <a:cs typeface="Times New Roman" pitchFamily="18" charset="0"/>
              </a:rPr>
              <a:t>Совместно </a:t>
            </a:r>
            <a:r>
              <a:rPr lang="ru-RU" b="1" dirty="0">
                <a:solidFill>
                  <a:schemeClr val="tx1"/>
                </a:solidFill>
                <a:latin typeface="Times New Roman" pitchFamily="18" charset="0"/>
                <a:ea typeface="Calibri"/>
                <a:cs typeface="Times New Roman" pitchFamily="18" charset="0"/>
              </a:rPr>
              <a:t>с родителями </a:t>
            </a:r>
            <a:r>
              <a:rPr lang="ru-RU" b="1" dirty="0" smtClean="0">
                <a:solidFill>
                  <a:schemeClr val="tx1"/>
                </a:solidFill>
                <a:latin typeface="Times New Roman" pitchFamily="18" charset="0"/>
                <a:ea typeface="Calibri"/>
                <a:cs typeface="Times New Roman" pitchFamily="18" charset="0"/>
              </a:rPr>
              <a:t>выполнять </a:t>
            </a:r>
            <a:r>
              <a:rPr lang="ru-RU" b="1" dirty="0">
                <a:solidFill>
                  <a:schemeClr val="tx1"/>
                </a:solidFill>
                <a:latin typeface="Times New Roman" pitchFamily="18" charset="0"/>
                <a:ea typeface="Calibri"/>
                <a:cs typeface="Times New Roman" pitchFamily="18" charset="0"/>
              </a:rPr>
              <a:t>задания, </a:t>
            </a:r>
            <a:r>
              <a:rPr lang="ru-RU" b="1" dirty="0" smtClean="0">
                <a:solidFill>
                  <a:schemeClr val="tx1"/>
                </a:solidFill>
                <a:latin typeface="Times New Roman" pitchFamily="18" charset="0"/>
                <a:ea typeface="Calibri"/>
                <a:cs typeface="Times New Roman" pitchFamily="18" charset="0"/>
              </a:rPr>
              <a:t>исполнять </a:t>
            </a:r>
            <a:r>
              <a:rPr lang="ru-RU" b="1" dirty="0">
                <a:solidFill>
                  <a:schemeClr val="tx1"/>
                </a:solidFill>
                <a:latin typeface="Times New Roman" pitchFamily="18" charset="0"/>
                <a:ea typeface="Calibri"/>
                <a:cs typeface="Times New Roman" pitchFamily="18" charset="0"/>
              </a:rPr>
              <a:t>музыкальные номера.</a:t>
            </a:r>
          </a:p>
          <a:p>
            <a:endParaRPr lang="ru-RU" dirty="0"/>
          </a:p>
        </p:txBody>
      </p:sp>
      <p:sp>
        <p:nvSpPr>
          <p:cNvPr id="3" name="Заголовок 2"/>
          <p:cNvSpPr>
            <a:spLocks noGrp="1"/>
          </p:cNvSpPr>
          <p:nvPr>
            <p:ph type="title"/>
          </p:nvPr>
        </p:nvSpPr>
        <p:spPr/>
        <p:txBody>
          <a:bodyPr>
            <a:normAutofit fontScale="90000"/>
          </a:bodyPr>
          <a:lstStyle/>
          <a:p>
            <a:r>
              <a:rPr lang="ru-RU" b="1" dirty="0">
                <a:solidFill>
                  <a:srgbClr val="FF0000"/>
                </a:solidFill>
              </a:rPr>
              <a:t>«Путешествие в </a:t>
            </a:r>
            <a:r>
              <a:rPr lang="ru-RU" b="1" dirty="0" err="1">
                <a:solidFill>
                  <a:srgbClr val="FF0000"/>
                </a:solidFill>
              </a:rPr>
              <a:t>Здравгород</a:t>
            </a:r>
            <a:r>
              <a:rPr lang="ru-RU" b="1" dirty="0">
                <a:solidFill>
                  <a:srgbClr val="FF0000"/>
                </a:solidFill>
              </a:rPr>
              <a:t> . Умывальное.»</a:t>
            </a:r>
          </a:p>
        </p:txBody>
      </p:sp>
    </p:spTree>
    <p:extLst>
      <p:ext uri="{BB962C8B-B14F-4D97-AF65-F5344CB8AC3E}">
        <p14:creationId xmlns:p14="http://schemas.microsoft.com/office/powerpoint/2010/main" val="12325246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349</TotalTime>
  <Words>772</Words>
  <Application>Microsoft Office PowerPoint</Application>
  <PresentationFormat>Экран (4:3)</PresentationFormat>
  <Paragraphs>80</Paragraphs>
  <Slides>44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Волна</vt:lpstr>
      <vt:lpstr>Проектная работа</vt:lpstr>
      <vt:lpstr>Презентация PowerPoint</vt:lpstr>
      <vt:lpstr>Презентация PowerPoint</vt:lpstr>
      <vt:lpstr>Презентация PowerPoint</vt:lpstr>
      <vt:lpstr>Презентация PowerPoint</vt:lpstr>
      <vt:lpstr>Осеннее развлечение «Осенние тропинки»</vt:lpstr>
      <vt:lpstr>Игра «Найди свой листочек»</vt:lpstr>
      <vt:lpstr>Осенний привет!</vt:lpstr>
      <vt:lpstr>«Путешествие в Здравгород . Умывальное.»</vt:lpstr>
      <vt:lpstr>Презентация PowerPoint</vt:lpstr>
      <vt:lpstr>Игра «Парашют»</vt:lpstr>
      <vt:lpstr>Все присутствующие получили заряд положительных эмоций, хорошее настроение </vt:lpstr>
      <vt:lpstr>Ноябрь.</vt:lpstr>
      <vt:lpstr>Декабрь  Родителям было предложено исполнить роли на празднике. Конечно, многие смущались, но нашлись и смельчаки! Мама Танасовой Елизаветы -Екатерина Викторовна замечательно исполнила роль Зефирки. Она участвовала в создании своего образа, подготовила костюм. </vt:lpstr>
      <vt:lpstr> В конце праздника Дед Мороз вручил всем подарки из волшебной конфеты</vt:lpstr>
      <vt:lpstr>   Январь  Важное значение в сотрудничестве с родителями имеет информационное обеспечение этого процесса. Родители хотят быть в курсе всех интересных мероприятий, которые проходят в детском саду, хотят получать рекомендации от музыкального руководителя и воспитателей. Поэтому необходимо консультировать на родительских собраниях и индивидуально, освещать интересные факты и сведения. Для этих целей в группе организована фотовыставка, в которой отражены  интересные события в будни и праздники.  в которой освещаются интересные факты и сведения. Она эстетично оформлена и привлекает внимание родителей. </vt:lpstr>
      <vt:lpstr>19.02 2020   Состоялось родительское собрание, которое проходило в форме Квест-игры «В поисках пиратского клада».  В нем приняли участия дети средней группы «Ягодка», их родители и педагоги. Мероприятие проходило в музыкальном зале. Были приглашены корреспонденты ТВ канала ПМР. </vt:lpstr>
      <vt:lpstr>Разработка и реализация инновационных подходов взаимодействия музыкального руководителя с родителями в рамках ГОС ДО  для художественно-эстетического воспитания дошкольников обусловила проведение новой инновационной технологии Квест-игры «В поисках пиратского клада». В ней появилась возможность показать свою эрудицию, смелость, ловкость, коммуникативность, сплоченность всех членов команды: детей и их родителей. </vt:lpstr>
      <vt:lpstr>  Наряду с появлением новых государственных образовательных стандартов, где одной из ведущей целью является гармоничное развитие личности ребенка, появилась необходимость создать современную модель взаимосвязи участников образовательного процесса. Гармоничное развитие ребенка происходит при условии наличия двух составляющих его жизни – полноценной семьи и детского сада. </vt:lpstr>
      <vt:lpstr>Любое совместное мероприятие позволяет родителям увидеть изнутри проблемы своего ребёнка, сравнить его с другими детьми, увидеть трудности во взаимоотношениях, посмотреть, как делают это другие, т. е. приобрести опыт взаимодействия не только со своим ребёнком, но и с родительской общественностью в целом. Праздники лучше проводить с привлечением родителей, чтобы они знали, сколько хлопот и труда надо вложить при подготовке любого торжества.</vt:lpstr>
      <vt:lpstr>Работа с родителями является одним из важнейших аспектов работы педагогов, направленной на гармоничное развитие детей через формирование общего воспитательного поля вокруг ребенка, обеспечивающего согласованность воздействия взрослых. Для того, чтобы совместная работа была интересной, вовлекала каждого родителя, чтобы мамы и папы не жалели о потерянном времени и не смотрели на часы во время мероприятий, выбираются активные методы взаимодействия.</vt:lpstr>
      <vt:lpstr>Презентация PowerPoint</vt:lpstr>
      <vt:lpstr>Презентация PowerPoint</vt:lpstr>
      <vt:lpstr>В рамках нового стандарта изменяется и способ организации детских видов деятельности: совместная (партнерская) деятельность взрослого и ребенка – это наиболее естественный и эффективный контекст развития в дошкольном детстве. Родители должны тесно взаимодействовать в создании условий для полноценного и своевременного развития ребенка дошкольного возраста, чтобы не упустить важнейший период развития его личности.   </vt:lpstr>
      <vt:lpstr>Дети вместе с родителями преодолели все препятствия, чтобы добыть заветный клад. Квест – игра дает возможность родителям активно участвовать, говорить, спорить, играть, соревноваться вместе со своими детьми, дает возможность видеть своего ребенка во взаимодействии с другими детьми, открывать в своем малыше новые грани и, наконец, дает возможность приобрести новые навыки общения и воспитания. Дети через квест-игру с помощью родителей и педагогов, учатся работать и контактировать в группах, получают возможность самореализоваться.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Оформление зала.</vt:lpstr>
      <vt:lpstr>Презентация PowerPoint</vt:lpstr>
      <vt:lpstr>Презентация PowerPoint</vt:lpstr>
      <vt:lpstr>«Приветствие» </vt:lpstr>
      <vt:lpstr>«Танец с цветами»                   «Веселый клоун Клёпа» </vt:lpstr>
      <vt:lpstr>Танец «Стирка»                  Стихи для мамы. </vt:lpstr>
      <vt:lpstr>Игра «Собери клубочки для бабушки»                  </vt:lpstr>
      <vt:lpstr>«Танец пчелок».</vt:lpstr>
      <vt:lpstr>Игра «Сушим платочки»</vt:lpstr>
      <vt:lpstr>«Танец с мамами»</vt:lpstr>
      <vt:lpstr>Наши родители.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Проэктная работа.</dc:title>
  <dc:creator>user</dc:creator>
  <cp:lastModifiedBy>user</cp:lastModifiedBy>
  <cp:revision>51</cp:revision>
  <dcterms:created xsi:type="dcterms:W3CDTF">2020-03-02T12:20:35Z</dcterms:created>
  <dcterms:modified xsi:type="dcterms:W3CDTF">2024-01-09T06:43:54Z</dcterms:modified>
</cp:coreProperties>
</file>