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39" r:id="rId2"/>
  </p:sldMasterIdLst>
  <p:sldIdLst>
    <p:sldId id="256" r:id="rId3"/>
    <p:sldId id="257" r:id="rId4"/>
    <p:sldId id="258" r:id="rId5"/>
    <p:sldId id="263" r:id="rId6"/>
    <p:sldId id="260" r:id="rId7"/>
    <p:sldId id="262" r:id="rId8"/>
    <p:sldId id="264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7976" autoAdjust="0"/>
    <p:restoredTop sz="94660"/>
  </p:normalViewPr>
  <p:slideViewPr>
    <p:cSldViewPr>
      <p:cViewPr>
        <p:scale>
          <a:sx n="89" d="100"/>
          <a:sy n="89" d="100"/>
        </p:scale>
        <p:origin x="-1140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308100" cy="777875"/>
          </a:xfrm>
          <a:custGeom>
            <a:avLst/>
            <a:gdLst/>
            <a:ahLst/>
            <a:cxnLst>
              <a:cxn ang="0">
                <a:pos x="287" y="166"/>
              </a:cxn>
              <a:cxn ang="0">
                <a:pos x="293" y="164"/>
              </a:cxn>
              <a:cxn ang="0">
                <a:pos x="294" y="163"/>
              </a:cxn>
              <a:cxn ang="0">
                <a:pos x="370" y="87"/>
              </a:cxn>
              <a:cxn ang="0">
                <a:pos x="370" y="78"/>
              </a:cxn>
              <a:cxn ang="0">
                <a:pos x="294" y="3"/>
              </a:cxn>
              <a:cxn ang="0">
                <a:pos x="293" y="2"/>
              </a:cxn>
              <a:cxn ang="0">
                <a:pos x="287" y="0"/>
              </a:cxn>
              <a:cxn ang="0">
                <a:pos x="0" y="0"/>
              </a:cxn>
              <a:cxn ang="0">
                <a:pos x="0" y="166"/>
              </a:cxn>
              <a:cxn ang="0">
                <a:pos x="287" y="166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C6B7DA-F32A-4DA6-9704-CCE40D86B98D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463" y="4529138"/>
            <a:ext cx="58578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ECE903-A030-483A-85E6-C3426C9B87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3175" y="3178175"/>
            <a:ext cx="1192213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D16ADC9-F995-42DF-8A19-9166DA6C2EA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463" y="3244850"/>
            <a:ext cx="58578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158E95-E677-4895-B3F1-DD4359D288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175" y="3178175"/>
            <a:ext cx="1192213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1851025" y="647700"/>
            <a:ext cx="457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8000">
                <a:solidFill>
                  <a:srgbClr val="A53010"/>
                </a:solidFill>
              </a:rPr>
              <a:t>“</a:t>
            </a:r>
          </a:p>
        </p:txBody>
      </p:sp>
      <p:sp>
        <p:nvSpPr>
          <p:cNvPr id="7" name="TextBox 37"/>
          <p:cNvSpPr txBox="1">
            <a:spLocks noChangeArrowheads="1"/>
          </p:cNvSpPr>
          <p:nvPr/>
        </p:nvSpPr>
        <p:spPr bwMode="auto">
          <a:xfrm>
            <a:off x="8335963" y="2905125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8000">
                <a:solidFill>
                  <a:srgbClr val="A53010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67F60B0-9EA0-45CC-B95D-568EC450E8FE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398463" y="3244850"/>
            <a:ext cx="58578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9040F5-278C-47FE-97E6-80A13F96E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175" y="4911725"/>
            <a:ext cx="1192213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FE71EDC-8981-478D-A279-7B2179317827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463" y="4983163"/>
            <a:ext cx="58578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CB5E2A5-04FA-4D56-993C-463D158C4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175" y="4911725"/>
            <a:ext cx="1192213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1851025" y="647700"/>
            <a:ext cx="457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8000">
                <a:solidFill>
                  <a:srgbClr val="A53010"/>
                </a:solidFill>
              </a:rPr>
              <a:t>“</a:t>
            </a:r>
          </a:p>
        </p:txBody>
      </p:sp>
      <p:sp>
        <p:nvSpPr>
          <p:cNvPr id="7" name="TextBox 37"/>
          <p:cNvSpPr txBox="1">
            <a:spLocks noChangeArrowheads="1"/>
          </p:cNvSpPr>
          <p:nvPr/>
        </p:nvSpPr>
        <p:spPr bwMode="auto">
          <a:xfrm>
            <a:off x="8335963" y="2905125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8000">
                <a:solidFill>
                  <a:srgbClr val="A53010"/>
                </a:solidFill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9D1080B-4D66-4E43-B90E-33180136C19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398463" y="4983163"/>
            <a:ext cx="58578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940171-C39B-4981-9622-A5EF31BCC1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175" y="4911725"/>
            <a:ext cx="1192213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1E5CF75-A3C7-4CC9-8AEB-E9803EB52650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398463" y="4983163"/>
            <a:ext cx="58578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F9CC63-0909-4618-94FC-FCD558B27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3175" y="714375"/>
            <a:ext cx="1192213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486009-AADF-4861-BADD-90B5DE8B2E3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BEC877-52AF-4B1E-A917-FD9110DBB4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3175" y="714375"/>
            <a:ext cx="1192213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FA143B-EEFF-4E87-A0CD-F0529B62DC7E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5CB8CD-180B-4AC3-B993-CD6FEC32A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12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13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9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Рисунок 8" descr="b5b43fe5490c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16160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82FCBE-C25D-41D2-9016-C2E1DAD6432F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sz="280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5EF310-8110-48FB-B796-A469E47C4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35FBA8A-E9EB-4306-BD79-A7DF7121949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0C24B7-37AA-4267-A2ED-9C11AF176E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15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14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13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5B8BE7C-A07A-4697-BFD7-B29AB7FEAB16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7F80C3B-BD46-4ACA-8E41-F6EAB2F75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3175" y="714375"/>
            <a:ext cx="1192213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6B374A6-9769-414A-BFF5-6D843772B45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8EF1EE-549F-47A2-B5E7-24C23DBA4A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6FF0203-E4F8-4EAA-99FF-888CC468346E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FF94FC-D3A0-4DB0-A968-1A018CF125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4A099E8-6721-4425-81C9-B77D8AD3C16D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138A04-C615-45DA-8DFA-A8EDAA8EE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1303831-9A3F-4BFA-9E32-EAFBA7A85F0F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C4FD1A6-D11E-4B66-91D3-930CA374F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" name="Rounded Rectangle 10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19D6D17-78CF-4FE4-AA73-0972CC51C139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33EC67-95A9-4DD1-8C35-19461B8848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11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9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150E12-4F92-4CD5-8043-DA6CE8FA472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75A85E5-E6E7-4941-B33A-CF372B3398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8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11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12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7779CCC-A5C7-46EF-9F85-8AB822112C1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D0C82F-77D0-46CC-82CC-57869BB6BA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D85197-EAC7-41B2-AD31-52D5C54FF262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39D6F37-2F57-4043-9811-0CBC711F96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FD44F6-6BBA-4DA8-9E5F-AE28A8BA72B2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7C8754-08A5-477E-9635-2C20168FB9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3175" y="3178175"/>
            <a:ext cx="1192213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6B6AB70-D360-4915-9136-3995891B75A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463" y="3244850"/>
            <a:ext cx="58578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D8D56E-E1AE-4DC5-9865-60DE00803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175" y="714375"/>
            <a:ext cx="1192213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3B0C9E4-BC19-4FB9-9008-D241CB6FD6E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D3F752-284E-439E-9852-23FDF81482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3175" y="714375"/>
            <a:ext cx="1192213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9201DE4-6A0B-4611-AB25-02E2D2DE7DAD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D097AA-3E55-4A8B-A008-1F9EAAC1D8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3175" y="714375"/>
            <a:ext cx="1192213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145BA29-9713-44B4-9B86-0F71B799FD15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C21F5C-4DAB-4D56-B544-A7AB5565A6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3175" y="714375"/>
            <a:ext cx="1192213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F5F10A2-B5C4-4A80-9FE3-A81C3CDA8DC5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63E0CD6-814A-4E2A-B920-1A597FF7B1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175" y="714375"/>
            <a:ext cx="1192213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EB9103-0B8F-44CA-9167-5B4C3AEE5CF6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9BAC6A-5343-4718-9350-0ECEB80B74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175" y="4911725"/>
            <a:ext cx="1192213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4DAA376-29FF-425C-B16E-A87C0A11590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463" y="4983163"/>
            <a:ext cx="585787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90A564-ED9B-479E-84CF-3E279E5DE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138363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>
                <a:cxn ang="0">
                  <a:pos x="22" y="136"/>
                </a:cxn>
                <a:cxn ang="0">
                  <a:pos x="17" y="80"/>
                </a:cxn>
                <a:cxn ang="0">
                  <a:pos x="0" y="0"/>
                </a:cxn>
                <a:cxn ang="0">
                  <a:pos x="0" y="35"/>
                </a:cxn>
                <a:cxn ang="0">
                  <a:pos x="20" y="124"/>
                </a:cxn>
                <a:cxn ang="0">
                  <a:pos x="22" y="136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>
                <a:cxn ang="0">
                  <a:pos x="86" y="350"/>
                </a:cxn>
                <a:cxn ang="0">
                  <a:pos x="139" y="504"/>
                </a:cxn>
                <a:cxn ang="0">
                  <a:pos x="140" y="478"/>
                </a:cxn>
                <a:cxn ang="0">
                  <a:pos x="95" y="347"/>
                </a:cxn>
                <a:cxn ang="0">
                  <a:pos x="0" y="0"/>
                </a:cxn>
                <a:cxn ang="0">
                  <a:pos x="6" y="61"/>
                </a:cxn>
                <a:cxn ang="0">
                  <a:pos x="86" y="350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68" y="194"/>
                </a:cxn>
                <a:cxn ang="0">
                  <a:pos x="123" y="308"/>
                </a:cxn>
                <a:cxn ang="0">
                  <a:pos x="132" y="308"/>
                </a:cxn>
                <a:cxn ang="0">
                  <a:pos x="77" y="190"/>
                </a:cxn>
                <a:cxn ang="0">
                  <a:pos x="8" y="22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>
                <a:cxn ang="0">
                  <a:pos x="28" y="79"/>
                </a:cxn>
                <a:cxn ang="0">
                  <a:pos x="37" y="79"/>
                </a:cxn>
                <a:cxn ang="0">
                  <a:pos x="0" y="0"/>
                </a:cxn>
                <a:cxn ang="0">
                  <a:pos x="28" y="79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>
                <a:cxn ang="0">
                  <a:pos x="162" y="660"/>
                </a:cxn>
                <a:cxn ang="0">
                  <a:pos x="116" y="534"/>
                </a:cxn>
                <a:cxn ang="0">
                  <a:pos x="40" y="236"/>
                </a:cxn>
                <a:cxn ang="0">
                  <a:pos x="12" y="51"/>
                </a:cxn>
                <a:cxn ang="0">
                  <a:pos x="0" y="0"/>
                </a:cxn>
                <a:cxn ang="0">
                  <a:pos x="33" y="237"/>
                </a:cxn>
                <a:cxn ang="0">
                  <a:pos x="107" y="537"/>
                </a:cxn>
                <a:cxn ang="0">
                  <a:pos x="160" y="681"/>
                </a:cxn>
                <a:cxn ang="0">
                  <a:pos x="178" y="722"/>
                </a:cxn>
                <a:cxn ang="0">
                  <a:pos x="174" y="708"/>
                </a:cxn>
                <a:cxn ang="0">
                  <a:pos x="162" y="660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>
                <a:cxn ang="0">
                  <a:pos x="11" y="577"/>
                </a:cxn>
                <a:cxn ang="0">
                  <a:pos x="12" y="589"/>
                </a:cxn>
                <a:cxn ang="0">
                  <a:pos x="22" y="632"/>
                </a:cxn>
                <a:cxn ang="0">
                  <a:pos x="23" y="635"/>
                </a:cxn>
                <a:cxn ang="0">
                  <a:pos x="17" y="576"/>
                </a:cxn>
                <a:cxn ang="0">
                  <a:pos x="5" y="269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1" y="269"/>
                </a:cxn>
                <a:cxn ang="0">
                  <a:pos x="11" y="577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56"/>
                </a:cxn>
                <a:cxn ang="0">
                  <a:pos x="17" y="107"/>
                </a:cxn>
                <a:cxn ang="0">
                  <a:pos x="11" y="46"/>
                </a:cxn>
                <a:cxn ang="0">
                  <a:pos x="10" y="43"/>
                </a:cxn>
                <a:cxn ang="0">
                  <a:pos x="0" y="0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93"/>
                </a:cxn>
                <a:cxn ang="0">
                  <a:pos x="17" y="166"/>
                </a:cxn>
                <a:cxn ang="0">
                  <a:pos x="24" y="184"/>
                </a:cxn>
                <a:cxn ang="0">
                  <a:pos x="41" y="222"/>
                </a:cxn>
                <a:cxn ang="0">
                  <a:pos x="38" y="212"/>
                </a:cxn>
                <a:cxn ang="0">
                  <a:pos x="13" y="92"/>
                </a:cxn>
                <a:cxn ang="0">
                  <a:pos x="8" y="22"/>
                </a:cxn>
                <a:cxn ang="0">
                  <a:pos x="7" y="18"/>
                </a:cxn>
                <a:cxn ang="0">
                  <a:pos x="0" y="0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>
                <a:cxn ang="0">
                  <a:pos x="7" y="854"/>
                </a:cxn>
                <a:cxn ang="0">
                  <a:pos x="50" y="613"/>
                </a:cxn>
                <a:cxn ang="0">
                  <a:pos x="149" y="388"/>
                </a:cxn>
                <a:cxn ang="0">
                  <a:pos x="285" y="183"/>
                </a:cxn>
                <a:cxn ang="0">
                  <a:pos x="364" y="89"/>
                </a:cxn>
                <a:cxn ang="0">
                  <a:pos x="406" y="44"/>
                </a:cxn>
                <a:cxn ang="0">
                  <a:pos x="450" y="1"/>
                </a:cxn>
                <a:cxn ang="0">
                  <a:pos x="450" y="0"/>
                </a:cxn>
                <a:cxn ang="0">
                  <a:pos x="405" y="43"/>
                </a:cxn>
                <a:cxn ang="0">
                  <a:pos x="363" y="88"/>
                </a:cxn>
                <a:cxn ang="0">
                  <a:pos x="283" y="181"/>
                </a:cxn>
                <a:cxn ang="0">
                  <a:pos x="145" y="386"/>
                </a:cxn>
                <a:cxn ang="0">
                  <a:pos x="45" y="611"/>
                </a:cxn>
                <a:cxn ang="0">
                  <a:pos x="0" y="854"/>
                </a:cxn>
                <a:cxn ang="0">
                  <a:pos x="0" y="859"/>
                </a:cxn>
                <a:cxn ang="0">
                  <a:pos x="7" y="878"/>
                </a:cxn>
                <a:cxn ang="0">
                  <a:pos x="7" y="854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73"/>
                </a:cxn>
                <a:cxn ang="0">
                  <a:pos x="35" y="73"/>
                </a:cxn>
                <a:cxn ang="0">
                  <a:pos x="0" y="0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>
                <a:cxn ang="0">
                  <a:pos x="7" y="44"/>
                </a:cxn>
                <a:cxn ang="0">
                  <a:pos x="8" y="48"/>
                </a:cxn>
                <a:cxn ang="0">
                  <a:pos x="8" y="19"/>
                </a:cxn>
                <a:cxn ang="0">
                  <a:pos x="1" y="0"/>
                </a:cxn>
                <a:cxn ang="0">
                  <a:pos x="0" y="26"/>
                </a:cxn>
                <a:cxn ang="0">
                  <a:pos x="7" y="44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>
                <a:cxn ang="0">
                  <a:pos x="7" y="18"/>
                </a:cxn>
                <a:cxn ang="0">
                  <a:pos x="0" y="0"/>
                </a:cxn>
                <a:cxn ang="0">
                  <a:pos x="12" y="48"/>
                </a:cxn>
                <a:cxn ang="0">
                  <a:pos x="16" y="62"/>
                </a:cxn>
                <a:cxn ang="0">
                  <a:pos x="51" y="135"/>
                </a:cxn>
                <a:cxn ang="0">
                  <a:pos x="52" y="135"/>
                </a:cxn>
                <a:cxn ang="0">
                  <a:pos x="24" y="56"/>
                </a:cxn>
                <a:cxn ang="0">
                  <a:pos x="7" y="18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0638" y="0"/>
            <a:ext cx="176688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>
                <a:cxn ang="0">
                  <a:pos x="7" y="210"/>
                </a:cxn>
                <a:cxn ang="0">
                  <a:pos x="26" y="445"/>
                </a:cxn>
                <a:cxn ang="0">
                  <a:pos x="57" y="679"/>
                </a:cxn>
                <a:cxn ang="0">
                  <a:pos x="101" y="911"/>
                </a:cxn>
                <a:cxn ang="0">
                  <a:pos x="103" y="920"/>
                </a:cxn>
                <a:cxn ang="0">
                  <a:pos x="99" y="874"/>
                </a:cxn>
                <a:cxn ang="0">
                  <a:pos x="99" y="866"/>
                </a:cxn>
                <a:cxn ang="0">
                  <a:pos x="63" y="678"/>
                </a:cxn>
                <a:cxn ang="0">
                  <a:pos x="30" y="444"/>
                </a:cxn>
                <a:cxn ang="0">
                  <a:pos x="9" y="209"/>
                </a:cxn>
                <a:cxn ang="0">
                  <a:pos x="3" y="92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92"/>
                </a:cxn>
                <a:cxn ang="0">
                  <a:pos x="7" y="210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>
                <a:cxn ang="0">
                  <a:pos x="53" y="229"/>
                </a:cxn>
                <a:cxn ang="0">
                  <a:pos x="88" y="330"/>
                </a:cxn>
                <a:cxn ang="0">
                  <a:pos x="88" y="308"/>
                </a:cxn>
                <a:cxn ang="0">
                  <a:pos x="88" y="304"/>
                </a:cxn>
                <a:cxn ang="0">
                  <a:pos x="62" y="226"/>
                </a:cxn>
                <a:cxn ang="0">
                  <a:pos x="0" y="0"/>
                </a:cxn>
                <a:cxn ang="0">
                  <a:pos x="7" y="63"/>
                </a:cxn>
                <a:cxn ang="0">
                  <a:pos x="53" y="229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>
                <a:cxn ang="0">
                  <a:pos x="6" y="15"/>
                </a:cxn>
                <a:cxn ang="0">
                  <a:pos x="0" y="0"/>
                </a:cxn>
                <a:cxn ang="0">
                  <a:pos x="1" y="29"/>
                </a:cxn>
                <a:cxn ang="0">
                  <a:pos x="42" y="127"/>
                </a:cxn>
                <a:cxn ang="0">
                  <a:pos x="80" y="207"/>
                </a:cxn>
                <a:cxn ang="0">
                  <a:pos x="90" y="207"/>
                </a:cxn>
                <a:cxn ang="0">
                  <a:pos x="50" y="123"/>
                </a:cxn>
                <a:cxn ang="0">
                  <a:pos x="6" y="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>
                <a:cxn ang="0">
                  <a:pos x="101" y="409"/>
                </a:cxn>
                <a:cxn ang="0">
                  <a:pos x="78" y="344"/>
                </a:cxn>
                <a:cxn ang="0">
                  <a:pos x="29" y="151"/>
                </a:cxn>
                <a:cxn ang="0">
                  <a:pos x="13" y="53"/>
                </a:cxn>
                <a:cxn ang="0">
                  <a:pos x="0" y="0"/>
                </a:cxn>
                <a:cxn ang="0">
                  <a:pos x="21" y="152"/>
                </a:cxn>
                <a:cxn ang="0">
                  <a:pos x="69" y="347"/>
                </a:cxn>
                <a:cxn ang="0">
                  <a:pos x="103" y="441"/>
                </a:cxn>
                <a:cxn ang="0">
                  <a:pos x="115" y="467"/>
                </a:cxn>
                <a:cxn ang="0">
                  <a:pos x="112" y="458"/>
                </a:cxn>
                <a:cxn ang="0">
                  <a:pos x="101" y="409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>
                <a:cxn ang="0">
                  <a:pos x="17" y="633"/>
                </a:cxn>
                <a:cxn ang="0">
                  <a:pos x="13" y="597"/>
                </a:cxn>
                <a:cxn ang="0">
                  <a:pos x="5" y="398"/>
                </a:cxn>
                <a:cxn ang="0">
                  <a:pos x="13" y="198"/>
                </a:cxn>
                <a:cxn ang="0">
                  <a:pos x="22" y="99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20" y="99"/>
                </a:cxn>
                <a:cxn ang="0">
                  <a:pos x="10" y="198"/>
                </a:cxn>
                <a:cxn ang="0">
                  <a:pos x="1" y="398"/>
                </a:cxn>
                <a:cxn ang="0">
                  <a:pos x="7" y="589"/>
                </a:cxn>
                <a:cxn ang="0">
                  <a:pos x="16" y="632"/>
                </a:cxn>
                <a:cxn ang="0">
                  <a:pos x="17" y="633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>
                <a:cxn ang="0">
                  <a:pos x="22" y="59"/>
                </a:cxn>
                <a:cxn ang="0">
                  <a:pos x="28" y="59"/>
                </a:cxn>
                <a:cxn ang="0">
                  <a:pos x="0" y="0"/>
                </a:cxn>
                <a:cxn ang="0">
                  <a:pos x="22" y="59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>
                <a:cxn ang="0">
                  <a:pos x="4" y="54"/>
                </a:cxn>
                <a:cxn ang="0">
                  <a:pos x="17" y="107"/>
                </a:cxn>
                <a:cxn ang="0">
                  <a:pos x="10" y="44"/>
                </a:cxn>
                <a:cxn ang="0">
                  <a:pos x="9" y="43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" y="54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>
                <a:cxn ang="0">
                  <a:pos x="8" y="553"/>
                </a:cxn>
                <a:cxn ang="0">
                  <a:pos x="35" y="397"/>
                </a:cxn>
                <a:cxn ang="0">
                  <a:pos x="99" y="252"/>
                </a:cxn>
                <a:cxn ang="0">
                  <a:pos x="187" y="119"/>
                </a:cxn>
                <a:cxn ang="0">
                  <a:pos x="238" y="58"/>
                </a:cxn>
                <a:cxn ang="0">
                  <a:pos x="265" y="28"/>
                </a:cxn>
                <a:cxn ang="0">
                  <a:pos x="294" y="0"/>
                </a:cxn>
                <a:cxn ang="0">
                  <a:pos x="293" y="0"/>
                </a:cxn>
                <a:cxn ang="0">
                  <a:pos x="264" y="27"/>
                </a:cxn>
                <a:cxn ang="0">
                  <a:pos x="237" y="56"/>
                </a:cxn>
                <a:cxn ang="0">
                  <a:pos x="185" y="117"/>
                </a:cxn>
                <a:cxn ang="0">
                  <a:pos x="95" y="249"/>
                </a:cxn>
                <a:cxn ang="0">
                  <a:pos x="30" y="396"/>
                </a:cxn>
                <a:cxn ang="0">
                  <a:pos x="0" y="549"/>
                </a:cxn>
                <a:cxn ang="0">
                  <a:pos x="7" y="568"/>
                </a:cxn>
                <a:cxn ang="0">
                  <a:pos x="8" y="553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53"/>
                </a:cxn>
                <a:cxn ang="0">
                  <a:pos x="25" y="53"/>
                </a:cxn>
                <a:cxn ang="0">
                  <a:pos x="0" y="0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89"/>
                </a:cxn>
                <a:cxn ang="0">
                  <a:pos x="18" y="117"/>
                </a:cxn>
                <a:cxn ang="0">
                  <a:pos x="29" y="141"/>
                </a:cxn>
                <a:cxn ang="0">
                  <a:pos x="27" y="135"/>
                </a:cxn>
                <a:cxn ang="0">
                  <a:pos x="8" y="22"/>
                </a:cxn>
                <a:cxn ang="0">
                  <a:pos x="4" y="11"/>
                </a:cxn>
                <a:cxn ang="0">
                  <a:pos x="0" y="0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4" y="37"/>
                </a:cxn>
                <a:cxn ang="0">
                  <a:pos x="8" y="48"/>
                </a:cxn>
                <a:cxn ang="0">
                  <a:pos x="7" y="19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26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>
                <a:cxn ang="0">
                  <a:pos x="11" y="28"/>
                </a:cxn>
                <a:cxn ang="0">
                  <a:pos x="0" y="0"/>
                </a:cxn>
                <a:cxn ang="0">
                  <a:pos x="11" y="49"/>
                </a:cxn>
                <a:cxn ang="0">
                  <a:pos x="14" y="58"/>
                </a:cxn>
                <a:cxn ang="0">
                  <a:pos x="39" y="111"/>
                </a:cxn>
                <a:cxn ang="0">
                  <a:pos x="44" y="111"/>
                </a:cxn>
                <a:cxn ang="0">
                  <a:pos x="22" y="52"/>
                </a:cxn>
                <a:cxn ang="0">
                  <a:pos x="11" y="28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365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1944688" y="623888"/>
            <a:ext cx="668337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1513" y="2133600"/>
            <a:ext cx="66865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0813" y="6130925"/>
            <a:ext cx="86042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fld id="{59DCBA23-72DB-4762-A65D-8154D51FC000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513" y="6135688"/>
            <a:ext cx="571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463" y="787400"/>
            <a:ext cx="585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smtClean="0">
                <a:solidFill>
                  <a:srgbClr val="FEFFFF"/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fld id="{626A2C3E-6161-462E-8AFD-57DC832C0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fld id="{C439E461-F484-4528-BBD3-9EAE78206C3B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fld id="{9F14280F-6AAB-4FF8-B2A9-2E2110FC34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rgbClr val="B5AE53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ct val="20000"/>
        </a:spcBef>
        <a:spcAft>
          <a:spcPct val="0"/>
        </a:spcAft>
        <a:buClr>
          <a:srgbClr val="848058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ct val="20000"/>
        </a:spcBef>
        <a:spcAft>
          <a:spcPct val="0"/>
        </a:spcAft>
        <a:buClr>
          <a:srgbClr val="E8B54D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2.docx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292725" y="260350"/>
            <a:ext cx="3527425" cy="1008063"/>
          </a:xfrm>
        </p:spPr>
        <p:txBody>
          <a:bodyPr rtlCol="0">
            <a:normAutofit fontScale="775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Люди учатся, 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когда они учат…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Сенека</a:t>
            </a:r>
          </a:p>
        </p:txBody>
      </p:sp>
      <p:sp>
        <p:nvSpPr>
          <p:cNvPr id="5122" name="Заголовок 3"/>
          <p:cNvSpPr>
            <a:spLocks noGrp="1"/>
          </p:cNvSpPr>
          <p:nvPr>
            <p:ph type="ctrTitle"/>
          </p:nvPr>
        </p:nvSpPr>
        <p:spPr>
          <a:xfrm>
            <a:off x="684213" y="1916113"/>
            <a:ext cx="7772400" cy="439261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Наставничество молодых специалистов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Гамова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О.Н.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</a:t>
            </a:r>
            <a:r>
              <a:rPr lang="ru-RU" sz="2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МОАУ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«СОШ № 31»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5905500"/>
          </a:xfrm>
        </p:spPr>
        <p:txBody>
          <a:bodyPr>
            <a:normAutofit fontScale="90000"/>
          </a:bodyPr>
          <a:lstStyle/>
          <a:p>
            <a:pPr algn="l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31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Цели наставничества</a:t>
            </a: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формировать у молодых и начинающих преподавателей потребность в непрерывном самообразовании;</a:t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помогать  преподавателю, опираясь в своей деятельности на достижения педагогического  педагогической науки  и передового педагогического опыта, творчески внедрять идеи в учебно-воспитательный процесс;</a:t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способствовать формированию у педагога индивидуального стиля творческой деятельности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200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49275"/>
            <a:ext cx="6400800" cy="719138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Этапы деятельности наставника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188" y="1196975"/>
            <a:ext cx="7772400" cy="5040313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1­ этап – адаптационный.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Наставник определяет круг обязанностей и полномочий молодого специалиста, а также выявляет недостатки в его умениях и навыках, чтобы выработать программу адаптации.</a:t>
            </a:r>
            <a:b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2­  этап – основной (проектировочный).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Наставник разрабатывает и реализует программу адаптации, осуществляет корректировку профессиональных умений молодого преподавателя, помогает выстроить ему собственную программу самосовершенствования.</a:t>
            </a:r>
            <a:b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3­  этап – </a:t>
            </a:r>
            <a:r>
              <a:rPr lang="ru-RU" sz="2000" b="1" noProof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контрольно­оценочный. </a:t>
            </a:r>
            <a:r>
              <a:rPr lang="ru-RU" sz="2000" noProof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Наставник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проверяет уровень профессиональной компетентности молодого педагога, определяет степень его готовности к выполнению своих функциональных обязанностей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571472" y="857232"/>
          <a:ext cx="3929090" cy="5072098"/>
        </p:xfrm>
        <a:graphic>
          <a:graphicData uri="http://schemas.openxmlformats.org/presentationml/2006/ole">
            <p:oleObj spid="_x0000_s35842" name="Документ" r:id="rId3" imgW="6846214" imgH="9128656" progId="Word.Document.12">
              <p:embed/>
            </p:oleObj>
          </a:graphicData>
        </a:graphic>
      </p:graphicFrame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4786314" y="857232"/>
          <a:ext cx="3929090" cy="5214974"/>
        </p:xfrm>
        <a:graphic>
          <a:graphicData uri="http://schemas.openxmlformats.org/presentationml/2006/ole">
            <p:oleObj spid="_x0000_s35843" name="Документ" r:id="rId4" imgW="6846214" imgH="735463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8229600" cy="5832475"/>
          </a:xfrm>
        </p:spPr>
        <p:txBody>
          <a:bodyPr>
            <a:normAutofit fontScale="90000"/>
          </a:bodyPr>
          <a:lstStyle/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               </a:t>
            </a:r>
            <a:r>
              <a:rPr lang="ru-RU" sz="31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работы</a:t>
            </a: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наставничество;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 консультации;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ru-RU" sz="27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взаимопосещение</a:t>
            </a: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уроков;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 проведение мастер-классов;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 анкетирование;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 самообразование;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 беседы; 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 психологические тренинги;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 творческие лаборатории; 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ru-RU" sz="27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психолого­педагогические</a:t>
            </a: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деловые игры;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 диспуты;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 конкурсы; 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«мозговые штурмы»;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 разработка и презентация моделей уроков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Прямоугольник 2"/>
          <p:cNvSpPr>
            <a:spLocks noChangeArrowheads="1"/>
          </p:cNvSpPr>
          <p:nvPr/>
        </p:nvSpPr>
        <p:spPr bwMode="auto">
          <a:xfrm>
            <a:off x="3621088" y="32448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683375" cy="128111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4819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813" y="-15875"/>
            <a:ext cx="2001837" cy="3778250"/>
          </a:xfrm>
        </p:spPr>
      </p:pic>
      <p:pic>
        <p:nvPicPr>
          <p:cNvPr id="34820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6075" y="0"/>
            <a:ext cx="1935163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1363" y="7938"/>
            <a:ext cx="1982787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15875"/>
            <a:ext cx="1927225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063" y="3079750"/>
            <a:ext cx="2090737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Рисунок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4725" y="-15875"/>
            <a:ext cx="23526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Объект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9550" y="3079750"/>
            <a:ext cx="2005013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Рисунок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2213" y="3133725"/>
            <a:ext cx="1846262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Рисунок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59625" y="3079750"/>
            <a:ext cx="2003425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428604"/>
            <a:ext cx="8501121" cy="5929354"/>
          </a:xfrm>
          <a:prstGeom prst="rect">
            <a:avLst/>
          </a:prstGeom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19</Words>
  <Application>Microsoft Office PowerPoint</Application>
  <PresentationFormat>Экран (4:3)</PresentationFormat>
  <Paragraphs>8</Paragraphs>
  <Slides>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Легкий дым</vt:lpstr>
      <vt:lpstr>Аптека</vt:lpstr>
      <vt:lpstr>Документ</vt:lpstr>
      <vt:lpstr>Наставничество молодых специалистов                                    Гамова О.Н.                                                                                МОАУ «СОШ № 31»</vt:lpstr>
      <vt:lpstr>                             Цели наставничества - формировать у молодых и начинающих преподавателей потребность в непрерывном самообразовании; - помогать  преподавателю, опираясь в своей деятельности на достижения педагогического  педагогической науки  и передового педагогического опыта, творчески внедрять идеи в учебно-воспитательный процесс; - способствовать формированию у педагога индивидуального стиля творческой деятельности.  </vt:lpstr>
      <vt:lpstr>      1­ этап – адаптационный. Наставник определяет круг обязанностей и полномочий молодого специалиста, а также выявляет недостатки в его умениях и навыках, чтобы выработать программу адаптации.  2­  этап – основной (проектировочный). Наставник разрабатывает и реализует программу адаптации, осуществляет корректировку профессиональных умений молодого преподавателя, помогает выстроить ему собственную программу самосовершенствования.  3­  этап – контрольно­оценочный. Наставник проверяет уровень профессиональной компетентности молодого педагога, определяет степень его готовности к выполнению своих функциональных обязанностей. </vt:lpstr>
      <vt:lpstr>Слайд 4</vt:lpstr>
      <vt:lpstr>                       Формы работы -  наставничество; -   консультации; -   взаимопосещение уроков; -   проведение мастер-классов; -   анкетирование; -   самообразование; -   беседы;  -   психологические тренинги; -   творческие лаборатории;  -   психолого­педагогические деловые игры;  -  диспуты;  -  конкурсы;  -  «мозговые штурмы»; -   разработка и презентация моделей уроков 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Наставничество молодых специалистов</dc:title>
  <dc:creator>RePack by SPecialiST</dc:creator>
  <cp:lastModifiedBy>Кабинет 18</cp:lastModifiedBy>
  <cp:revision>43</cp:revision>
  <dcterms:created xsi:type="dcterms:W3CDTF">2013-12-14T17:57:26Z</dcterms:created>
  <dcterms:modified xsi:type="dcterms:W3CDTF">2020-12-09T09:22:35Z</dcterms:modified>
</cp:coreProperties>
</file>