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8" r:id="rId2"/>
    <p:sldId id="274" r:id="rId3"/>
    <p:sldId id="260" r:id="rId4"/>
    <p:sldId id="277" r:id="rId5"/>
    <p:sldId id="271" r:id="rId6"/>
    <p:sldId id="259" r:id="rId7"/>
    <p:sldId id="270" r:id="rId8"/>
    <p:sldId id="269" r:id="rId9"/>
    <p:sldId id="275" r:id="rId10"/>
    <p:sldId id="267" r:id="rId11"/>
    <p:sldId id="272" r:id="rId12"/>
    <p:sldId id="25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EDC97-2B0D-4AA1-B6E8-21FB0E1CFF83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A9B0-429F-4A3A-9960-9C4B0F2EB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91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78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95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9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02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7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17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7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73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1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22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4437-B7AA-42F3-8F3E-C7853BCC8A0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29FF-59FF-4B34-9D2C-3053D43EE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krim.bizly.ru/pticefabriki/1200486-uchebno-opitniy-plemennoy-pticevodcheskiy-zavod-im-frunze/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rostovgid.ru/krym/saki/promishlennaya-120493/sakskiy-zavod-mineralnih-vo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saki.ru/about/san/?id=1" TargetMode="External"/><Relationship Id="rId7" Type="http://schemas.openxmlformats.org/officeDocument/2006/relationships/hyperlink" Target="http://www.saki.ru/about/san/?id=2" TargetMode="External"/><Relationship Id="rId2" Type="http://schemas.openxmlformats.org/officeDocument/2006/relationships/hyperlink" Target="http://www.saki.ru/about/san/?id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hyperlink" Target="http://www.saki.ru/about/san/?id=4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08365" y="415636"/>
            <a:ext cx="9989126" cy="6012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4313"/>
            <a:ext cx="11787188" cy="147637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Предприятия, которые обеспечивают </a:t>
            </a:r>
            <a:r>
              <a:rPr lang="ru-RU" sz="1800" b="1" u="sng" dirty="0" smtClean="0"/>
              <a:t>рабочие места для жителей Сакского района</a:t>
            </a:r>
            <a:r>
              <a:rPr lang="ru-RU" sz="1800" dirty="0" smtClean="0"/>
              <a:t>: </a:t>
            </a:r>
            <a:r>
              <a:rPr lang="ru-RU" sz="1800" b="1" dirty="0" smtClean="0">
                <a:solidFill>
                  <a:srgbClr val="C00000"/>
                </a:solidFill>
              </a:rPr>
              <a:t>молокозавод и комбинат хлебопродуктов, </a:t>
            </a:r>
            <a:r>
              <a:rPr lang="ru-RU" sz="1800" b="1" u="sng" dirty="0" err="1" smtClean="0">
                <a:solidFill>
                  <a:srgbClr val="C00000"/>
                </a:solidFill>
                <a:hlinkClick r:id="rId2"/>
              </a:rPr>
              <a:t>Сакский</a:t>
            </a:r>
            <a:r>
              <a:rPr lang="ru-RU" sz="1800" b="1" u="sng" dirty="0" smtClean="0">
                <a:solidFill>
                  <a:srgbClr val="C00000"/>
                </a:solidFill>
                <a:hlinkClick r:id="rId2"/>
              </a:rPr>
              <a:t> завод минеральных вод</a:t>
            </a:r>
            <a:r>
              <a:rPr lang="ru-RU" sz="1800" b="1" dirty="0" smtClean="0">
                <a:solidFill>
                  <a:srgbClr val="C00000"/>
                </a:solidFill>
              </a:rPr>
              <a:t>,  районная больница, </a:t>
            </a:r>
            <a:r>
              <a:rPr lang="ru-RU" sz="1800" b="1" dirty="0" err="1" smtClean="0">
                <a:solidFill>
                  <a:srgbClr val="C00000"/>
                </a:solidFill>
              </a:rPr>
              <a:t>ФАПы</a:t>
            </a:r>
            <a:r>
              <a:rPr lang="ru-RU" sz="1800" b="1" dirty="0" smtClean="0">
                <a:solidFill>
                  <a:srgbClr val="C00000"/>
                </a:solidFill>
              </a:rPr>
              <a:t>, школы, детские сады, </a:t>
            </a:r>
            <a:r>
              <a:rPr lang="ru-RU" sz="1800" b="1" dirty="0" err="1" smtClean="0">
                <a:solidFill>
                  <a:srgbClr val="C00000"/>
                </a:solidFill>
              </a:rPr>
              <a:t>Прибрежненский</a:t>
            </a:r>
            <a:r>
              <a:rPr lang="ru-RU" sz="1800" b="1" dirty="0" smtClean="0">
                <a:solidFill>
                  <a:srgbClr val="C00000"/>
                </a:solidFill>
              </a:rPr>
              <a:t> аграрный колледж, КРПТУЗ “</a:t>
            </a:r>
            <a:r>
              <a:rPr lang="ru-RU" sz="1800" b="1" dirty="0" err="1" smtClean="0">
                <a:solidFill>
                  <a:srgbClr val="C00000"/>
                </a:solidFill>
              </a:rPr>
              <a:t>Сакский</a:t>
            </a:r>
            <a:r>
              <a:rPr lang="ru-RU" sz="1800" b="1" dirty="0" smtClean="0">
                <a:solidFill>
                  <a:srgbClr val="C00000"/>
                </a:solidFill>
              </a:rPr>
              <a:t> профессиональный лицей”, , </a:t>
            </a:r>
            <a:r>
              <a:rPr lang="ru-RU" sz="1800" b="1" u="sng" dirty="0" smtClean="0">
                <a:solidFill>
                  <a:srgbClr val="C00000"/>
                </a:solidFill>
                <a:hlinkClick r:id="rId3"/>
              </a:rPr>
              <a:t>Учебно-опытный племенной птицеводческий завод им. Фрунзе</a:t>
            </a:r>
            <a:r>
              <a:rPr lang="ru-RU" sz="1800" b="1" dirty="0" smtClean="0">
                <a:solidFill>
                  <a:srgbClr val="C00000"/>
                </a:solidFill>
              </a:rPr>
              <a:t> и др.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6" y="3757613"/>
            <a:ext cx="2611474" cy="2102321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3" y="1457325"/>
            <a:ext cx="2910990" cy="2171570"/>
          </a:xfrm>
          <a:prstGeom prst="rect">
            <a:avLst/>
          </a:prstGeom>
        </p:spPr>
      </p:pic>
      <p:pic>
        <p:nvPicPr>
          <p:cNvPr id="6146" name="Picture 2" descr="http://adm-saki.ru/wp-content/uploads/2017/02/IMG_5463-768x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0593" y="1485900"/>
            <a:ext cx="2864644" cy="1909763"/>
          </a:xfrm>
          <a:prstGeom prst="rect">
            <a:avLst/>
          </a:prstGeom>
          <a:noFill/>
        </p:spPr>
      </p:pic>
      <p:pic>
        <p:nvPicPr>
          <p:cNvPr id="7" name="Picture 2" descr="http://zhuravli.klasna.com/uploads/editor/1082/70076/sitepage_1/izobrazhenie_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0996" y="3700463"/>
            <a:ext cx="318824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krim.ros-spravka.ru/upload/iblock/984/pac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4" y="1370079"/>
            <a:ext cx="5732463" cy="2222433"/>
          </a:xfrm>
          <a:prstGeom prst="rect">
            <a:avLst/>
          </a:prstGeom>
          <a:noFill/>
        </p:spPr>
      </p:pic>
      <p:pic>
        <p:nvPicPr>
          <p:cNvPr id="6152" name="Picture 8" descr="http://adm-saki.ru/wp-content/uploads/2016/09/IMG_10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1650" y="3756023"/>
            <a:ext cx="2801938" cy="2287589"/>
          </a:xfrm>
          <a:prstGeom prst="rect">
            <a:avLst/>
          </a:prstGeom>
          <a:noFill/>
        </p:spPr>
      </p:pic>
      <p:pic>
        <p:nvPicPr>
          <p:cNvPr id="6154" name="Picture 10" descr="https://fs00.infourok.ru/images/doc/247/252191/2/hello_html_568043a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326" y="3808412"/>
            <a:ext cx="3050976" cy="227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49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7174" y="311150"/>
            <a:ext cx="11587163" cy="62896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Экономика Сакского района не плохо развита.</a:t>
            </a:r>
          </a:p>
          <a:p>
            <a:r>
              <a:rPr lang="ru-RU" sz="3600" b="1" dirty="0" smtClean="0"/>
              <a:t>Главной проблемой в Саках</a:t>
            </a:r>
            <a:r>
              <a:rPr lang="ru-RU" sz="3600" dirty="0" smtClean="0"/>
              <a:t> и районе остаётся вопрос </a:t>
            </a:r>
            <a:r>
              <a:rPr lang="ru-RU" sz="3600" b="1" dirty="0" smtClean="0"/>
              <a:t>безработицы</a:t>
            </a:r>
            <a:r>
              <a:rPr lang="ru-RU" sz="3600" dirty="0" smtClean="0"/>
              <a:t>, поэтому </a:t>
            </a:r>
            <a:r>
              <a:rPr lang="ru-RU" sz="3600" b="1" dirty="0" smtClean="0">
                <a:solidFill>
                  <a:srgbClr val="C00000"/>
                </a:solidFill>
              </a:rPr>
              <a:t>надо </a:t>
            </a:r>
            <a:r>
              <a:rPr lang="ru-RU" sz="3600" dirty="0" smtClean="0"/>
              <a:t>открывать новые </a:t>
            </a:r>
            <a:r>
              <a:rPr lang="ru-RU" sz="3600" dirty="0" smtClean="0"/>
              <a:t>предприятия.</a:t>
            </a:r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1026" name="Picture 2" descr="http://asr-rk.ru/images/news/2015/January/16/saki_ra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290" y="3506520"/>
            <a:ext cx="2474912" cy="1855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693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79399"/>
            <a:ext cx="10801349" cy="382154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Тема: Экономика Сакского района (природные ресурсы, возможности инфраструктуры)»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23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8902" y="205740"/>
            <a:ext cx="5309062" cy="50866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21708" y="178615"/>
            <a:ext cx="5999237" cy="34928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lum brigh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31195"/>
          <a:stretch>
            <a:fillRect/>
          </a:stretch>
        </p:blipFill>
        <p:spPr>
          <a:xfrm>
            <a:off x="6664037" y="3186545"/>
            <a:ext cx="3962398" cy="3491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ные ресурсы, их классификация и оценка"/>
          <p:cNvPicPr/>
          <p:nvPr/>
        </p:nvPicPr>
        <p:blipFill>
          <a:blip r:embed="rId2" cstate="print"/>
          <a:srcRect b="11329"/>
          <a:stretch>
            <a:fillRect/>
          </a:stretch>
        </p:blipFill>
        <p:spPr bwMode="auto">
          <a:xfrm>
            <a:off x="1052945" y="1967345"/>
            <a:ext cx="10861964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2950" y="-4961"/>
            <a:ext cx="106593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Природные ресурсы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компоненты природы, которые на данном уровне развития общества используются или могут быть использованы в качестве средств производства и предметов потребления.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365125"/>
            <a:ext cx="11208327" cy="563389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Инфраструкту́ра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совокупность учреждений, систем управления, связи и т. п., обеспечивающая деятельность общества или какой-то его сферы.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 smtClean="0"/>
              <a:t>какими факторами производства вы связали бы термин «инфраструктура»?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дых в городе Саки в Крым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327" y="360218"/>
            <a:ext cx="9933709" cy="615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рхитектурная композиция у входа в муз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448" y="1181964"/>
            <a:ext cx="6705600" cy="5038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62557" y="418007"/>
            <a:ext cx="8571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Аджимушкайские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каменоломни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1394" y="1734188"/>
            <a:ext cx="3638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Рекомендуем прочитать повесть Льва Кассиля «Улица младшего сына» о подвиге героев </a:t>
            </a:r>
            <a:r>
              <a:rPr lang="ru-RU" sz="2400" b="1" dirty="0" err="1" smtClean="0"/>
              <a:t>Аджимушкая</a:t>
            </a:r>
            <a:r>
              <a:rPr lang="ru-RU" sz="2400" b="1" dirty="0" smtClean="0"/>
              <a:t>, об условиях их героической борьбы с фашистами и о мальчике Герое Советского союза </a:t>
            </a:r>
            <a:r>
              <a:rPr lang="ru-RU" sz="2400" b="1" dirty="0" smtClean="0">
                <a:solidFill>
                  <a:srgbClr val="FF0000"/>
                </a:solidFill>
              </a:rPr>
              <a:t>Володе Дубинине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90945" y="591786"/>
            <a:ext cx="115962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своему расположению соленые озера в Крыму делят на 5 групп: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Евпаторийская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Тарханкутская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Перекопская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Керченская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Арабатская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 descr="ТОП-5 самых красивых озер Кры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4" y="1195722"/>
            <a:ext cx="7843837" cy="541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eles.club/uploads/posts/2022-05/1653400485_2-celes-club-p-fon-dlya-klastera-krasivie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65" y="568036"/>
            <a:ext cx="10557162" cy="602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6457950" cy="64928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Главная </a:t>
            </a:r>
            <a:r>
              <a:rPr lang="ru-RU" b="1" dirty="0" smtClean="0">
                <a:solidFill>
                  <a:srgbClr val="FF0000"/>
                </a:solidFill>
              </a:rPr>
              <a:t>особенность ресурсов</a:t>
            </a:r>
            <a:r>
              <a:rPr lang="ru-RU" dirty="0" smtClean="0"/>
              <a:t>, которые являются основой производства экономических благ </a:t>
            </a:r>
            <a:r>
              <a:rPr lang="ru-RU" b="1" dirty="0" smtClean="0">
                <a:solidFill>
                  <a:srgbClr val="FF0000"/>
                </a:solidFill>
              </a:rPr>
              <a:t>в Сакском районе </a:t>
            </a:r>
            <a:r>
              <a:rPr lang="ru-RU" dirty="0" smtClean="0"/>
              <a:t>– это </a:t>
            </a:r>
            <a:r>
              <a:rPr lang="ru-RU" b="1" dirty="0" smtClean="0">
                <a:solidFill>
                  <a:srgbClr val="FF0000"/>
                </a:solidFill>
              </a:rPr>
              <a:t>их уникальность </a:t>
            </a:r>
            <a:r>
              <a:rPr lang="ru-RU" dirty="0" smtClean="0"/>
              <a:t>не только в Крыму, </a:t>
            </a:r>
            <a:br>
              <a:rPr lang="ru-RU" dirty="0" smtClean="0"/>
            </a:br>
            <a:r>
              <a:rPr lang="ru-RU" dirty="0" smtClean="0"/>
              <a:t>но и в мире.  </a:t>
            </a:r>
            <a:endParaRPr lang="ru-RU" dirty="0"/>
          </a:p>
        </p:txBody>
      </p:sp>
      <p:pic>
        <p:nvPicPr>
          <p:cNvPr id="3074" name="Picture 2" descr="http://uht.org.ua/forum/download/file.php?id=10512&amp;sid=e215c1c37484b6095e9d36c3932c1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2250"/>
            <a:ext cx="5715000" cy="64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7174" y="311150"/>
            <a:ext cx="11587163" cy="62896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Экономика Сакского района не плохо развита.</a:t>
            </a:r>
          </a:p>
          <a:p>
            <a:r>
              <a:rPr lang="ru-RU" sz="3600" b="1" dirty="0" smtClean="0"/>
              <a:t>Главной проблемой в Саках</a:t>
            </a:r>
            <a:r>
              <a:rPr lang="ru-RU" sz="3600" dirty="0" smtClean="0"/>
              <a:t> и районе остаётся вопрос </a:t>
            </a:r>
            <a:r>
              <a:rPr lang="ru-RU" sz="3600" b="1" dirty="0" smtClean="0"/>
              <a:t>безработицы</a:t>
            </a:r>
            <a:r>
              <a:rPr lang="ru-RU" sz="3600" dirty="0" smtClean="0"/>
              <a:t>, поэтому </a:t>
            </a:r>
            <a:r>
              <a:rPr lang="ru-RU" sz="3600" b="1" dirty="0" smtClean="0">
                <a:solidFill>
                  <a:srgbClr val="C00000"/>
                </a:solidFill>
              </a:rPr>
              <a:t>надо </a:t>
            </a:r>
            <a:r>
              <a:rPr lang="ru-RU" sz="3600" dirty="0" smtClean="0"/>
              <a:t>открывать новые </a:t>
            </a:r>
            <a:r>
              <a:rPr lang="ru-RU" sz="3600" dirty="0" smtClean="0"/>
              <a:t>предприятия.</a:t>
            </a:r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1026" name="Picture 2" descr="http://asr-rk.ru/images/news/2015/January/16/saki_ra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290" y="3506520"/>
            <a:ext cx="2474912" cy="1855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693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5965" y="1468581"/>
          <a:ext cx="10584870" cy="4356623"/>
        </p:xfrm>
        <a:graphic>
          <a:graphicData uri="http://schemas.openxmlformats.org/drawingml/2006/table">
            <a:tbl>
              <a:tblPr/>
              <a:tblGrid>
                <a:gridCol w="3528290"/>
                <a:gridCol w="3528290"/>
                <a:gridCol w="3528290"/>
              </a:tblGrid>
              <a:tr h="688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Урок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Я на уроке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1) Интересно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1) Работал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1) Понял материал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2) Скучно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2) Отдыхал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2)Узнал больше, чем знал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3) Безразлично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3) Помогал другим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3) не понял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214312"/>
            <a:ext cx="11830049" cy="154305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Сакское</a:t>
            </a:r>
            <a:r>
              <a:rPr lang="ru-RU" b="1" dirty="0" smtClean="0">
                <a:solidFill>
                  <a:srgbClr val="FF0000"/>
                </a:solidFill>
              </a:rPr>
              <a:t> озеро. Лечебные грязи. Минеральная вода «Крымская»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8" y="1671637"/>
            <a:ext cx="3390900" cy="2543175"/>
          </a:xfrm>
          <a:prstGeom prst="rect">
            <a:avLst/>
          </a:prstGeom>
        </p:spPr>
      </p:pic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3" y="1562335"/>
            <a:ext cx="3034871" cy="261115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91" y="3966518"/>
            <a:ext cx="5593492" cy="2891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57349"/>
            <a:ext cx="4419600" cy="4557713"/>
          </a:xfrm>
          <a:prstGeom prst="rect">
            <a:avLst/>
          </a:prstGeom>
        </p:spPr>
      </p:pic>
      <p:pic>
        <p:nvPicPr>
          <p:cNvPr id="11266" name="Picture 2" descr="http://charlik-ribnoe.ru/img/710122.jpg"/>
          <p:cNvPicPr>
            <a:picLocks noChangeAspect="1" noChangeArrowheads="1"/>
          </p:cNvPicPr>
          <p:nvPr/>
        </p:nvPicPr>
        <p:blipFill>
          <a:blip r:embed="rId6" cstate="print"/>
          <a:srcRect l="20480" r="21402"/>
          <a:stretch>
            <a:fillRect/>
          </a:stretch>
        </p:blipFill>
        <p:spPr bwMode="auto">
          <a:xfrm>
            <a:off x="238604" y="4643438"/>
            <a:ext cx="1890234" cy="1800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735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849100" cy="37925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Санатории г.Саки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Сакрополь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hlinkClick r:id="rId2" tooltip="Спинальный санаторий им. Бурденко"/>
              </a:rPr>
              <a:t>Спинальный санаторий им. Бурденко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«Саки»,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hlinkClick r:id="rId3" tooltip="Военный санаторий им. Пирогова"/>
              </a:rPr>
              <a:t>Военный санаторий им. Пирогова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«Полтава - Крым», «Голубая волна»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«Северное сияние»,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Юрмино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база отдыха «Прибой»,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пансионаты «Танжер» и «Солнечный берег»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анаторий &quot;Сакрополь&quot;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88" y="4729956"/>
            <a:ext cx="1981200" cy="185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пинальный санаторий им. Бурденко">
            <a:hlinkClick r:id="rId2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3487" y="4655184"/>
            <a:ext cx="1782763" cy="185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анаторий &quot;Саки&quot;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0875" y="4640897"/>
            <a:ext cx="1968501" cy="18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енный санаторий им. Пирогова">
            <a:hlinkClick r:id="rId3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0825" y="4540884"/>
            <a:ext cx="2044699" cy="203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08" y="4557713"/>
            <a:ext cx="2889812" cy="1925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Туризм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64" y="1329013"/>
            <a:ext cx="3271707" cy="2932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5" y="1329013"/>
            <a:ext cx="3309179" cy="290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" y="4261039"/>
            <a:ext cx="3504508" cy="2596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30" y="4341341"/>
            <a:ext cx="3640094" cy="2516660"/>
          </a:xfrm>
          <a:prstGeom prst="rect">
            <a:avLst/>
          </a:prstGeom>
        </p:spPr>
      </p:pic>
      <p:pic>
        <p:nvPicPr>
          <p:cNvPr id="9218" name="Picture 2" descr="Бронтозавр - символ Евпатории и главный памятник курортного пар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4562" y="1931987"/>
            <a:ext cx="5000625" cy="419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844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179424"/>
            <a:ext cx="4042864" cy="3464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Добыча соли в </a:t>
            </a:r>
            <a:r>
              <a:rPr lang="ru-RU" b="1" dirty="0" err="1" smtClean="0">
                <a:solidFill>
                  <a:srgbClr val="FF0000"/>
                </a:solidFill>
              </a:rPr>
              <a:t>Сакском</a:t>
            </a:r>
            <a:r>
              <a:rPr lang="ru-RU" b="1" dirty="0" smtClean="0">
                <a:solidFill>
                  <a:srgbClr val="FF0000"/>
                </a:solidFill>
              </a:rPr>
              <a:t> районе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72" y="1256977"/>
            <a:ext cx="2819639" cy="2819639"/>
          </a:xfrm>
        </p:spPr>
      </p:pic>
      <p:sp>
        <p:nvSpPr>
          <p:cNvPr id="5" name="Прямоугольник 4"/>
          <p:cNvSpPr/>
          <p:nvPr/>
        </p:nvSpPr>
        <p:spPr>
          <a:xfrm>
            <a:off x="172993" y="1323117"/>
            <a:ext cx="8370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Медики отмечают, что крымская соль, на профессиональном языке называемая выварочной, нормализует обмен веществ организма человека, способствует циркуляции крови и укрепляет иммунитет. А ещё она пахнет фиалками…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714"/>
          <a:stretch>
            <a:fillRect/>
          </a:stretch>
        </p:blipFill>
        <p:spPr>
          <a:xfrm>
            <a:off x="4982012" y="3872041"/>
            <a:ext cx="6207854" cy="298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369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Добыча камня </a:t>
            </a:r>
            <a:r>
              <a:rPr lang="ru-RU" b="1" dirty="0" smtClean="0">
                <a:solidFill>
                  <a:srgbClr val="FF0000"/>
                </a:solidFill>
              </a:rPr>
              <a:t>ракушечника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7" y="1430207"/>
            <a:ext cx="4581411" cy="3436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36" y="4995122"/>
            <a:ext cx="6911547" cy="1862878"/>
          </a:xfrm>
          <a:prstGeom prst="rect">
            <a:avLst/>
          </a:prstGeom>
        </p:spPr>
      </p:pic>
      <p:sp>
        <p:nvSpPr>
          <p:cNvPr id="3074" name="AutoShape 2" descr="https://mainavi.ru/upload/iart/rakushechnik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mainavi.ru/upload/iart/rakushechnik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mainavi.ru/upload/iart/rakushechnik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mainavi.ru/upload/iart/rakushechnik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4" y="1432124"/>
            <a:ext cx="5915025" cy="332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http://sepimages.ru/uploads/images/k/a/m/kamen_rakushechnik_foto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5701" y="4559301"/>
            <a:ext cx="2816224" cy="2106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022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Нитка в </a:t>
            </a:r>
            <a:r>
              <a:rPr lang="ru-RU" dirty="0" err="1" smtClean="0"/>
              <a:t>Новофёдоровке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5" y="1594967"/>
            <a:ext cx="3739977" cy="2487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587"/>
            <a:ext cx="4184357" cy="2696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72" y="1512587"/>
            <a:ext cx="3683231" cy="2696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68" y="4291914"/>
            <a:ext cx="7928919" cy="2478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47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http://context.crimea.ua/static/media/publications/24612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413" y="2628901"/>
            <a:ext cx="5715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Сельское хозяйство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avatars.mds.yandex.net/get-pdb/28866/7c8b8768-931c-48aa-ab93-5530add52f8c/s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94" y="1042987"/>
            <a:ext cx="4865955" cy="3248025"/>
          </a:xfrm>
          <a:prstGeom prst="rect">
            <a:avLst/>
          </a:prstGeom>
          <a:noFill/>
        </p:spPr>
      </p:pic>
      <p:pic>
        <p:nvPicPr>
          <p:cNvPr id="7178" name="Picture 10" descr="http://el-ab.ru/foto3.png?i=9952&amp;k=pole-podsolnuhov-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49" y="4400549"/>
            <a:ext cx="3028951" cy="2271713"/>
          </a:xfrm>
          <a:prstGeom prst="rect">
            <a:avLst/>
          </a:prstGeom>
          <a:noFill/>
        </p:spPr>
      </p:pic>
      <p:pic>
        <p:nvPicPr>
          <p:cNvPr id="7180" name="Picture 12" descr="http://el-ab.ru/foto14.png?i=9947&amp;k=pole-lna-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6338" y="5058000"/>
            <a:ext cx="2701559" cy="1800000"/>
          </a:xfrm>
          <a:prstGeom prst="rect">
            <a:avLst/>
          </a:prstGeom>
          <a:noFill/>
        </p:spPr>
      </p:pic>
      <p:pic>
        <p:nvPicPr>
          <p:cNvPr id="7182" name="Picture 14" descr="http://www.arnapress.kz/i/Posts/81174_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1925" y="1014413"/>
            <a:ext cx="3936000" cy="1800000"/>
          </a:xfrm>
          <a:prstGeom prst="rect">
            <a:avLst/>
          </a:prstGeom>
          <a:noFill/>
        </p:spPr>
      </p:pic>
      <p:pic>
        <p:nvPicPr>
          <p:cNvPr id="7184" name="Picture 16" descr="https://www.astrobl.ru/sites/default/files/styles/large_news/public/images/teasers/79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5275" y="5058000"/>
            <a:ext cx="2496894" cy="1800000"/>
          </a:xfrm>
          <a:prstGeom prst="rect">
            <a:avLst/>
          </a:prstGeom>
          <a:noFill/>
        </p:spPr>
      </p:pic>
      <p:pic>
        <p:nvPicPr>
          <p:cNvPr id="7186" name="Picture 18" descr="http://iriy-sad.ru/images/prod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72599" y="1025127"/>
            <a:ext cx="2424115" cy="1818086"/>
          </a:xfrm>
          <a:prstGeom prst="rect">
            <a:avLst/>
          </a:prstGeom>
          <a:noFill/>
        </p:spPr>
      </p:pic>
      <p:pic>
        <p:nvPicPr>
          <p:cNvPr id="7190" name="Picture 22" descr="http://evende.ua/upload/resize_cache/iblock/f51/728_528_18ba201c4d9e13f477239c5f2ae4bf5ae/f5144ea4c3f6a5510ff1a3b61e5562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9886" y="4378324"/>
            <a:ext cx="2844801" cy="227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292</Words>
  <Application>Microsoft Office PowerPoint</Application>
  <PresentationFormat>Произвольный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Главная особенность ресурсов, которые являются основой производства экономических благ в Сакском районе – это их уникальность не только в Крыму,  но и в мире.  </vt:lpstr>
      <vt:lpstr>Сакское озеро. Лечебные грязи. Минеральная вода «Крымская»</vt:lpstr>
      <vt:lpstr>Санатории г.Саки:  «Сакрополь» Спинальный санаторий им. Бурденко  «Саки», Военный санаторий им. Пирогова  «Полтава - Крым», «Голубая волна» «Северное сияние», «Юрмино» база отдыха «Прибой»,  пансионаты «Танжер» и «Солнечный берег» </vt:lpstr>
      <vt:lpstr>Туризм</vt:lpstr>
      <vt:lpstr>            Добыча соли в Сакском районе   </vt:lpstr>
      <vt:lpstr>           Добыча камня ракушечника</vt:lpstr>
      <vt:lpstr>                  Нитка в Новофёдоровке</vt:lpstr>
      <vt:lpstr>Сельское хозяйство</vt:lpstr>
      <vt:lpstr>Предприятия, которые обеспечивают рабочие места для жителей Сакского района: молокозавод и комбинат хлебопродуктов, Сакский завод минеральных вод,  районная больница, ФАПы, школы, детские сады, Прибрежненский аграрный колледж, КРПТУЗ “Сакский профессиональный лицей”, , Учебно-опытный племенной птицеводческий завод им. Фрунзе и др. </vt:lpstr>
      <vt:lpstr>Слайд 11</vt:lpstr>
      <vt:lpstr>Тема: Экономика Сакского района (природные ресурсы, возможности инфраструктуры)»</vt:lpstr>
      <vt:lpstr>Слайд 13</vt:lpstr>
      <vt:lpstr>Слайд 14</vt:lpstr>
      <vt:lpstr>Инфраструкту́ра - совокупность учреждений, систем управления, связи и т. п., обеспечивающая деятельность общества или какой-то его сферы.    C какими факторами производства вы связали бы термин «инфраструктура»? </vt:lpstr>
      <vt:lpstr>Слайд 16</vt:lpstr>
      <vt:lpstr>Слайд 17</vt:lpstr>
      <vt:lpstr>Слайд 18</vt:lpstr>
      <vt:lpstr>Слайд 19</vt:lpstr>
      <vt:lpstr>Слайд 20</vt:lpstr>
      <vt:lpstr>Рефлексия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Сакского района</dc:title>
  <dc:creator>Айше</dc:creator>
  <cp:lastModifiedBy>Пользователь</cp:lastModifiedBy>
  <cp:revision>23</cp:revision>
  <dcterms:created xsi:type="dcterms:W3CDTF">2017-05-17T20:28:03Z</dcterms:created>
  <dcterms:modified xsi:type="dcterms:W3CDTF">2023-05-22T17:37:55Z</dcterms:modified>
</cp:coreProperties>
</file>