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61" r:id="rId4"/>
    <p:sldId id="262" r:id="rId5"/>
    <p:sldId id="283" r:id="rId6"/>
    <p:sldId id="281" r:id="rId7"/>
    <p:sldId id="274" r:id="rId8"/>
    <p:sldId id="263" r:id="rId9"/>
    <p:sldId id="287" r:id="rId10"/>
    <p:sldId id="286" r:id="rId11"/>
    <p:sldId id="264" r:id="rId12"/>
    <p:sldId id="265" r:id="rId13"/>
    <p:sldId id="266" r:id="rId14"/>
    <p:sldId id="275" r:id="rId15"/>
    <p:sldId id="276" r:id="rId16"/>
    <p:sldId id="267" r:id="rId17"/>
    <p:sldId id="268" r:id="rId18"/>
    <p:sldId id="279" r:id="rId19"/>
    <p:sldId id="269" r:id="rId20"/>
    <p:sldId id="278" r:id="rId21"/>
    <p:sldId id="272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2" autoAdjust="0"/>
  </p:normalViewPr>
  <p:slideViewPr>
    <p:cSldViewPr>
      <p:cViewPr varScale="1">
        <p:scale>
          <a:sx n="80" d="100"/>
          <a:sy n="80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76C35-AE28-4EE9-8554-AB3C0DEBA40B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6C35-AE28-4EE9-8554-AB3C0DEBA40B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628F-BBF9-4CC9-AE4B-E1F8C3C1D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Развивающие игры с </a:t>
            </a:r>
            <a:br>
              <a:rPr lang="ru-RU" sz="4800" b="1" dirty="0"/>
            </a:br>
            <a:r>
              <a:rPr lang="en-US" sz="4800" b="1" dirty="0"/>
              <a:t>LEGO</a:t>
            </a:r>
            <a:r>
              <a:rPr lang="ru-RU" sz="4800" b="1" dirty="0"/>
              <a:t> – конструктором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509120"/>
            <a:ext cx="5940152" cy="864096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Выполнил:</a:t>
            </a:r>
          </a:p>
          <a:p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педагог </a:t>
            </a:r>
            <a:r>
              <a:rPr lang="ru-RU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высщей</a:t>
            </a: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квалификационной категории БЛИНОВА ТАТЬЯНА ЮРЬЕВНА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7D3A0-BBE3-3702-9FC9-DBB27E7C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</a:br>
            <a:br>
              <a:rPr lang="ru-RU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</a:br>
            <a:br>
              <a:rPr lang="ru-RU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</a:br>
            <a:br>
              <a:rPr lang="ru-RU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</a:br>
            <a:br>
              <a:rPr lang="ru-RU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</a:br>
            <a:br>
              <a:rPr lang="ru-RU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E6328-8016-1735-36B1-89886991E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3933057"/>
            <a:ext cx="8295322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0" i="0" dirty="0">
                <a:effectLst/>
              </a:rPr>
              <a:t>Игра, которая подходит для изучения и        закрепления цифр. Предложите ребёнку построить цифры от 0 до 9 из Лего-кирпичиков.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22224-66E3-408F-EA27-2C1EEAB3A07A}"/>
              </a:ext>
            </a:extLst>
          </p:cNvPr>
          <p:cNvSpPr txBox="1"/>
          <p:nvPr/>
        </p:nvSpPr>
        <p:spPr>
          <a:xfrm>
            <a:off x="3473878" y="725143"/>
            <a:ext cx="2196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404040"/>
                </a:solidFill>
                <a:effectLst/>
                <a:latin typeface="+mj-lt"/>
                <a:cs typeface="Times New Roman" panose="02020603050405020304" pitchFamily="18" charset="0"/>
              </a:rPr>
              <a:t>Строим цифры 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троим цифры из кубиков Лего">
            <a:extLst>
              <a:ext uri="{FF2B5EF4-FFF2-40B4-BE49-F238E27FC236}">
                <a16:creationId xmlns:a16="http://schemas.microsoft.com/office/drawing/2014/main" id="{C6C47D37-C040-5F21-532F-4BB3DDF0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1" y="1404318"/>
            <a:ext cx="6840758" cy="22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0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Если у вас нет специальных детских кегель для боулинга, то их проще простого сделать из конструктора.</a:t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И веселая игра готова !</a:t>
            </a:r>
            <a:br>
              <a:rPr lang="ru-RU" sz="2000" dirty="0">
                <a:cs typeface="Times New Roman" panose="02020603050405020304" pitchFamily="18" charset="0"/>
              </a:rPr>
            </a:b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s://pp.userapi.com/c633827/v633827898/1c2ee/kD4uP-nAOz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6085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Max\Desktop\Презентации\ав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831207" cy="42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3670434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Развивающие игры с конструкторами Лего </a:t>
            </a:r>
            <a:br>
              <a:rPr lang="ru-RU" sz="2400" b="1" u="sng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с детьми от 4 до 7 лет.</a:t>
            </a:r>
            <a:br>
              <a:rPr lang="ru-RU" sz="2400" dirty="0"/>
            </a:br>
            <a:r>
              <a:rPr lang="ru-RU" sz="2400" b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«Волшебный диктант»</a:t>
            </a:r>
            <a:b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dirty="0"/>
            </a:br>
            <a:r>
              <a:rPr lang="ru-RU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Геометрическая мозаика, которая помогает закрепить понятия пространственного восприятия: вверху — внизу, справа — слева. По словесной инструкции малыши самостоятельно располагают Лего-детали на пластине.</a:t>
            </a:r>
            <a:br>
              <a:rPr lang="ru-RU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7" name="Содержимое 6" descr="https://pp.userapi.com/c633929/v633929898/8c0f/p2brndi7C9o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89040"/>
            <a:ext cx="2962657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6584952-7797-8D59-0736-DF879AEF3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4038600" cy="268970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3024336"/>
          </a:xfrm>
        </p:spPr>
        <p:txBody>
          <a:bodyPr>
            <a:normAutofit/>
          </a:bodyPr>
          <a:lstStyle/>
          <a:p>
            <a:r>
              <a:rPr lang="ru-RU" sz="2400" b="1" u="sng" dirty="0">
                <a:cs typeface="Times New Roman" panose="02020603050405020304" pitchFamily="18" charset="0"/>
              </a:rPr>
              <a:t>Игра «Собери цепочку»</a:t>
            </a:r>
            <a:br>
              <a:rPr lang="ru-RU" sz="2000" b="1" dirty="0">
                <a:cs typeface="Times New Roman" panose="02020603050405020304" pitchFamily="18" charset="0"/>
              </a:rPr>
            </a:br>
            <a:br>
              <a:rPr lang="ru-RU" sz="2000" dirty="0">
                <a:latin typeface="+mn-lt"/>
                <a:cs typeface="Times New Roman" panose="02020603050405020304" pitchFamily="18" charset="0"/>
              </a:rPr>
            </a:br>
            <a:r>
              <a:rPr lang="ru-RU" sz="2000" b="0" i="1" dirty="0">
                <a:solidFill>
                  <a:srgbClr val="111111"/>
                </a:solidFill>
                <a:effectLst/>
                <a:latin typeface="+mn-lt"/>
              </a:rPr>
              <a:t>Цель: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+mn-lt"/>
              </a:rPr>
              <a:t> развивать умение составлять простейшие логические цепочки чередующихся деталей по цвету или размеру.</a:t>
            </a:r>
            <a:br>
              <a:rPr lang="ru-RU" sz="2000" b="0" i="0" dirty="0">
                <a:solidFill>
                  <a:srgbClr val="111111"/>
                </a:solidFill>
                <a:effectLst/>
                <a:latin typeface="+mn-lt"/>
              </a:rPr>
            </a:br>
            <a:r>
              <a:rPr lang="ru-RU" sz="2000" b="0" i="1" dirty="0">
                <a:solidFill>
                  <a:srgbClr val="111111"/>
                </a:solidFill>
                <a:effectLst/>
                <a:latin typeface="+mn-lt"/>
              </a:rPr>
              <a:t>Описание игры: 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+mn-lt"/>
              </a:rPr>
              <a:t>ребенку дается </a:t>
            </a:r>
            <a:r>
              <a:rPr lang="ru-RU" sz="2000" dirty="0">
                <a:solidFill>
                  <a:srgbClr val="111111"/>
                </a:solidFill>
                <a:latin typeface="+mn-lt"/>
              </a:rPr>
              <a:t>плата – образец с определенной последовательностью , где детали чередуются 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+mn-lt"/>
              </a:rPr>
              <a:t> по размеру, или по цвету., ребенок должен продолжить ряд.</a:t>
            </a:r>
            <a:br>
              <a:rPr lang="ru-RU" sz="2000" b="0" i="0" dirty="0">
                <a:solidFill>
                  <a:srgbClr val="111111"/>
                </a:solidFill>
                <a:effectLst/>
                <a:latin typeface="+mn-lt"/>
              </a:rPr>
            </a:br>
            <a:r>
              <a:rPr lang="ru-RU" sz="2400" dirty="0">
                <a:latin typeface="+mn-lt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+mn-lt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A639F91-26BC-5751-E5F6-5099C79C51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9769"/>
            <a:ext cx="3322712" cy="3322712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AB69374B-78EA-9875-51A7-A8B1DDC87D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80928"/>
            <a:ext cx="2736304" cy="286486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61517"/>
          </a:xfrm>
        </p:spPr>
        <p:txBody>
          <a:bodyPr>
            <a:normAutofit/>
          </a:bodyPr>
          <a:lstStyle/>
          <a:p>
            <a:r>
              <a:rPr lang="ru-RU" sz="2400" b="1" u="sng" dirty="0">
                <a:cs typeface="Times New Roman" panose="02020603050405020304" pitchFamily="18" charset="0"/>
              </a:rPr>
              <a:t>Построй по образцу</a:t>
            </a:r>
          </a:p>
        </p:txBody>
      </p:sp>
      <p:pic>
        <p:nvPicPr>
          <p:cNvPr id="3074" name="Picture 2" descr="C:\Users\Max\Desktop\Презентации\8b967c4dcafa3e253836b5fcf4d8d1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5144"/>
            <a:ext cx="4716016" cy="29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x\Desktop\Презентации\дор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4221088"/>
            <a:ext cx="3888432" cy="291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x\Desktop\Презентации\314704dba10b9ba1cdc04a5e06fbe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425" y="119675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9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39" y="17657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«Волшебные узоры</a:t>
            </a:r>
            <a:r>
              <a:rPr lang="ru-RU" sz="2400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u="sng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435280" cy="1324743"/>
          </a:xfrm>
        </p:spPr>
        <p:txBody>
          <a:bodyPr>
            <a:noAutofit/>
          </a:bodyPr>
          <a:lstStyle/>
          <a:p>
            <a:pPr marL="0" indent="457200" algn="ctr" fontAlgn="base">
              <a:buNone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разнообразных симметрических узоров. Берется </a:t>
            </a:r>
            <a:r>
              <a:rPr lang="ru-RU" sz="2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платформа посередине с помощью кубиков выкладывается разделяющая прямая. С одной стороны педагог выкладывает узор, с другой по аналогии ребенок по принципу монотипии. (Бабочка, цветок и др.).</a:t>
            </a:r>
          </a:p>
          <a:p>
            <a:pPr marL="0" indent="457200" algn="ctr" fontAlgn="base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2D32E4-487D-07E4-23A1-E6355B2AF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09" y="2787220"/>
            <a:ext cx="4322787" cy="36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Autofit/>
          </a:bodyPr>
          <a:lstStyle/>
          <a:p>
            <a:pPr indent="457200" fontAlgn="base"/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err="1">
                <a:cs typeface="Times New Roman" panose="02020603050405020304" pitchFamily="18" charset="0"/>
              </a:rPr>
              <a:t>Лего</a:t>
            </a:r>
            <a:r>
              <a:rPr lang="ru-RU" sz="2400" b="1" u="sng" dirty="0">
                <a:cs typeface="Times New Roman" panose="02020603050405020304" pitchFamily="18" charset="0"/>
              </a:rPr>
              <a:t>–математика</a:t>
            </a:r>
            <a:b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Если ребенок уже знает написание цифр, то эта игра поможет ему связать цифры с количественным значением. 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5" name="Содержимое 4" descr="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2636912"/>
            <a:ext cx="4103982" cy="3672408"/>
          </a:xfrm>
        </p:spPr>
      </p:pic>
      <p:pic>
        <p:nvPicPr>
          <p:cNvPr id="6" name="Содержимое 5" descr="LEGO-MATEMATI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7043" y="2636912"/>
            <a:ext cx="4182726" cy="377265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65874"/>
          </a:xfrm>
        </p:spPr>
        <p:txBody>
          <a:bodyPr>
            <a:noAutofit/>
          </a:bodyPr>
          <a:lstStyle/>
          <a:p>
            <a:pPr indent="457200"/>
            <a:r>
              <a:rPr lang="ru-RU" sz="2400" b="1" u="sng" dirty="0">
                <a:effectLst/>
                <a:ea typeface="Calibri" panose="020F0502020204030204" pitchFamily="34" charset="0"/>
              </a:rPr>
              <a:t>«Собери детали»</a:t>
            </a:r>
            <a:r>
              <a:rPr lang="ru-RU" sz="2400" dirty="0">
                <a:effectLst/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F19B77-A59D-7FE2-458E-87A923884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(подвижная игра) Дети делятся на две команды игроков, у каждой из которых своя деталь определённого цвета, например: два на два синего цвета и два на четыре красного. Игроки по очереди переносят детали из одной коробки в другую, побеждает команда, которая быстрее справилась с заданием.</a:t>
            </a:r>
          </a:p>
          <a:p>
            <a:endParaRPr lang="ru-RU" dirty="0"/>
          </a:p>
        </p:txBody>
      </p:sp>
      <p:pic>
        <p:nvPicPr>
          <p:cNvPr id="2050" name="Picture 2" descr="Лего-конструирование в детском саду: проведение занятия, схемы и прочее">
            <a:extLst>
              <a:ext uri="{FF2B5EF4-FFF2-40B4-BE49-F238E27FC236}">
                <a16:creationId xmlns:a16="http://schemas.microsoft.com/office/drawing/2014/main" id="{915388E3-CA5E-4151-5ABE-987343D528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91" y="2237354"/>
            <a:ext cx="4045966" cy="356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4624"/>
            <a:ext cx="8147248" cy="562074"/>
          </a:xfrm>
        </p:spPr>
        <p:txBody>
          <a:bodyPr>
            <a:normAutofit/>
          </a:bodyPr>
          <a:lstStyle/>
          <a:p>
            <a:r>
              <a:rPr lang="ru-RU" sz="2400" b="1" u="sng" dirty="0">
                <a:cs typeface="Times New Roman" panose="02020603050405020304" pitchFamily="18" charset="0"/>
              </a:rPr>
              <a:t>Учим сравнение.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1008112"/>
          </a:xfrm>
        </p:spPr>
        <p:txBody>
          <a:bodyPr>
            <a:noAutofit/>
          </a:bodyPr>
          <a:lstStyle/>
          <a:p>
            <a:pPr marL="0" indent="457200" algn="ctr">
              <a:buNone/>
            </a:pPr>
            <a:r>
              <a:rPr lang="ru-RU" sz="2000" dirty="0">
                <a:cs typeface="Times New Roman" panose="02020603050405020304" pitchFamily="18" charset="0"/>
              </a:rPr>
              <a:t>Сравнение чисел и понятие «больше», «меньше»,  «равно» </a:t>
            </a:r>
          </a:p>
          <a:p>
            <a:pPr marL="0" indent="457200" algn="ctr">
              <a:buNone/>
            </a:pPr>
            <a:r>
              <a:rPr lang="ru-RU" sz="2000" dirty="0">
                <a:cs typeface="Times New Roman" panose="02020603050405020304" pitchFamily="18" charset="0"/>
              </a:rPr>
              <a:t>очень просто объяснить ребенку на наглядном примере. </a:t>
            </a:r>
          </a:p>
        </p:txBody>
      </p:sp>
      <p:pic>
        <p:nvPicPr>
          <p:cNvPr id="7170" name="Picture 2" descr="C:\Users\Max\Desktop\Презентации\сравн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714488"/>
            <a:ext cx="3697904" cy="49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92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6477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u="sng" dirty="0">
                <a:cs typeface="Times New Roman" panose="02020603050405020304" pitchFamily="18" charset="0"/>
              </a:rPr>
              <a:t>Задания в виде графических схем </a:t>
            </a:r>
            <a:br>
              <a:rPr lang="ru-RU" sz="2400" b="1" u="sng" dirty="0">
                <a:cs typeface="Times New Roman" panose="02020603050405020304" pitchFamily="18" charset="0"/>
              </a:rPr>
            </a:br>
            <a:r>
              <a:rPr lang="ru-RU" sz="2400" b="1" u="sng" dirty="0">
                <a:cs typeface="Times New Roman" panose="02020603050405020304" pitchFamily="18" charset="0"/>
              </a:rPr>
              <a:t>(развиваем пространственное мышление).</a:t>
            </a:r>
          </a:p>
        </p:txBody>
      </p:sp>
      <p:pic>
        <p:nvPicPr>
          <p:cNvPr id="2050" name="Picture 2" descr="C:\Users\Max\Desktop\Презентации\2624980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93" y="1772816"/>
            <a:ext cx="6411813" cy="42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3E62C-EC63-64AE-F65A-F5F75277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с ЛЕГО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B897C-24D4-C728-6611-A0AC53D4B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«Лего» – умная игра, завлекательна, хитра. Интересно здесь играть, строить, составлять, искать! Приглашаю всех друзей «Лего» собирать скорей. Там и взрослым интересно: В «Лего» поиграть полезно.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04A617-2BE2-D662-93F6-6C71FB687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17032"/>
            <a:ext cx="3460044" cy="25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36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«Таинственный гость»</a:t>
            </a:r>
            <a:br>
              <a:rPr lang="ru-RU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u="sng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928670"/>
            <a:ext cx="8219256" cy="2071702"/>
          </a:xfrm>
        </p:spPr>
        <p:txBody>
          <a:bodyPr>
            <a:normAutofit/>
          </a:bodyPr>
          <a:lstStyle/>
          <a:p>
            <a:pPr marL="0" indent="457200" algn="ctr">
              <a:buNone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Конструирование простой модели по словесной инструкции в форме диктанта.</a:t>
            </a:r>
          </a:p>
          <a:p>
            <a:pPr marL="0" indent="45720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ax\Desktop\Презентации\крестики нолики.jpg">
            <a:extLst>
              <a:ext uri="{FF2B5EF4-FFF2-40B4-BE49-F238E27FC236}">
                <a16:creationId xmlns:a16="http://schemas.microsoft.com/office/drawing/2014/main" id="{9E28A63F-ABAB-E0C7-1691-C87887394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824536" cy="32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40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541FBF-776D-752C-A34D-7EC09B01D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8" y="3645024"/>
            <a:ext cx="1838269" cy="2880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6403FE-0A1F-3672-31DA-0D1756330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45024"/>
            <a:ext cx="2160240" cy="28803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0710A5-92AB-2BDF-DA98-D31570DAE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62" y="3651127"/>
            <a:ext cx="2160240" cy="287421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DAA381-786C-6A11-5321-F72533DCA6EB}"/>
              </a:ext>
            </a:extLst>
          </p:cNvPr>
          <p:cNvSpPr/>
          <p:nvPr/>
        </p:nvSpPr>
        <p:spPr>
          <a:xfrm>
            <a:off x="627298" y="1988840"/>
            <a:ext cx="7889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 !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8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700" b="1" dirty="0"/>
              <a:t>        </a:t>
            </a:r>
            <a:r>
              <a:rPr lang="ru-RU" sz="2000" b="1" dirty="0">
                <a:cs typeface="Times New Roman" panose="02020603050405020304" pitchFamily="18" charset="0"/>
              </a:rPr>
              <a:t>Простой и универсальный, конструктор </a:t>
            </a:r>
            <a:r>
              <a:rPr lang="ru-RU" sz="2000" b="1" dirty="0" err="1">
                <a:cs typeface="Times New Roman" panose="02020603050405020304" pitchFamily="18" charset="0"/>
              </a:rPr>
              <a:t>Лего</a:t>
            </a:r>
            <a:r>
              <a:rPr lang="ru-RU" sz="2000" b="1" dirty="0"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является прекрасным пособием для развивающих игр, </a:t>
            </a:r>
          </a:p>
          <a:p>
            <a:pPr algn="ctr"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и не только потому, что из него можно построить все что угодно. Его можно использовать как угодно и практически где угодно. </a:t>
            </a:r>
          </a:p>
          <a:p>
            <a:pPr algn="ctr"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В любых видах деятельности, которыми занят малыш. </a:t>
            </a:r>
          </a:p>
          <a:p>
            <a:pPr algn="ctr"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Кубики Лего можно добавлять практически к любым играм:</a:t>
            </a:r>
          </a:p>
          <a:p>
            <a:pPr algn="ctr"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 простым (например, построить башню или забор) </a:t>
            </a:r>
          </a:p>
          <a:p>
            <a:pPr algn="ctr"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и сюжетным, математическим, </a:t>
            </a:r>
          </a:p>
          <a:p>
            <a:pPr algn="ctr"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к играм на физическое развитие и играм на чтение.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1484"/>
            <a:ext cx="9144000" cy="1143000"/>
          </a:xfrm>
        </p:spPr>
        <p:txBody>
          <a:bodyPr>
            <a:noAutofit/>
          </a:bodyPr>
          <a:lstStyle/>
          <a:p>
            <a:br>
              <a:rPr lang="ru-RU" sz="2400" b="1" dirty="0">
                <a:latin typeface="+mn-lt"/>
                <a:ea typeface="+mn-ea"/>
                <a:cs typeface="+mn-cs"/>
              </a:rPr>
            </a:br>
            <a:r>
              <a:rPr lang="ru-RU" sz="2400" b="1" u="sng" dirty="0">
                <a:solidFill>
                  <a:srgbClr val="C00000"/>
                </a:solidFill>
                <a:ea typeface="+mn-ea"/>
                <a:cs typeface="Times New Roman" panose="02020603050405020304" pitchFamily="18" charset="0"/>
              </a:rPr>
              <a:t>Развивающие игры с конструктором </a:t>
            </a:r>
            <a:r>
              <a:rPr lang="ru-RU" sz="2400" b="1" u="sng" dirty="0" err="1">
                <a:solidFill>
                  <a:srgbClr val="C00000"/>
                </a:solidFill>
                <a:ea typeface="+mn-ea"/>
                <a:cs typeface="Times New Roman" panose="02020603050405020304" pitchFamily="18" charset="0"/>
              </a:rPr>
              <a:t>Лего</a:t>
            </a:r>
            <a:r>
              <a:rPr lang="ru-RU" sz="2400" b="1" u="sng" dirty="0">
                <a:solidFill>
                  <a:srgbClr val="C00000"/>
                </a:solidFill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400" b="1" u="sng" dirty="0">
                <a:solidFill>
                  <a:srgbClr val="C0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C00000"/>
                </a:solidFill>
                <a:ea typeface="+mn-ea"/>
                <a:cs typeface="Times New Roman" panose="02020603050405020304" pitchFamily="18" charset="0"/>
              </a:rPr>
              <a:t>от 2 до 4 лет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02022"/>
            <a:ext cx="8229600" cy="44539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400" b="1" u="sng" dirty="0">
                <a:cs typeface="Times New Roman" panose="02020603050405020304" pitchFamily="18" charset="0"/>
              </a:rPr>
              <a:t>Собери лесенку или высокую башню. </a:t>
            </a:r>
          </a:p>
          <a:p>
            <a:pPr marL="0" indent="457200" algn="ctr">
              <a:buNone/>
            </a:pPr>
            <a:endParaRPr lang="ru-RU" sz="2000" b="1" u="sng" dirty="0"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000" dirty="0">
                <a:cs typeface="Times New Roman" panose="02020603050405020304" pitchFamily="18" charset="0"/>
              </a:rPr>
              <a:t>Параллельно можно потренироваться в счете </a:t>
            </a:r>
          </a:p>
          <a:p>
            <a:pPr marL="0" indent="457200" algn="ctr">
              <a:buNone/>
            </a:pPr>
            <a:r>
              <a:rPr lang="ru-RU" sz="2000" dirty="0">
                <a:cs typeface="Times New Roman" panose="02020603050405020304" pitchFamily="18" charset="0"/>
              </a:rPr>
              <a:t>от 1 до 5 или 10, а так же в сортировке по цветам.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700" dirty="0"/>
          </a:p>
          <a:p>
            <a:endParaRPr lang="ru-RU" sz="2700" b="1" dirty="0"/>
          </a:p>
        </p:txBody>
      </p:sp>
      <p:pic>
        <p:nvPicPr>
          <p:cNvPr id="4" name="Рисунок 3" descr="lego-malisham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869928"/>
            <a:ext cx="4536504" cy="2448272"/>
          </a:xfrm>
          <a:prstGeom prst="rect">
            <a:avLst/>
          </a:prstGeom>
        </p:spPr>
      </p:pic>
      <p:pic>
        <p:nvPicPr>
          <p:cNvPr id="13314" name="Picture 2" descr="C:\Users\Max\Desktop\Презентации\лесенка 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08576"/>
            <a:ext cx="3189882" cy="30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b="1" u="sng" dirty="0">
                <a:cs typeface="Times New Roman" panose="02020603050405020304" pitchFamily="18" charset="0"/>
              </a:rPr>
              <a:t>Сортировка по цвету.</a:t>
            </a:r>
          </a:p>
        </p:txBody>
      </p:sp>
      <p:pic>
        <p:nvPicPr>
          <p:cNvPr id="12290" name="Picture 2" descr="C:\Users\Max\Desktop\Презентации\сорти по ц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847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err="1">
                <a:cs typeface="Times New Roman" panose="02020603050405020304" pitchFamily="18" charset="0"/>
              </a:rPr>
              <a:t>Сортер</a:t>
            </a:r>
            <a:r>
              <a:rPr lang="ru-RU" sz="2400" b="1" u="sng" dirty="0">
                <a:cs typeface="Times New Roman" panose="02020603050405020304" pitchFamily="18" charset="0"/>
              </a:rPr>
              <a:t> «Покорми </a:t>
            </a:r>
            <a:r>
              <a:rPr lang="ru-RU" sz="2400" b="1" u="sng" dirty="0" err="1">
                <a:cs typeface="Times New Roman" panose="02020603050405020304" pitchFamily="18" charset="0"/>
              </a:rPr>
              <a:t>монстрика</a:t>
            </a:r>
            <a:r>
              <a:rPr lang="ru-RU" sz="2400" b="1" u="sng" dirty="0"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242" name="Picture 2" descr="C:\Users\Max\Desktop\Презентации\покорм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7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400" b="1" u="sng" dirty="0">
                <a:cs typeface="Times New Roman" panose="02020603050405020304" pitchFamily="18" charset="0"/>
              </a:rPr>
              <a:t>Игра «Что изменилось?»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</a:rPr>
              <a:t>Цель: 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развитие памяти детей дошкольного возраста. </a:t>
            </a:r>
          </a:p>
          <a:p>
            <a:pPr indent="172720" algn="just"/>
            <a:r>
              <a:rPr lang="ru-RU" sz="2000" b="1" i="0" u="none" strike="noStrike" dirty="0">
                <a:solidFill>
                  <a:srgbClr val="000000"/>
                </a:solidFill>
                <a:effectLst/>
              </a:rPr>
              <a:t>Описание игры: 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перед ребёнком выставлен ряд из кирпичиков Lego. Взрослый предлагает детям запомнить данный ряд за определённый промежуток времени, а затем отвернуться. Далее взрослый  убирает один из кирпичиков и просит кого-то из детей повернуться и определить, какой детали конструктора не стало.</a:t>
            </a:r>
            <a:endParaRPr lang="ru-RU" sz="2000" b="0" i="0" dirty="0">
              <a:solidFill>
                <a:srgbClr val="000000"/>
              </a:solidFill>
              <a:effectLst/>
            </a:endParaRPr>
          </a:p>
          <a:p>
            <a:pPr indent="172720" algn="just"/>
            <a:r>
              <a:rPr lang="ru-RU" sz="2000" b="1" i="0" u="none" strike="noStrike" dirty="0">
                <a:solidFill>
                  <a:srgbClr val="000000"/>
                </a:solidFill>
                <a:effectLst/>
              </a:rPr>
              <a:t>Правила игры:</a:t>
            </a:r>
            <a:endParaRPr lang="ru-RU" sz="2000" b="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 Приступать к заданию и заканчивать его можно только по условному сигналу взрослого. Не подсматривать.  Не подсказывать и не выкрикивать.  Всем терпеливо дожидаться очереди.</a:t>
            </a:r>
            <a:endParaRPr lang="ru-RU" sz="2000" b="0" i="0" dirty="0">
              <a:solidFill>
                <a:srgbClr val="000000"/>
              </a:solidFill>
              <a:effectLst/>
            </a:endParaRPr>
          </a:p>
          <a:p>
            <a:pPr indent="172720" algn="just"/>
            <a:r>
              <a:rPr lang="ru-RU" sz="2000" b="1" i="0" u="none" strike="noStrike" dirty="0">
                <a:solidFill>
                  <a:srgbClr val="000000"/>
                </a:solidFill>
                <a:effectLst/>
              </a:rPr>
              <a:t>Рекомендации: 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для детей </a:t>
            </a:r>
            <a:r>
              <a:rPr lang="ru-RU" sz="2000" dirty="0">
                <a:solidFill>
                  <a:srgbClr val="000000"/>
                </a:solidFill>
              </a:rPr>
              <a:t>4 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лет вначале следует выставлять ряд из 4 деталей, постепенно увеличивая их до 6.</a:t>
            </a:r>
            <a:endParaRPr lang="ru-RU" sz="2000" b="0" i="0" dirty="0">
              <a:solidFill>
                <a:srgbClr val="000000"/>
              </a:solidFill>
              <a:effectLst/>
            </a:endParaRPr>
          </a:p>
          <a:p>
            <a:pPr marL="0" indent="457200" algn="just">
              <a:buNone/>
            </a:pP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4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br>
              <a:rPr lang="ru-RU" sz="2000" b="1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82AA25-76B7-0987-99F4-6815B9A5C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ru-RU" sz="2000" b="1" u="sng" kern="1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u="sng" kern="100" dirty="0">
                <a:solidFill>
                  <a:srgbClr val="4040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Обезьянка</a:t>
            </a:r>
            <a:r>
              <a:rPr lang="ru-RU" sz="2000" b="1" u="sng" kern="100" dirty="0">
                <a:solidFill>
                  <a:srgbClr val="4040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000" kern="100" dirty="0">
                <a:solidFill>
                  <a:srgbClr val="4040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Такую игру предложил ещё педагог Борис Никитин в книге «Интеллектуальное развитие». Приготовьте 2-3 пары кирпичиков Лего. Один набор возьмите себе, другой положите перед ребёнком. Постройте любую композицию и предложите малышу повторить за вами. Можно меняться ролями. Теперь башню строит ребёнок, а вы по его образцу строите такую же из своих кубиков. Отсюда и название игры «Обезьянка» – вы по очереди повторяете друг за другом действия.</a:t>
            </a:r>
            <a:endParaRPr lang="ru-RU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0675B0-7726-BC59-CDAA-7FA1282F4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39" y="326822"/>
            <a:ext cx="2920589" cy="22132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471C5-991A-FE27-631B-90BB8D11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/>
              <a:t>Игра</a:t>
            </a:r>
            <a:r>
              <a:rPr lang="ru-RU" sz="2800" b="1" u="sng" dirty="0"/>
              <a:t> «</a:t>
            </a:r>
            <a:r>
              <a:rPr lang="ru-RU" sz="2400" b="1" u="sng" dirty="0"/>
              <a:t>светофор</a:t>
            </a:r>
            <a:r>
              <a:rPr lang="ru-RU" sz="2800" b="1" u="sng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24CCAD-1DCA-C3F3-3A98-2F43EF69C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Цель: закрепить значения сигналов светофора, развивать память и внимание.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Педагог – светофор, дети – автомобили. Педагог показывает красный кубик – машины остановились, желтый – приготовились, зеленый едут.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4DCB05-09A0-D7B7-D418-1762EA91A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238" y="2780928"/>
            <a:ext cx="2079762" cy="40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162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770</Words>
  <Application>Microsoft Office PowerPoint</Application>
  <PresentationFormat>Экран (4:3)</PresentationFormat>
  <Paragraphs>54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Roboto</vt:lpstr>
      <vt:lpstr>Times New Roman</vt:lpstr>
      <vt:lpstr>Тема Office</vt:lpstr>
      <vt:lpstr>Развивающие игры с  LEGO – конструктором</vt:lpstr>
      <vt:lpstr>Игры с ЛЕГО </vt:lpstr>
      <vt:lpstr>Презентация PowerPoint</vt:lpstr>
      <vt:lpstr> Развивающие игры с конструктором Лего  от 2 до 4 лет </vt:lpstr>
      <vt:lpstr>Сортировка по цвету.</vt:lpstr>
      <vt:lpstr>Сортер «Покорми монстрика»</vt:lpstr>
      <vt:lpstr>Игра «Что изменилось?»</vt:lpstr>
      <vt:lpstr> </vt:lpstr>
      <vt:lpstr>Игра «светофор»</vt:lpstr>
      <vt:lpstr>      </vt:lpstr>
      <vt:lpstr> Если у вас нет специальных детских кегель для боулинга, то их проще простого сделать из конструктора. И веселая игра готова ! </vt:lpstr>
      <vt:lpstr>Развивающие игры с конструкторами Лего  с детьми от 4 до 7 лет. «Волшебный диктант»  Геометрическая мозаика, которая помогает закрепить понятия пространственного восприятия: вверху — внизу, справа — слева. По словесной инструкции малыши самостоятельно располагают Лего-детали на пластине. </vt:lpstr>
      <vt:lpstr>Игра «Собери цепочку»  Цель: развивать умение составлять простейшие логические цепочки чередующихся деталей по цвету или размеру. Описание игры: ребенку дается плата – образец с определенной последовательностью , где детали чередуются  по размеру, или по цвету., ребенок должен продолжить ряд.  </vt:lpstr>
      <vt:lpstr>Построй по образцу</vt:lpstr>
      <vt:lpstr>«Волшебные узоры» </vt:lpstr>
      <vt:lpstr>       Лего–математика   Если ребенок уже знает написание цифр, то эта игра поможет ему связать цифры с количественным значением.    </vt:lpstr>
      <vt:lpstr>«Собери детали» </vt:lpstr>
      <vt:lpstr>Учим сравнение.</vt:lpstr>
      <vt:lpstr>Задания в виде графических схем  (развиваем пространственное мышление).</vt:lpstr>
      <vt:lpstr>«Таинственный гость» 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гыук</dc:creator>
  <cp:lastModifiedBy>Артур Акопян</cp:lastModifiedBy>
  <cp:revision>71</cp:revision>
  <dcterms:created xsi:type="dcterms:W3CDTF">2019-04-20T04:51:01Z</dcterms:created>
  <dcterms:modified xsi:type="dcterms:W3CDTF">2023-11-28T14:04:45Z</dcterms:modified>
</cp:coreProperties>
</file>