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6" r:id="rId1"/>
    <p:sldMasterId id="2147483721" r:id="rId2"/>
    <p:sldMasterId id="2147483922" r:id="rId3"/>
  </p:sldMasterIdLst>
  <p:notesMasterIdLst>
    <p:notesMasterId r:id="rId16"/>
  </p:notesMasterIdLst>
  <p:sldIdLst>
    <p:sldId id="256" r:id="rId4"/>
    <p:sldId id="279" r:id="rId5"/>
    <p:sldId id="280" r:id="rId6"/>
    <p:sldId id="273" r:id="rId7"/>
    <p:sldId id="282" r:id="rId8"/>
    <p:sldId id="283" r:id="rId9"/>
    <p:sldId id="275" r:id="rId10"/>
    <p:sldId id="276" r:id="rId11"/>
    <p:sldId id="277" r:id="rId12"/>
    <p:sldId id="284" r:id="rId13"/>
    <p:sldId id="271" r:id="rId14"/>
    <p:sldId id="278" r:id="rId1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6" autoAdjust="0"/>
    <p:restoredTop sz="94660"/>
  </p:normalViewPr>
  <p:slideViewPr>
    <p:cSldViewPr>
      <p:cViewPr varScale="1">
        <p:scale>
          <a:sx n="96" d="100"/>
          <a:sy n="96" d="100"/>
        </p:scale>
        <p:origin x="852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20725" y="900113"/>
            <a:ext cx="6116638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20725" y="4679950"/>
            <a:ext cx="6116638" cy="503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5900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5900" algn="r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215900" indent="-215900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215900" indent="-215900" algn="r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2C676893-2B60-49A0-8B0E-AD694A9527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7473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DBD7AD-B612-4EC5-88B0-2C8DFAB5C686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85900" y="900113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FAFAA4-3660-4246-8DF3-888FD0D0292F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85900" y="900113"/>
            <a:ext cx="4587875" cy="3440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20725" y="4679950"/>
            <a:ext cx="6118225" cy="5038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8685" y="2348400"/>
            <a:ext cx="5292328" cy="1620430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8685" y="4283816"/>
            <a:ext cx="4536281" cy="1931917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E7F326-99FC-416D-A2D6-A2385A24FCF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75376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04776-B817-4BC6-8A2E-1320F09F5F2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4426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01009" y="302738"/>
            <a:ext cx="1743108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69935" y="302738"/>
            <a:ext cx="5063063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C1FB9-AA95-4AA7-B4D0-4AEE486165E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14829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287338"/>
            <a:ext cx="8096250" cy="1244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1584325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986213" y="6886575"/>
            <a:ext cx="3192462" cy="5175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fld id="{BAF50ECF-9683-47F5-A289-EB3F6EA2C9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7641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287338"/>
            <a:ext cx="8096250" cy="1244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19250" y="1824038"/>
            <a:ext cx="3971925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43575" y="1824038"/>
            <a:ext cx="3971925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619250" y="4090988"/>
            <a:ext cx="3971925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43575" y="4090988"/>
            <a:ext cx="3971925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>
          <a:xfrm>
            <a:off x="1584325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>
          <a:xfrm>
            <a:off x="3986213" y="6886575"/>
            <a:ext cx="3192462" cy="5175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fld id="{1F2FB2BE-9835-4BCD-B788-441CEAC6E5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368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287338"/>
            <a:ext cx="8096250" cy="1244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19250" y="1824038"/>
            <a:ext cx="3971925" cy="438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43575" y="1824038"/>
            <a:ext cx="3971925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43575" y="4090988"/>
            <a:ext cx="3971925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1584325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>
          <a:xfrm>
            <a:off x="3986213" y="6886575"/>
            <a:ext cx="3192462" cy="5175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fld id="{27F4D0A9-0AD6-49FC-A75D-4C1A4ED6CA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07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509" y="150494"/>
            <a:ext cx="9774357" cy="725518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72" tIns="50387" rIns="100772" bIns="50387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2283" y="2348402"/>
            <a:ext cx="8062749" cy="1620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2283" y="4283818"/>
            <a:ext cx="8062749" cy="1931917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E9C821-3530-4A0A-B6D6-DE43844CA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982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8F65-128D-4572-B37F-6E7FC9EB1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4775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4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6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868" indent="0">
              <a:buNone/>
              <a:defRPr sz="2000"/>
            </a:lvl2pPr>
            <a:lvl3pPr marL="1007734" indent="0">
              <a:buNone/>
              <a:defRPr sz="1800"/>
            </a:lvl3pPr>
            <a:lvl4pPr marL="1511602" indent="0">
              <a:buNone/>
              <a:defRPr sz="1500"/>
            </a:lvl4pPr>
            <a:lvl5pPr marL="2015468" indent="0">
              <a:buNone/>
              <a:defRPr sz="1500"/>
            </a:lvl5pPr>
            <a:lvl6pPr marL="2519335" indent="0">
              <a:buNone/>
              <a:defRPr sz="1500"/>
            </a:lvl6pPr>
            <a:lvl7pPr marL="3023201" indent="0">
              <a:buNone/>
              <a:defRPr sz="1500"/>
            </a:lvl7pPr>
            <a:lvl8pPr marL="3527069" indent="0">
              <a:buNone/>
              <a:defRPr sz="1500"/>
            </a:lvl8pPr>
            <a:lvl9pPr marL="4030936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098D-1253-4527-ACC1-B6D3DB567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083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2283" y="1763927"/>
            <a:ext cx="4450525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0818" y="1763927"/>
            <a:ext cx="445052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D097-46D9-4729-A864-C33F2844B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948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7D530-BD31-4B0A-8D7B-92B577E34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133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384DF-9427-45F8-AD5D-CE8F46C4394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6167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B5AE4-6AC6-451C-9F39-0A007DFD4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056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17904-50BD-49DD-AD07-8A250DF65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1405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7" y="300990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4" y="1581935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8AFBB-6544-49F9-9189-CC79E4B7B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4190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868" indent="0">
              <a:buNone/>
              <a:defRPr sz="3100"/>
            </a:lvl2pPr>
            <a:lvl3pPr marL="1007734" indent="0">
              <a:buNone/>
              <a:defRPr sz="2600"/>
            </a:lvl3pPr>
            <a:lvl4pPr marL="1511602" indent="0">
              <a:buNone/>
              <a:defRPr sz="2200"/>
            </a:lvl4pPr>
            <a:lvl5pPr marL="2015468" indent="0">
              <a:buNone/>
              <a:defRPr sz="2200"/>
            </a:lvl5pPr>
            <a:lvl6pPr marL="2519335" indent="0">
              <a:buNone/>
              <a:defRPr sz="2200"/>
            </a:lvl6pPr>
            <a:lvl7pPr marL="3023201" indent="0">
              <a:buNone/>
              <a:defRPr sz="2200"/>
            </a:lvl7pPr>
            <a:lvl8pPr marL="3527069" indent="0">
              <a:buNone/>
              <a:defRPr sz="2200"/>
            </a:lvl8pPr>
            <a:lvl9pPr marL="4030936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00EC0-F72F-4086-8681-A2CC7C428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63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26F5E-9653-41C1-9BAE-C3DEB3C62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941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956" y="302740"/>
            <a:ext cx="226639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284" y="302740"/>
            <a:ext cx="663466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C8C8C-9626-43F9-9151-36BA97EE9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0134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287338"/>
            <a:ext cx="8096250" cy="1244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1584325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986213" y="6886575"/>
            <a:ext cx="3192462" cy="5175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fld id="{BAF50ECF-9683-47F5-A289-EB3F6EA2C9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6628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287338"/>
            <a:ext cx="8096250" cy="1244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19250" y="1824038"/>
            <a:ext cx="3971925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43575" y="1824038"/>
            <a:ext cx="3971925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619250" y="4090988"/>
            <a:ext cx="3971925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43575" y="4090988"/>
            <a:ext cx="3971925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>
          <a:xfrm>
            <a:off x="1584325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>
          <a:xfrm>
            <a:off x="3986213" y="6886575"/>
            <a:ext cx="3192462" cy="5175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fld id="{1F2FB2BE-9835-4BCD-B788-441CEAC6E5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157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073" y="419982"/>
            <a:ext cx="7896490" cy="503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6073" y="1091953"/>
            <a:ext cx="4158258" cy="57957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502341" y="1091953"/>
            <a:ext cx="4158258" cy="28138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502341" y="4073825"/>
            <a:ext cx="4158258" cy="28138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0" y="7342684"/>
            <a:ext cx="2352146" cy="216991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44214" y="7374184"/>
            <a:ext cx="3192198" cy="185492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728479" y="7374183"/>
            <a:ext cx="2352146" cy="150494"/>
          </a:xfrm>
        </p:spPr>
        <p:txBody>
          <a:bodyPr/>
          <a:lstStyle>
            <a:lvl1pPr>
              <a:defRPr/>
            </a:lvl1pPr>
          </a:lstStyle>
          <a:p>
            <a:fld id="{27F4D0A9-0AD6-49FC-A75D-4C1A4ED6CA0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1026766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2" y="1595931"/>
            <a:ext cx="7299157" cy="2183906"/>
          </a:xfrm>
        </p:spPr>
        <p:txBody>
          <a:bodyPr/>
          <a:lstStyle>
            <a:lvl1pPr>
              <a:defRPr sz="529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2" y="4031827"/>
            <a:ext cx="7299157" cy="2603888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B775-6F1D-4EC9-AC3F-3CC8B81AF9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1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D060A-5BF9-4CB8-9D3C-03891B5ECA5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7596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080627" cy="7559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1"/>
            <a:ext cx="2541159" cy="7559676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4881" y="1237197"/>
            <a:ext cx="7269075" cy="2631887"/>
          </a:xfrm>
        </p:spPr>
        <p:txBody>
          <a:bodyPr anchor="b">
            <a:normAutofit/>
          </a:bodyPr>
          <a:lstStyle>
            <a:lvl1pPr algn="l">
              <a:defRPr sz="529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4881" y="3970580"/>
            <a:ext cx="7269075" cy="1825171"/>
          </a:xfrm>
        </p:spPr>
        <p:txBody>
          <a:bodyPr>
            <a:normAutofit/>
          </a:bodyPr>
          <a:lstStyle>
            <a:lvl1pPr marL="0" indent="0" algn="l">
              <a:buNone/>
              <a:defRPr sz="2205" cap="all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5257" y="5963746"/>
            <a:ext cx="2268141" cy="40248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4880" y="5963746"/>
            <a:ext cx="4237374" cy="40248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6403" y="5963744"/>
            <a:ext cx="637554" cy="402483"/>
          </a:xfrm>
        </p:spPr>
        <p:txBody>
          <a:bodyPr/>
          <a:lstStyle/>
          <a:p>
            <a:pPr>
              <a:defRPr/>
            </a:pPr>
            <a:fld id="{78E9C821-3530-4A0A-B6D6-DE43844CAA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7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943747" y="681801"/>
            <a:ext cx="8190507" cy="1629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943747" y="2479643"/>
            <a:ext cx="8190507" cy="39040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6165553" y="6485224"/>
            <a:ext cx="2268141" cy="40248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3746" y="6485223"/>
            <a:ext cx="5158804" cy="40248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699" y="6485222"/>
            <a:ext cx="637554" cy="402483"/>
          </a:xfrm>
        </p:spPr>
        <p:txBody>
          <a:bodyPr/>
          <a:lstStyle/>
          <a:p>
            <a:pPr>
              <a:defRPr/>
            </a:pPr>
            <a:fld id="{DD4D8F65-128D-4572-B37F-6E7FC9EB10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82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44" y="1564436"/>
            <a:ext cx="8190508" cy="3144614"/>
          </a:xfrm>
        </p:spPr>
        <p:txBody>
          <a:bodyPr anchor="b">
            <a:normAutofit/>
          </a:bodyPr>
          <a:lstStyle>
            <a:lvl1pPr>
              <a:defRPr sz="3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744" y="4877040"/>
            <a:ext cx="8190508" cy="1515436"/>
          </a:xfrm>
        </p:spPr>
        <p:txBody>
          <a:bodyPr>
            <a:normAutofit/>
          </a:bodyPr>
          <a:lstStyle>
            <a:lvl1pPr marL="0" indent="0">
              <a:buNone/>
              <a:defRPr sz="1984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3098D-1253-4527-ACC1-B6D3DB567E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69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3745" y="2479642"/>
            <a:ext cx="4033564" cy="39040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7" y="2479642"/>
            <a:ext cx="4030936" cy="39040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2D097-46D9-4729-A864-C33F2844BA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26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44" y="682474"/>
            <a:ext cx="8190508" cy="16291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9415" y="2479642"/>
            <a:ext cx="3787895" cy="9082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646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3745" y="3387853"/>
            <a:ext cx="4033565" cy="29958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8985" y="2479641"/>
            <a:ext cx="3785267" cy="9082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646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6" y="3387853"/>
            <a:ext cx="4030936" cy="29958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7D530-BD31-4B0A-8D7B-92B577E346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89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B5AE4-6AC6-451C-9F39-0A007DFD49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01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17904-50BD-49DD-AD07-8A250DF659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4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122" y="671972"/>
            <a:ext cx="3188260" cy="1807668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265" y="653305"/>
            <a:ext cx="4870987" cy="5730421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122" y="2479642"/>
            <a:ext cx="3188260" cy="3904084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8AFBB-6544-49F9-9189-CC79E4B7BC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68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48" y="671971"/>
            <a:ext cx="4138482" cy="1807671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27900" y="671971"/>
            <a:ext cx="3806354" cy="5711757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527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3745" y="2479642"/>
            <a:ext cx="4138485" cy="3904084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00EC0-F72F-4086-8681-A2CC7C4289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15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44" y="4745097"/>
            <a:ext cx="8195762" cy="903187"/>
          </a:xfrm>
        </p:spPr>
        <p:txBody>
          <a:bodyPr anchor="b">
            <a:normAutofit/>
          </a:bodyPr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43744" y="668472"/>
            <a:ext cx="8195762" cy="3637394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527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3707" y="5648283"/>
            <a:ext cx="8194525" cy="752299"/>
          </a:xfrm>
        </p:spPr>
        <p:txBody>
          <a:bodyPr>
            <a:normAutofit/>
          </a:bodyPr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B726-858D-41A4-8372-537C4FA2BD1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618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69935" y="1763925"/>
            <a:ext cx="3402211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40157" y="1763925"/>
            <a:ext cx="3403960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9690C-E1A1-47E7-A707-3CAFD90792D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0140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83" y="671971"/>
            <a:ext cx="8190470" cy="3779838"/>
          </a:xfrm>
        </p:spPr>
        <p:txBody>
          <a:bodyPr anchor="ctr">
            <a:normAutofit/>
          </a:bodyPr>
          <a:lstStyle>
            <a:lvl1pPr>
              <a:defRPr sz="3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3745" y="4871791"/>
            <a:ext cx="8189233" cy="1511934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B775-6F1D-4EC9-AC3F-3CC8B81AF9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52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61" y="671972"/>
            <a:ext cx="7691729" cy="3029634"/>
          </a:xfrm>
        </p:spPr>
        <p:txBody>
          <a:bodyPr anchor="ctr">
            <a:normAutofit/>
          </a:bodyPr>
          <a:lstStyle>
            <a:lvl1pPr>
              <a:defRPr sz="3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22669" y="3709903"/>
            <a:ext cx="7236601" cy="605136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3745" y="4750887"/>
            <a:ext cx="8190510" cy="1641894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B726-858D-41A4-8372-537C4FA2BD1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52" name="TextBox 51"/>
          <p:cNvSpPr txBox="1"/>
          <p:nvPr/>
        </p:nvSpPr>
        <p:spPr>
          <a:xfrm>
            <a:off x="767930" y="791967"/>
            <a:ext cx="504031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618221" y="3047870"/>
            <a:ext cx="504031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7330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45" y="2352387"/>
            <a:ext cx="8190509" cy="2768833"/>
          </a:xfrm>
        </p:spPr>
        <p:txBody>
          <a:bodyPr anchor="b">
            <a:normAutofit/>
          </a:bodyPr>
          <a:lstStyle>
            <a:lvl1pPr>
              <a:defRPr sz="3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3706" y="5134202"/>
            <a:ext cx="8189272" cy="1257349"/>
          </a:xfrm>
        </p:spPr>
        <p:txBody>
          <a:bodyPr anchor="t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B726-858D-41A4-8372-537C4FA2BD1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2493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43747" y="671971"/>
            <a:ext cx="8190507" cy="20999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43745" y="2948100"/>
            <a:ext cx="2643269" cy="75596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5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43746" y="3704068"/>
            <a:ext cx="2641900" cy="2679657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2913" y="2951596"/>
            <a:ext cx="2632923" cy="75596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5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32913" y="3707564"/>
            <a:ext cx="2633660" cy="2679657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92579" y="2948100"/>
            <a:ext cx="2641673" cy="75596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5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92579" y="3704068"/>
            <a:ext cx="2641673" cy="2679657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B726-858D-41A4-8372-537C4FA2BD1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38105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43746" y="671971"/>
            <a:ext cx="8190507" cy="20999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43747" y="4855251"/>
            <a:ext cx="2641898" cy="63522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5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43747" y="2939871"/>
            <a:ext cx="2641898" cy="1679928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84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43747" y="5490475"/>
            <a:ext cx="2641898" cy="90152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1652" y="4855251"/>
            <a:ext cx="2646164" cy="63522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5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1653" y="2939871"/>
            <a:ext cx="2644957" cy="1679928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84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0445" y="5490472"/>
            <a:ext cx="2646164" cy="893252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92683" y="4855250"/>
            <a:ext cx="2638178" cy="63522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5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92580" y="2939871"/>
            <a:ext cx="2641674" cy="1679928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84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92579" y="5490471"/>
            <a:ext cx="2641673" cy="893255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B726-858D-41A4-8372-537C4FA2BD1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30745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26F5E-9653-41C1-9BAE-C3DEB3C621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10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6465" y="671971"/>
            <a:ext cx="1657789" cy="57117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3744" y="671971"/>
            <a:ext cx="6406712" cy="57117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C8C8C-9626-43F9-9151-36BA97EE9A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89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287338"/>
            <a:ext cx="8096250" cy="1244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1584325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986213" y="6886575"/>
            <a:ext cx="3192462" cy="5175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fld id="{BAF50ECF-9683-47F5-A289-EB3F6EA2C9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092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B760E-8766-4354-86EF-E9D16F3267B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7701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C060E-8561-4E69-9A81-4C6F0C3D0E4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04708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FB1C3-4891-454B-ACDE-C2BBFA3C65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8129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35B17-E7E2-42F0-B1D3-806BBA3628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1491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2E978-36D8-4C0A-AAE9-C473746949E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80494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2980435" y="302737"/>
            <a:ext cx="6963681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2969935" y="1763925"/>
            <a:ext cx="6974182" cy="49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6884204"/>
            <a:ext cx="2352146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>
              <a:defRPr sz="1500" smtClean="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6884204"/>
            <a:ext cx="3192198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>
              <a:defRPr sz="1500" smtClean="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6884204"/>
            <a:ext cx="2352146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>
              <a:defRPr sz="1500" smtClean="0"/>
            </a:lvl1pPr>
          </a:lstStyle>
          <a:p>
            <a:fld id="{10F0B726-858D-41A4-8372-537C4FA2BD1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  <a:cs typeface="Arial" charset="0"/>
        </a:defRPr>
      </a:lvl5pPr>
      <a:lvl6pPr marL="503972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  <a:cs typeface="Arial" charset="0"/>
        </a:defRPr>
      </a:lvl6pPr>
      <a:lvl7pPr marL="1007943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  <a:cs typeface="Arial" charset="0"/>
        </a:defRPr>
      </a:lvl7pPr>
      <a:lvl8pPr marL="151191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  <a:cs typeface="Arial" charset="0"/>
        </a:defRPr>
      </a:lvl8pPr>
      <a:lvl9pPr marL="2015886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7979" indent="-3779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  <a:cs typeface="+mn-cs"/>
        </a:defRPr>
      </a:lvl2pPr>
      <a:lvl3pPr marL="1259929" indent="-25198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  <a:cs typeface="+mn-cs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  <a:cs typeface="+mn-cs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  <a:cs typeface="+mn-cs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  <a:cs typeface="+mn-cs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  <a:cs typeface="+mn-cs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0509" y="150494"/>
            <a:ext cx="9774357" cy="725518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502282" y="302737"/>
            <a:ext cx="9069062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502282" y="1763926"/>
            <a:ext cx="9069062" cy="49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6884204"/>
            <a:ext cx="2352146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>
              <a:defRPr sz="15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6884204"/>
            <a:ext cx="3192198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algn="ctr">
              <a:defRPr sz="15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6884204"/>
            <a:ext cx="2352146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algn="r">
              <a:defRPr sz="1500" smtClean="0"/>
            </a:lvl1pPr>
          </a:lstStyle>
          <a:p>
            <a:pPr>
              <a:defRPr/>
            </a:pPr>
            <a:fld id="{3B99B775-6F1D-4EC9-AC3F-3CC8B81AF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48" r:id="rId12"/>
    <p:sldLayoutId id="2147483749" r:id="rId13"/>
    <p:sldLayoutId id="2147483750" r:id="rId14"/>
    <p:sldLayoutId id="2147483809" r:id="rId15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5pPr>
      <a:lvl6pPr marL="50392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6pPr>
      <a:lvl7pPr marL="1007838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7pPr>
      <a:lvl8pPr marL="1511758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8pPr>
      <a:lvl9pPr marL="2015677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9pPr>
    </p:titleStyle>
    <p:bodyStyle>
      <a:lvl1pPr marL="377940" indent="-37794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2pPr>
      <a:lvl3pPr marL="1259799" indent="-2519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3pPr>
      <a:lvl4pPr marL="1763717" indent="-2519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4pPr>
      <a:lvl5pPr marL="2267637" indent="-2519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5pPr>
      <a:lvl6pPr marL="2771557" indent="-2519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6pPr>
      <a:lvl7pPr marL="3275476" indent="-2519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7pPr>
      <a:lvl8pPr marL="3779395" indent="-2519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8pPr>
      <a:lvl9pPr marL="4283314" indent="-2519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080627" cy="7559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5752" y="1"/>
            <a:ext cx="9967928" cy="7559676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3747" y="681801"/>
            <a:ext cx="8190507" cy="162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747" y="2479643"/>
            <a:ext cx="8190507" cy="390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65553" y="6485224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3746" y="6485223"/>
            <a:ext cx="515880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6699" y="6485222"/>
            <a:ext cx="63755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0B726-858D-41A4-8372-537C4FA2BD1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8384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968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120000"/>
        </a:lnSpc>
        <a:spcBef>
          <a:spcPts val="1102"/>
        </a:spcBef>
        <a:buSzPct val="125000"/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tIns="47520">
            <a:norm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8000" b="1" dirty="0" smtClean="0">
                <a:solidFill>
                  <a:srgbClr val="0070C0"/>
                </a:solidFill>
              </a:rPr>
              <a:t>Закон ОМА</a:t>
            </a:r>
            <a:endParaRPr lang="ru-RU" altLang="ru-RU" sz="80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83" y="2479675"/>
            <a:ext cx="5204884" cy="3903663"/>
          </a:xfr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322898"/>
              </p:ext>
            </p:extLst>
          </p:nvPr>
        </p:nvGraphicFramePr>
        <p:xfrm>
          <a:off x="4981575" y="36718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1575" y="3671888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63849" y="1237198"/>
            <a:ext cx="8500108" cy="8864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Вопросы для Рефлексии: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35857" y="2123654"/>
            <a:ext cx="8428100" cy="367209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узнали? </a:t>
            </a: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научились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трудности возникли при изучении темы?</a:t>
            </a:r>
          </a:p>
        </p:txBody>
      </p:sp>
    </p:spTree>
    <p:extLst>
      <p:ext uri="{BB962C8B-B14F-4D97-AF65-F5344CB8AC3E}">
        <p14:creationId xmlns:p14="http://schemas.microsoft.com/office/powerpoint/2010/main" val="377242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9213850" cy="1246187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4000" b="1" dirty="0">
                <a:solidFill>
                  <a:srgbClr val="003366"/>
                </a:solidFill>
              </a:rPr>
              <a:t>ДОМАШНЕЕ ЗАДАНИЕ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1619250" y="1824038"/>
            <a:ext cx="8097838" cy="4383087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indent="-34131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4400" dirty="0" smtClean="0">
                <a:solidFill>
                  <a:schemeClr val="bg1"/>
                </a:solidFill>
                <a:cs typeface="Arial" charset="0"/>
              </a:rPr>
              <a:t>§44</a:t>
            </a:r>
            <a:r>
              <a:rPr lang="ru-RU" altLang="ru-RU" sz="4400" dirty="0" smtClean="0">
                <a:solidFill>
                  <a:schemeClr val="bg1"/>
                </a:solidFill>
                <a:cs typeface="Arial" charset="0"/>
              </a:rPr>
              <a:t> упр.</a:t>
            </a:r>
            <a:r>
              <a:rPr lang="en-US" altLang="ru-RU" sz="4400" dirty="0" smtClean="0">
                <a:solidFill>
                  <a:schemeClr val="bg1"/>
                </a:solidFill>
                <a:cs typeface="Arial" charset="0"/>
              </a:rPr>
              <a:t> 29</a:t>
            </a:r>
            <a:r>
              <a:rPr lang="ru-RU" altLang="ru-RU" sz="4400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ru-RU" altLang="ru-RU" sz="44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СПАСИБО ЗА ВНИМАНИЕ!</a:t>
            </a:r>
            <a:r>
              <a:rPr lang="ru-RU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1" y="1942877"/>
            <a:ext cx="5008038" cy="4440461"/>
          </a:xfrm>
        </p:spPr>
      </p:pic>
    </p:spTree>
    <p:extLst>
      <p:ext uri="{BB962C8B-B14F-4D97-AF65-F5344CB8AC3E}">
        <p14:creationId xmlns:p14="http://schemas.microsoft.com/office/powerpoint/2010/main" val="14877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43747" y="395461"/>
            <a:ext cx="8190507" cy="1916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Немецкий физик. Родился 16 марта 1787 г. в </a:t>
            </a:r>
            <a:r>
              <a:rPr lang="ru-RU" sz="1600" dirty="0" err="1">
                <a:solidFill>
                  <a:schemeClr val="bg1"/>
                </a:solidFill>
              </a:rPr>
              <a:t>Эрлангене</a:t>
            </a:r>
            <a:r>
              <a:rPr lang="ru-RU" sz="1600" dirty="0">
                <a:solidFill>
                  <a:schemeClr val="bg1"/>
                </a:solidFill>
              </a:rPr>
              <a:t> в семье слесаря. Учился в </a:t>
            </a:r>
            <a:r>
              <a:rPr lang="ru-RU" sz="1600" dirty="0" err="1">
                <a:solidFill>
                  <a:schemeClr val="bg1"/>
                </a:solidFill>
              </a:rPr>
              <a:t>Эрлангенском</a:t>
            </a:r>
            <a:r>
              <a:rPr lang="ru-RU" sz="1600" dirty="0">
                <a:solidFill>
                  <a:schemeClr val="bg1"/>
                </a:solidFill>
              </a:rPr>
              <a:t> университете (1805-1806 гг.). Преподавал математику и физику в различных гимназиях. Докторскую диссертацию защитил в </a:t>
            </a:r>
            <a:r>
              <a:rPr lang="ru-RU" sz="1600" dirty="0" err="1">
                <a:solidFill>
                  <a:schemeClr val="bg1"/>
                </a:solidFill>
              </a:rPr>
              <a:t>Эрлангенском</a:t>
            </a:r>
            <a:r>
              <a:rPr lang="ru-RU" sz="1600" dirty="0">
                <a:solidFill>
                  <a:schemeClr val="bg1"/>
                </a:solidFill>
              </a:rPr>
              <a:t> университете. Преподавал в </a:t>
            </a:r>
            <a:r>
              <a:rPr lang="ru-RU" sz="1600" dirty="0" err="1">
                <a:solidFill>
                  <a:schemeClr val="bg1"/>
                </a:solidFill>
              </a:rPr>
              <a:t>Бамберге</a:t>
            </a:r>
            <a:r>
              <a:rPr lang="ru-RU" sz="1600" dirty="0">
                <a:solidFill>
                  <a:schemeClr val="bg1"/>
                </a:solidFill>
              </a:rPr>
              <a:t>, Кёльне, Берлине. Профессор Политехнической школы в Нюрнберге, </a:t>
            </a:r>
            <a:r>
              <a:rPr lang="ru-RU" sz="1600" dirty="0" smtClean="0">
                <a:solidFill>
                  <a:schemeClr val="bg1"/>
                </a:solidFill>
              </a:rPr>
              <a:t>Мюнхенского университета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Большинство открытий  сделал за 10-летний период своей работы в одной из школ Кёльна. В 1826 г. экспериментально открыл основной закон электрической цепи, связывающий между собой силу тока, напряжение и сопротивление.</a:t>
            </a: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80" y="2479675"/>
            <a:ext cx="4392487" cy="4612530"/>
          </a:xfrm>
        </p:spPr>
      </p:pic>
    </p:spTree>
    <p:extLst>
      <p:ext uri="{BB962C8B-B14F-4D97-AF65-F5344CB8AC3E}">
        <p14:creationId xmlns:p14="http://schemas.microsoft.com/office/powerpoint/2010/main" val="8329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43747" y="681801"/>
            <a:ext cx="8190507" cy="6266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2"/>
                </a:solidFill>
              </a:rPr>
              <a:t>Вопросы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1. Сформулировать </a:t>
            </a:r>
            <a:r>
              <a:rPr lang="ru-RU" sz="3600" dirty="0">
                <a:solidFill>
                  <a:schemeClr val="bg1"/>
                </a:solidFill>
              </a:rPr>
              <a:t>закон Ома для участка </a:t>
            </a:r>
            <a:r>
              <a:rPr lang="ru-RU" sz="3600" dirty="0" smtClean="0">
                <a:solidFill>
                  <a:schemeClr val="bg1"/>
                </a:solidFill>
              </a:rPr>
              <a:t>цепи.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2. Какие </a:t>
            </a:r>
            <a:r>
              <a:rPr lang="ru-RU" sz="3600" dirty="0">
                <a:solidFill>
                  <a:schemeClr val="bg1"/>
                </a:solidFill>
              </a:rPr>
              <a:t>физические величины входят в формулу Закона Ома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3. </a:t>
            </a:r>
            <a:r>
              <a:rPr lang="ru-RU" sz="3600" dirty="0">
                <a:solidFill>
                  <a:schemeClr val="bg1"/>
                </a:solidFill>
              </a:rPr>
              <a:t>Что происходит с силой тока при увеличении сопротивления в 2 раза. Напряжение в цепи не меняется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4. </a:t>
            </a:r>
            <a:r>
              <a:rPr lang="ru-RU" sz="3600" dirty="0">
                <a:solidFill>
                  <a:schemeClr val="bg1"/>
                </a:solidFill>
              </a:rPr>
              <a:t>Как изменилась сила тока в  цепи, если при неизменном напряжении увеличить длину проводника  в 4 раза.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4290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67904" y="179437"/>
            <a:ext cx="7776864" cy="669674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 smtClean="0">
                <a:solidFill>
                  <a:srgbClr val="003366"/>
                </a:solidFill>
              </a:rPr>
              <a:t>Задания для 1 группы </a:t>
            </a:r>
            <a:br>
              <a:rPr lang="ru-RU" altLang="ru-RU" sz="3600" b="1" dirty="0" smtClean="0">
                <a:solidFill>
                  <a:srgbClr val="003366"/>
                </a:solidFill>
              </a:rPr>
            </a:b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Определите силу тока, проходящего через лампочку накаливания, если напряжение на ней 110 В, а сопротивление ее во время горения 80 Ом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металлическому проводу сопротивлением 20 Ом протекает ток с силой 0,2 А. Определить напряжение на концах провода;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Какое сопротивление имеет вольтметр, рассчитанный на 127 В, если по нему проходит ток 0,02 А. </a:t>
            </a:r>
          </a:p>
        </p:txBody>
      </p:sp>
    </p:spTree>
    <p:extLst>
      <p:ext uri="{BB962C8B-B14F-4D97-AF65-F5344CB8AC3E}">
        <p14:creationId xmlns:p14="http://schemas.microsoft.com/office/powerpoint/2010/main" val="411608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67904" y="179437"/>
            <a:ext cx="7776864" cy="6696744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 smtClean="0">
                <a:solidFill>
                  <a:srgbClr val="003366"/>
                </a:solidFill>
              </a:rPr>
              <a:t>Задания для 2 группы </a:t>
            </a:r>
            <a:br>
              <a:rPr lang="ru-RU" altLang="ru-RU" sz="3600" b="1" dirty="0" smtClean="0">
                <a:solidFill>
                  <a:srgbClr val="003366"/>
                </a:solidFill>
              </a:rPr>
            </a:b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на электрическом утюге 220 В, а сопротивление его нагревательного элемента 50 Ом. Какой силы ток течет через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утюг?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электрическую лампочку сопротивлением 440 Ом течет ток силой 0,5 А. При каком напряжении горит лампочка?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трамвайной сети напряжение 575 В. Средняя сила тока, проходящего по обмотке трамвайного мотора 71 А. Каково сопротивление обмотки?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67904" y="179437"/>
            <a:ext cx="7776864" cy="6696744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 smtClean="0">
                <a:solidFill>
                  <a:srgbClr val="003366"/>
                </a:solidFill>
              </a:rPr>
              <a:t>Задания для </a:t>
            </a:r>
            <a:r>
              <a:rPr lang="ru-RU" altLang="ru-RU" sz="3600" b="1" dirty="0">
                <a:solidFill>
                  <a:srgbClr val="003366"/>
                </a:solidFill>
              </a:rPr>
              <a:t>3</a:t>
            </a:r>
            <a:r>
              <a:rPr lang="ru-RU" altLang="ru-RU" sz="3600" b="1" dirty="0" smtClean="0">
                <a:solidFill>
                  <a:srgbClr val="003366"/>
                </a:solidFill>
              </a:rPr>
              <a:t> группы </a:t>
            </a:r>
            <a:br>
              <a:rPr lang="ru-RU" altLang="ru-RU" sz="3600" b="1" dirty="0" smtClean="0">
                <a:solidFill>
                  <a:srgbClr val="003366"/>
                </a:solidFill>
              </a:rPr>
            </a:b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Сопротивление осветительного прибора 1,2 Ом, напряжение 48 В. Какой силы ток проходит через </a:t>
            </a:r>
            <a:r>
              <a:rPr 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</a:t>
            </a:r>
            <a:br>
              <a:rPr 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 тока в волоске электролампочки равна 0,8 А. Сопротивление волоска в нагретом состоянии 275 Ом. Найдите напряжение, при котором город лампочка</a:t>
            </a:r>
            <a:r>
              <a:rPr lang="ru-RU" sz="3100" dirty="0" smtClean="0">
                <a:solidFill>
                  <a:schemeClr val="bg1"/>
                </a:solidFill>
              </a:rPr>
              <a:t/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chemeClr val="bg1"/>
                </a:solidFill>
              </a:rPr>
              <a:t>Сила тока в электрическом кипятильнике </a:t>
            </a:r>
            <a:r>
              <a:rPr lang="ru-RU" sz="3100" dirty="0" smtClean="0">
                <a:solidFill>
                  <a:schemeClr val="bg1"/>
                </a:solidFill>
              </a:rPr>
              <a:t>5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smtClean="0">
                <a:solidFill>
                  <a:schemeClr val="bg1"/>
                </a:solidFill>
              </a:rPr>
              <a:t>А </a:t>
            </a:r>
            <a:r>
              <a:rPr lang="ru-RU" sz="3100" dirty="0">
                <a:solidFill>
                  <a:schemeClr val="bg1"/>
                </a:solidFill>
              </a:rPr>
              <a:t>при напряжении в сети 110 В. Определите сопротивление кипятильника</a:t>
            </a:r>
            <a:endParaRPr lang="ru-RU" sz="3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66"/>
                </a:solidFill>
              </a:rPr>
              <a:t>Решение задач: 1 группа</a:t>
            </a:r>
            <a:br>
              <a:rPr lang="ru-RU" sz="3200" b="1" dirty="0" smtClean="0">
                <a:solidFill>
                  <a:srgbClr val="003366"/>
                </a:solidFill>
              </a:rPr>
            </a:br>
            <a:endParaRPr lang="ru-RU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23" b="34722"/>
          <a:stretch/>
        </p:blipFill>
        <p:spPr>
          <a:xfrm>
            <a:off x="1151880" y="1475581"/>
            <a:ext cx="5112567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31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3366"/>
                </a:solidFill>
              </a:rPr>
              <a:t>Решение задач: </a:t>
            </a:r>
            <a:r>
              <a:rPr lang="ru-RU" sz="2800" b="1" dirty="0" smtClean="0">
                <a:solidFill>
                  <a:srgbClr val="003366"/>
                </a:solidFill>
              </a:rPr>
              <a:t>2 </a:t>
            </a:r>
            <a:r>
              <a:rPr lang="ru-RU" sz="2800" b="1" dirty="0">
                <a:solidFill>
                  <a:srgbClr val="003366"/>
                </a:solidFill>
              </a:rPr>
              <a:t>группа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5" y="1699889"/>
            <a:ext cx="4824536" cy="5536332"/>
          </a:xfrm>
        </p:spPr>
      </p:pic>
    </p:spTree>
    <p:extLst>
      <p:ext uri="{BB962C8B-B14F-4D97-AF65-F5344CB8AC3E}">
        <p14:creationId xmlns:p14="http://schemas.microsoft.com/office/powerpoint/2010/main" val="1800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Решение задач: 3 группа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5" y="1719021"/>
            <a:ext cx="4824536" cy="5661216"/>
          </a:xfrm>
        </p:spPr>
      </p:pic>
    </p:spTree>
    <p:extLst>
      <p:ext uri="{BB962C8B-B14F-4D97-AF65-F5344CB8AC3E}">
        <p14:creationId xmlns:p14="http://schemas.microsoft.com/office/powerpoint/2010/main" val="36659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iel z ozdobnikiem">
  <a:themeElements>
    <a:clrScheme name="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115</Words>
  <Application>Microsoft Office PowerPoint</Application>
  <PresentationFormat>Произвольный</PresentationFormat>
  <Paragraphs>18</Paragraphs>
  <Slides>12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Times New Roman</vt:lpstr>
      <vt:lpstr>Trebuchet MS</vt:lpstr>
      <vt:lpstr>Tw Cen MT</vt:lpstr>
      <vt:lpstr>Wingdings</vt:lpstr>
      <vt:lpstr>biel z ozdobnikiem</vt:lpstr>
      <vt:lpstr>1_Default Design</vt:lpstr>
      <vt:lpstr>Контур</vt:lpstr>
      <vt:lpstr>Формула</vt:lpstr>
      <vt:lpstr>Закон ОМА</vt:lpstr>
      <vt:lpstr>Немецкий физик. Родился 16 марта 1787 г. в Эрлангене в семье слесаря. Учился в Эрлангенском университете (1805-1806 гг.). Преподавал математику и физику в различных гимназиях. Докторскую диссертацию защитил в Эрлангенском университете. Преподавал в Бамберге, Кёльне, Берлине. Профессор Политехнической школы в Нюрнберге, Мюнхенского университета Большинство открытий  сделал за 10-летний период своей работы в одной из школ Кёльна. В 1826 г. экспериментально открыл основной закон электрической цепи, связывающий между собой силу тока, напряжение и сопротивление.</vt:lpstr>
      <vt:lpstr>Вопросы   1. Сформулировать закон Ома для участка цепи. 2. Какие физические величины входят в формулу Закона Ома. 3. Что происходит с силой тока при увеличении сопротивления в 2 раза. Напряжение в цепи не меняется. 4. Как изменилась сила тока в  цепи, если при неизменном напряжении увеличить длину проводника  в 4 раза.     </vt:lpstr>
      <vt:lpstr>Задания для 1 группы  1. Определите силу тока, проходящего через лампочку накаливания, если напряжение на ней 110 В, а сопротивление ее во время горения 80 Ом 2. По металлическому проводу сопротивлением 20 Ом протекает ток с силой 0,2 А. Определить напряжение на концах провода; 3. Какое сопротивление имеет вольтметр, рассчитанный на 127 В, если по нему проходит ток 0,02 А. </vt:lpstr>
      <vt:lpstr>Задания для 2 группы  1. Напряжение на электрическом утюге 220 В, а сопротивление его нагревательного элемента 50 Ом. Какой силы ток течет через утюг? 2. Через электрическую лампочку сопротивлением 440 Ом течет ток силой 0,5 А. При каком напряжении горит лампочка?  3. В трамвайной сети напряжение 575 В. Средняя сила тока, проходящего по обмотке трамвайного мотора 71 А. Каково сопротивление обмотки?  </vt:lpstr>
      <vt:lpstr>Задания для 3 группы  1. Сопротивление осветительного прибора 1,2 Ом, напряжение 48 В. Какой силы ток проходит через прибор 2. Сила тока в волоске электролампочки равна 0,8 А. Сопротивление волоска в нагретом состоянии 275 Ом. Найдите напряжение, при котором город лампочка 3. Сила тока в электрическом кипятильнике 5 А при напряжении в сети 110 В. Определите сопротивление кипятильника</vt:lpstr>
      <vt:lpstr>Решение задач: 1 группа </vt:lpstr>
      <vt:lpstr>Решение задач: 2 группа</vt:lpstr>
      <vt:lpstr>Решение задач: 3 группа</vt:lpstr>
      <vt:lpstr>Вопросы для Рефлексии:</vt:lpstr>
      <vt:lpstr>ДОМАШНЕЕ ЗАДАНИЕ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УСКОРЕНИЕ.  РЕШЕНИЕ ЗАДАЧ</dc:title>
  <dc:creator>Анастасия</dc:creator>
  <cp:lastModifiedBy>Алексей Барчук</cp:lastModifiedBy>
  <cp:revision>51</cp:revision>
  <cp:lastPrinted>1601-01-01T00:00:00Z</cp:lastPrinted>
  <dcterms:created xsi:type="dcterms:W3CDTF">2015-09-13T16:26:43Z</dcterms:created>
  <dcterms:modified xsi:type="dcterms:W3CDTF">2023-12-13T09:17:55Z</dcterms:modified>
</cp:coreProperties>
</file>