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0" r:id="rId14"/>
    <p:sldId id="267" r:id="rId15"/>
    <p:sldId id="268" r:id="rId16"/>
    <p:sldId id="281" r:id="rId17"/>
    <p:sldId id="269" r:id="rId18"/>
    <p:sldId id="270" r:id="rId19"/>
    <p:sldId id="273" r:id="rId20"/>
    <p:sldId id="274" r:id="rId21"/>
    <p:sldId id="271" r:id="rId22"/>
    <p:sldId id="272" r:id="rId23"/>
    <p:sldId id="275" r:id="rId24"/>
    <p:sldId id="277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4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EC30-0193-4A63-92CE-A732A6EFF6D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6C4D1-E234-4E97-9C12-D2277D144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65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docs/answer/6281888?hl=ru" TargetMode="External"/><Relationship Id="rId2" Type="http://schemas.openxmlformats.org/officeDocument/2006/relationships/hyperlink" Target="https://support.google.com/accounts/answer/27441?hl=r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qrcoder.ru/" TargetMode="External"/><Relationship Id="rId4" Type="http://schemas.openxmlformats.org/officeDocument/2006/relationships/hyperlink" Target="http://diastyle.ru/creation-site/kak-sozdat-qr-kod-za-sem-sha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ccounts.google.com/signu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21976"/>
            <a:ext cx="9448800" cy="2606525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dirty="0" smtClean="0"/>
              <a:t>«Применение </a:t>
            </a:r>
            <a:r>
              <a:rPr lang="en-US" sz="3600" b="1" dirty="0"/>
              <a:t>Google</a:t>
            </a:r>
            <a:r>
              <a:rPr lang="ru-RU" sz="3600" b="1" dirty="0"/>
              <a:t> Форм в работе </a:t>
            </a:r>
            <a:r>
              <a:rPr lang="ru-RU" sz="3600" b="1" dirty="0" smtClean="0"/>
              <a:t>практического </a:t>
            </a:r>
            <a:r>
              <a:rPr lang="ru-RU" sz="3600" b="1" dirty="0" smtClean="0"/>
              <a:t>психолога»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6341" y="3941482"/>
            <a:ext cx="9448800" cy="2136587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практический психолог ГДОУ ЛНР </a:t>
            </a:r>
          </a:p>
          <a:p>
            <a:pPr algn="r"/>
            <a:r>
              <a:rPr lang="ru-RU" dirty="0" smtClean="0"/>
              <a:t>«</a:t>
            </a:r>
            <a:r>
              <a:rPr lang="ru-RU" dirty="0" err="1" smtClean="0"/>
              <a:t>Крснодонский</a:t>
            </a:r>
            <a:r>
              <a:rPr lang="ru-RU" dirty="0" smtClean="0"/>
              <a:t> детский сад № 17 «Золушка»</a:t>
            </a:r>
          </a:p>
          <a:p>
            <a:pPr algn="r"/>
            <a:r>
              <a:rPr lang="ru-RU" dirty="0" smtClean="0"/>
              <a:t>Карпенко Е.А.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3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587" y="1073351"/>
            <a:ext cx="4939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выбора расширенных настроек формы можно воспользоваться иконкой «</a:t>
            </a:r>
            <a:r>
              <a:rPr lang="ru-RU" sz="2000" b="1" dirty="0" smtClean="0"/>
              <a:t>Настройки» </a:t>
            </a:r>
            <a:r>
              <a:rPr lang="ru-RU" sz="2000" dirty="0" smtClean="0"/>
              <a:t>в верхнем меню формы.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3821" y="1111890"/>
            <a:ext cx="5608916" cy="1254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587" y="2601760"/>
            <a:ext cx="4451601" cy="4027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76938" y="3192383"/>
            <a:ext cx="6777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ea typeface="Calibri" panose="020F0502020204030204" pitchFamily="34" charset="0"/>
              </a:rPr>
              <a:t>Вкладка «</a:t>
            </a:r>
            <a:r>
              <a:rPr lang="ru-RU" sz="2000" b="1" dirty="0" smtClean="0">
                <a:effectLst/>
                <a:ea typeface="Calibri" panose="020F0502020204030204" pitchFamily="34" charset="0"/>
              </a:rPr>
              <a:t>Общая» </a:t>
            </a:r>
            <a:r>
              <a:rPr lang="ru-RU" sz="2000" dirty="0" smtClean="0">
                <a:effectLst/>
                <a:ea typeface="Calibri" panose="020F0502020204030204" pitchFamily="34" charset="0"/>
              </a:rPr>
              <a:t>дает возможность: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сбор адресов электронной почты </a:t>
            </a:r>
            <a:r>
              <a:rPr lang="ru-RU" sz="2000" dirty="0" smtClean="0"/>
              <a:t>респондентов;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разрешить или </a:t>
            </a:r>
            <a:r>
              <a:rPr lang="ru-RU" sz="2000" dirty="0" smtClean="0"/>
              <a:t>запретить: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-  повторную </a:t>
            </a:r>
            <a:r>
              <a:rPr lang="ru-RU" sz="2000" dirty="0"/>
              <a:t>отправку </a:t>
            </a:r>
            <a:r>
              <a:rPr lang="ru-RU" sz="2000" dirty="0" smtClean="0"/>
              <a:t>формы;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-  редактирование ответов;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просмотр ответов других пользователей;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просмотр итоговой аналитической диаграммы ответов. 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5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57" y="1353688"/>
            <a:ext cx="4451601" cy="4027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78243" y="275328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Вкладка «</a:t>
            </a:r>
            <a:r>
              <a:rPr lang="ru-RU" sz="2000" b="1" dirty="0" smtClean="0"/>
              <a:t>Презентация»  - </a:t>
            </a:r>
            <a:r>
              <a:rPr lang="ru-RU" sz="2000" dirty="0" smtClean="0"/>
              <a:t>редактирует текст обратной связи при отправке респондентом заполненной формы. 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6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96511" y="175370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Вкладка «</a:t>
            </a:r>
            <a:r>
              <a:rPr lang="ru-RU" sz="2000" b="1" dirty="0" smtClean="0"/>
              <a:t>Тесты» </a:t>
            </a:r>
            <a:r>
              <a:rPr lang="ru-RU" sz="2000" dirty="0" smtClean="0"/>
              <a:t>предназначена для настройки параметров автоматической оценки выполнения теста. </a:t>
            </a:r>
          </a:p>
          <a:p>
            <a:r>
              <a:rPr lang="ru-RU" sz="2000" dirty="0" smtClean="0"/>
              <a:t>Здесь можно настроить автоматическую оценку ответов: пользователь должен в режиме редактирования вопроса и возможных ответов отметить правильные ответы и критерий оценки в баллах от 0 до нужного количества баллов. 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  <p:pic>
        <p:nvPicPr>
          <p:cNvPr id="2" name="Рисунок 1" descr="Новая форма - Google Формы и еще 11 страниц — Профиль 1: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t="12517" r="26734" b="29796"/>
          <a:stretch/>
        </p:blipFill>
        <p:spPr>
          <a:xfrm>
            <a:off x="531846" y="1502228"/>
            <a:ext cx="4375529" cy="3209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3554963" y="1735494"/>
            <a:ext cx="839755" cy="494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315616" y="2258008"/>
            <a:ext cx="3088433" cy="317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5110" y="129993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Здесь можно настроить автоматическую оценку ответов: пользователь должен в режиме редактирования вопроса и возможных ответов отметить правильные ответы и критерий оценки в баллах от 0 до нужного количества баллов. 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  <p:pic>
        <p:nvPicPr>
          <p:cNvPr id="3" name="Рисунок 2" descr="Новая форма - Google Формы и еще 11 страниц — Профиль 1: Microsoft​ Ed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3605" r="22208" b="5986"/>
          <a:stretch/>
        </p:blipFill>
        <p:spPr>
          <a:xfrm>
            <a:off x="195943" y="1033578"/>
            <a:ext cx="3271872" cy="307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45233" y="3704253"/>
            <a:ext cx="1240971" cy="36389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Новая форма - Google Формы и еще 11 страниц — Профиль 1: Microsoft​ Edg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13878" r="22949" b="5442"/>
          <a:stretch/>
        </p:blipFill>
        <p:spPr>
          <a:xfrm>
            <a:off x="5645021" y="2911150"/>
            <a:ext cx="3956179" cy="380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238931" y="4581331"/>
            <a:ext cx="1054359" cy="51318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7128588" y="5206482"/>
            <a:ext cx="1101012" cy="1147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4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77" y="1111891"/>
            <a:ext cx="526485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78071" y="1310679"/>
            <a:ext cx="5571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Интерфейс самой формы кроме вкладки «Вопросы», содержит вкладку «</a:t>
            </a:r>
            <a:r>
              <a:rPr lang="ru-RU" sz="2000" b="1" dirty="0" smtClean="0"/>
              <a:t>Ответы». </a:t>
            </a:r>
            <a:r>
              <a:rPr lang="ru-RU" sz="2000" dirty="0" smtClean="0"/>
              <a:t>Пользователь может ограничить прием ответов на вопросы, передвинув рычажок «</a:t>
            </a:r>
            <a:r>
              <a:rPr lang="ru-RU" sz="2000" b="1" dirty="0" smtClean="0"/>
              <a:t>Принимать ответы» </a:t>
            </a:r>
            <a:r>
              <a:rPr lang="ru-RU" sz="2000" dirty="0" smtClean="0"/>
              <a:t>влево, тогда отвечающий прочтет сообщение о том, что форма закрыта, а ответы больше не принимаются.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1513" y="5010036"/>
            <a:ext cx="5822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меню ответов имеются следующие функции: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90" y="4162527"/>
            <a:ext cx="3819525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3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68" y="1582539"/>
            <a:ext cx="3327637" cy="4145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159188" y="29168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Пользователь может предварительно просмотреть готовую форму, воспользовавшись </a:t>
            </a:r>
            <a:r>
              <a:rPr lang="ru-RU" b="1" dirty="0" smtClean="0"/>
              <a:t>соответствующей кнопкой </a:t>
            </a:r>
            <a:r>
              <a:rPr lang="ru-RU" dirty="0" smtClean="0"/>
              <a:t>в верхнем </a:t>
            </a:r>
            <a:r>
              <a:rPr lang="ru-RU" b="1" dirty="0" smtClean="0"/>
              <a:t>меню</a:t>
            </a:r>
            <a:r>
              <a:rPr lang="ru-RU" dirty="0" smtClean="0"/>
              <a:t>. Для просмотра форма откроется в новой вкладке браузера.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6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56068" y="1026154"/>
            <a:ext cx="487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ru-RU" dirty="0" err="1"/>
              <a:t>Google</a:t>
            </a:r>
            <a:r>
              <a:rPr lang="ru-RU" dirty="0"/>
              <a:t>-форма состоит из трех частей: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326" y="1603231"/>
            <a:ext cx="3396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ru-RU" dirty="0"/>
              <a:t>1. форма, содержащая список вопросов с полями для ответа,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1470" t="27188" r="9790" b="5532"/>
          <a:stretch>
            <a:fillRect/>
          </a:stretch>
        </p:blipFill>
        <p:spPr bwMode="auto">
          <a:xfrm>
            <a:off x="167654" y="2526561"/>
            <a:ext cx="3312664" cy="323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172337" y="1626309"/>
            <a:ext cx="3847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ru-RU" dirty="0"/>
              <a:t>2. таблица, в которую автоматически заносятся данные опроса,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44275" t="16360" r="3149" b="6516"/>
          <a:stretch>
            <a:fillRect/>
          </a:stretch>
        </p:blipFill>
        <p:spPr bwMode="auto">
          <a:xfrm>
            <a:off x="3825551" y="2647191"/>
            <a:ext cx="3974330" cy="327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90248" y="1649387"/>
            <a:ext cx="3596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ru-RU" dirty="0"/>
              <a:t>3. сводка ответов (графики и диаграммы данных).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52576" t="27188" r="10897" b="8829"/>
          <a:stretch>
            <a:fillRect/>
          </a:stretch>
        </p:blipFill>
        <p:spPr bwMode="auto">
          <a:xfrm>
            <a:off x="8290248" y="2549619"/>
            <a:ext cx="3596952" cy="3542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23208"/>
          <a:stretch>
            <a:fillRect/>
          </a:stretch>
        </p:blipFill>
        <p:spPr bwMode="auto">
          <a:xfrm>
            <a:off x="512731" y="1448067"/>
            <a:ext cx="3960440" cy="2373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65059" y="1416958"/>
            <a:ext cx="6449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верхнем </a:t>
            </a:r>
            <a:r>
              <a:rPr lang="ru-RU" sz="2000" b="1" dirty="0" smtClean="0"/>
              <a:t>меню</a:t>
            </a:r>
            <a:r>
              <a:rPr lang="ru-RU" sz="2000" dirty="0" smtClean="0"/>
              <a:t> есть кнопка </a:t>
            </a:r>
            <a:r>
              <a:rPr lang="ru-RU" sz="2000" b="1" dirty="0" smtClean="0"/>
              <a:t>отправки</a:t>
            </a:r>
            <a:r>
              <a:rPr lang="ru-RU" sz="2000" dirty="0" smtClean="0"/>
              <a:t> формы для ответов. Отправить форму респондентам можно несколькими способами: </a:t>
            </a:r>
          </a:p>
          <a:p>
            <a:r>
              <a:rPr lang="ru-RU" sz="2000" dirty="0" smtClean="0"/>
              <a:t>- распространив в социальных сетях (для этого в верхнем правом углу нужно нажать иконку выбранной сети и настроить уровень доступа);</a:t>
            </a:r>
          </a:p>
          <a:p>
            <a:r>
              <a:rPr lang="ru-RU" sz="2000" dirty="0" smtClean="0"/>
              <a:t>- по электронной почте (при этом можно отправить в теле письма саму форму);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предоставив респондентам ссылку на форму (можно поставить галочку для получения короткого адреса);</a:t>
            </a:r>
          </a:p>
          <a:p>
            <a:r>
              <a:rPr lang="ru-RU" sz="2000" dirty="0" smtClean="0"/>
              <a:t>-     отправить в </a:t>
            </a:r>
            <a:r>
              <a:rPr lang="en-US" sz="2000" dirty="0" err="1"/>
              <a:t>WhatsApp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- при помощи кода вставив форму в блог или на сайт (пользователь может изменить размеры формы для удобства размещения в блоге или на сайте).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2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2544" y="177597"/>
            <a:ext cx="10376774" cy="842451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Создание</a:t>
            </a:r>
            <a:r>
              <a:rPr lang="ru-RU" sz="3600" dirty="0"/>
              <a:t> </a:t>
            </a:r>
            <a:r>
              <a:rPr lang="en-US" sz="3600" dirty="0"/>
              <a:t>QR-</a:t>
            </a:r>
            <a:r>
              <a:rPr lang="ru-RU" sz="3600" dirty="0" smtClean="0"/>
              <a:t>кода</a:t>
            </a:r>
            <a:endParaRPr lang="ru-RU" sz="3600" dirty="0"/>
          </a:p>
        </p:txBody>
      </p:sp>
      <p:pic>
        <p:nvPicPr>
          <p:cNvPr id="1026" name="Picture 2" descr="c16357503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t="36280" r="24235" b="2653"/>
          <a:stretch/>
        </p:blipFill>
        <p:spPr bwMode="auto">
          <a:xfrm>
            <a:off x="322728" y="2716307"/>
            <a:ext cx="5716329" cy="3348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2544" y="1452434"/>
            <a:ext cx="4416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набираем в адресной строке Яндекса русскими буквами </a:t>
            </a:r>
            <a:r>
              <a:rPr lang="ru-RU" b="1" dirty="0"/>
              <a:t>Создать </a:t>
            </a:r>
            <a:r>
              <a:rPr lang="ru-RU" b="1" dirty="0" err="1" smtClean="0"/>
              <a:t>Куар</a:t>
            </a:r>
            <a:r>
              <a:rPr lang="ru-RU" b="1" dirty="0" smtClean="0"/>
              <a:t> - код</a:t>
            </a:r>
            <a:r>
              <a:rPr lang="ru-RU" b="1" dirty="0"/>
              <a:t> </a:t>
            </a:r>
            <a:r>
              <a:rPr lang="ru-RU" dirty="0"/>
              <a:t>и  </a:t>
            </a:r>
            <a:r>
              <a:rPr lang="ru-RU" b="1" dirty="0" err="1"/>
              <a:t>Enter</a:t>
            </a:r>
            <a:endParaRPr lang="ru-RU" dirty="0"/>
          </a:p>
        </p:txBody>
      </p:sp>
      <p:pic>
        <p:nvPicPr>
          <p:cNvPr id="6" name="Picture 2" descr="f16357504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t="4829" r="25852" b="3272"/>
          <a:stretch/>
        </p:blipFill>
        <p:spPr bwMode="auto">
          <a:xfrm>
            <a:off x="6683188" y="2669650"/>
            <a:ext cx="4948518" cy="3441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57837" y="1590933"/>
            <a:ext cx="3599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выбираем </a:t>
            </a:r>
            <a:r>
              <a:rPr lang="ru-RU" dirty="0" smtClean="0"/>
              <a:t>ссылку </a:t>
            </a:r>
            <a:r>
              <a:rPr lang="ru-RU" dirty="0"/>
              <a:t>на </a:t>
            </a:r>
            <a:r>
              <a:rPr lang="ru-RU" dirty="0" smtClean="0"/>
              <a:t>сайт</a:t>
            </a:r>
            <a:r>
              <a:rPr lang="ru-RU" dirty="0"/>
              <a:t> </a:t>
            </a:r>
            <a:r>
              <a:rPr lang="ru-RU" b="1" dirty="0"/>
              <a:t>QR </a:t>
            </a:r>
            <a:r>
              <a:rPr lang="ru-RU" b="1" dirty="0" err="1"/>
              <a:t>Coder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6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16357504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t="8539" r="23258" b="25394"/>
          <a:stretch/>
        </p:blipFill>
        <p:spPr bwMode="auto">
          <a:xfrm>
            <a:off x="6221009" y="2550727"/>
            <a:ext cx="5674658" cy="3832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1009" y="1615720"/>
            <a:ext cx="5773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выбираем вкладку </a:t>
            </a:r>
            <a:r>
              <a:rPr lang="ru-RU" sz="2000" b="1" dirty="0"/>
              <a:t>закодировать Ссылку на сайт</a:t>
            </a:r>
            <a:endParaRPr lang="ru-RU" sz="2000" dirty="0"/>
          </a:p>
        </p:txBody>
      </p:sp>
      <p:pic>
        <p:nvPicPr>
          <p:cNvPr id="5" name="Picture 2" descr="k16357504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8" t="9771" r="21599" b="19031"/>
          <a:stretch/>
        </p:blipFill>
        <p:spPr bwMode="auto">
          <a:xfrm>
            <a:off x="350490" y="2549235"/>
            <a:ext cx="5511930" cy="3833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5979" y="1615720"/>
            <a:ext cx="5060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открывается </a:t>
            </a:r>
            <a:r>
              <a:rPr lang="ru-RU" sz="2000" dirty="0" smtClean="0"/>
              <a:t>сайт </a:t>
            </a:r>
            <a:r>
              <a:rPr lang="ru-RU" sz="2000" dirty="0"/>
              <a:t>для </a:t>
            </a:r>
            <a:r>
              <a:rPr lang="ru-RU" sz="2000" dirty="0" smtClean="0"/>
              <a:t>генерирования </a:t>
            </a:r>
            <a:r>
              <a:rPr lang="ru-RU" sz="2000" dirty="0"/>
              <a:t>QR-кодов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2544" y="177597"/>
            <a:ext cx="10376774" cy="842451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Создание</a:t>
            </a:r>
            <a:r>
              <a:rPr lang="ru-RU" sz="3600" dirty="0"/>
              <a:t> </a:t>
            </a:r>
            <a:r>
              <a:rPr lang="en-US" sz="3600" dirty="0"/>
              <a:t>QR-</a:t>
            </a:r>
            <a:r>
              <a:rPr lang="ru-RU" sz="3600" dirty="0" smtClean="0"/>
              <a:t>кода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011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94" y="228600"/>
            <a:ext cx="11551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Возможность использования </a:t>
            </a:r>
            <a:r>
              <a:rPr lang="ru-RU" sz="2800" dirty="0" err="1" smtClean="0">
                <a:latin typeface="+mj-lt"/>
              </a:rPr>
              <a:t>Google</a:t>
            </a:r>
            <a:r>
              <a:rPr lang="ru-RU" sz="2800" dirty="0" smtClean="0">
                <a:latin typeface="+mj-lt"/>
              </a:rPr>
              <a:t> форм диагностической работе: </a:t>
            </a:r>
            <a:endParaRPr lang="ru-RU" sz="28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308291"/>
            <a:ext cx="10690412" cy="335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опросов, анкетирования, тестирования, голосования, регистрации на мероприятие, сбор информации и т.д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с педагогами, учащимися (школы) и родителями (законными представителями).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заполнения форм как с компьютера, так и с мобильного устройства.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Простота в использовании.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Автоматическая обработка полученных данных: 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татистика ответов, в том числе в виде диаграммы, находится прямо в форме, 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ответы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респондентов – в автоматически созданной таблице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16357504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8183" r="21803" b="25408"/>
          <a:stretch/>
        </p:blipFill>
        <p:spPr bwMode="auto">
          <a:xfrm>
            <a:off x="376020" y="2084294"/>
            <a:ext cx="5468063" cy="3671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020" y="1274927"/>
            <a:ext cx="5468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поле ввода </a:t>
            </a:r>
            <a:r>
              <a:rPr lang="ru-RU" b="1" dirty="0" smtClean="0"/>
              <a:t>ссылки,</a:t>
            </a:r>
            <a:r>
              <a:rPr lang="ru-RU" dirty="0"/>
              <a:t>  правой кнопкой </a:t>
            </a:r>
            <a:r>
              <a:rPr lang="ru-RU" dirty="0" smtClean="0"/>
              <a:t>мыши, </a:t>
            </a:r>
            <a:r>
              <a:rPr lang="ru-RU" dirty="0"/>
              <a:t>выбираем </a:t>
            </a:r>
            <a:r>
              <a:rPr lang="ru-RU" b="1" dirty="0"/>
              <a:t>Вставить</a:t>
            </a:r>
            <a:endParaRPr lang="ru-RU" dirty="0"/>
          </a:p>
        </p:txBody>
      </p:sp>
      <p:pic>
        <p:nvPicPr>
          <p:cNvPr id="6148" name="Picture 4" descr="y16357505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7" t="9587" r="22633" b="26074"/>
          <a:stretch/>
        </p:blipFill>
        <p:spPr bwMode="auto">
          <a:xfrm>
            <a:off x="6252882" y="2084294"/>
            <a:ext cx="5620871" cy="3738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92556" y="1413426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далее  </a:t>
            </a:r>
            <a:r>
              <a:rPr lang="ru-RU" b="1" dirty="0"/>
              <a:t>Создать код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2544" y="177597"/>
            <a:ext cx="10376774" cy="842451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Создание</a:t>
            </a:r>
            <a:r>
              <a:rPr lang="ru-RU" sz="3600" dirty="0"/>
              <a:t> </a:t>
            </a:r>
            <a:r>
              <a:rPr lang="en-US" sz="3600" dirty="0"/>
              <a:t>QR-</a:t>
            </a:r>
            <a:r>
              <a:rPr lang="ru-RU" sz="3600" dirty="0" smtClean="0"/>
              <a:t>кода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077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16357506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t="8647" r="18067" b="21460"/>
          <a:stretch/>
        </p:blipFill>
        <p:spPr bwMode="auto">
          <a:xfrm>
            <a:off x="255494" y="2232214"/>
            <a:ext cx="5779444" cy="3773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247" y="1348887"/>
            <a:ext cx="5189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</a:t>
            </a:r>
            <a:r>
              <a:rPr lang="ru-RU" sz="2000" dirty="0"/>
              <a:t>нажатия на кнопку </a:t>
            </a:r>
            <a:r>
              <a:rPr lang="ru-RU" sz="2000" b="1" dirty="0"/>
              <a:t>Создать код</a:t>
            </a:r>
            <a:r>
              <a:rPr lang="ru-RU" sz="2000" dirty="0"/>
              <a:t>, выходит получившийся штрих код</a:t>
            </a:r>
          </a:p>
        </p:txBody>
      </p:sp>
      <p:pic>
        <p:nvPicPr>
          <p:cNvPr id="2054" name="Picture 6" descr="t16357506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9571" r="17753" b="21111"/>
          <a:stretch/>
        </p:blipFill>
        <p:spPr bwMode="auto">
          <a:xfrm>
            <a:off x="6320118" y="2232214"/>
            <a:ext cx="5647765" cy="3773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20118" y="1194998"/>
            <a:ext cx="5647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далее </a:t>
            </a:r>
            <a:r>
              <a:rPr lang="ru-RU" sz="2000" dirty="0" smtClean="0"/>
              <a:t>правой </a:t>
            </a:r>
            <a:r>
              <a:rPr lang="ru-RU" sz="2000" dirty="0"/>
              <a:t>кнопкой мыши по </a:t>
            </a:r>
            <a:r>
              <a:rPr lang="ru-RU" sz="2000" dirty="0" smtClean="0"/>
              <a:t>QR-коду и </a:t>
            </a:r>
            <a:r>
              <a:rPr lang="ru-RU" sz="2000" dirty="0"/>
              <a:t>выбираем </a:t>
            </a:r>
            <a:r>
              <a:rPr lang="ru-RU" sz="2000" b="1" dirty="0"/>
              <a:t>Копировать</a:t>
            </a:r>
            <a:r>
              <a:rPr lang="ru-RU" sz="2000" dirty="0"/>
              <a:t> </a:t>
            </a:r>
            <a:r>
              <a:rPr lang="ru-RU" sz="2000" b="1" dirty="0" smtClean="0"/>
              <a:t>картинку (Сохранить как)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2544" y="177597"/>
            <a:ext cx="10376774" cy="842451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Создание</a:t>
            </a:r>
            <a:r>
              <a:rPr lang="ru-RU" sz="3600" dirty="0"/>
              <a:t> </a:t>
            </a:r>
            <a:r>
              <a:rPr lang="en-US" sz="3600" dirty="0"/>
              <a:t>QR-</a:t>
            </a:r>
            <a:r>
              <a:rPr lang="ru-RU" sz="3600" dirty="0" smtClean="0"/>
              <a:t>кода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728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035" y="1260681"/>
            <a:ext cx="5840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далее сворачиваем </a:t>
            </a:r>
            <a:r>
              <a:rPr lang="ru-RU" dirty="0" smtClean="0"/>
              <a:t>браузер, на </a:t>
            </a:r>
            <a:r>
              <a:rPr lang="ru-RU" dirty="0"/>
              <a:t>пустом свободном месте </a:t>
            </a:r>
            <a:r>
              <a:rPr lang="ru-RU" dirty="0" smtClean="0"/>
              <a:t>Рабочего стола, </a:t>
            </a:r>
            <a:r>
              <a:rPr lang="ru-RU" dirty="0"/>
              <a:t> правой кнопкой мыши, </a:t>
            </a:r>
            <a:r>
              <a:rPr lang="ru-RU" b="1" dirty="0" smtClean="0"/>
              <a:t>Создать</a:t>
            </a:r>
            <a:r>
              <a:rPr lang="ru-RU" dirty="0"/>
              <a:t>, </a:t>
            </a:r>
            <a:r>
              <a:rPr lang="ru-RU" b="1" dirty="0" smtClean="0"/>
              <a:t>Документ</a:t>
            </a:r>
            <a:r>
              <a:rPr lang="ru-RU" b="1" dirty="0"/>
              <a:t> </a:t>
            </a:r>
            <a:r>
              <a:rPr lang="ru-RU" b="1" dirty="0" err="1"/>
              <a:t>Microsoft</a:t>
            </a:r>
            <a:r>
              <a:rPr lang="ru-RU" b="1" dirty="0"/>
              <a:t> </a:t>
            </a:r>
            <a:r>
              <a:rPr lang="ru-RU" b="1" dirty="0" err="1"/>
              <a:t>Word</a:t>
            </a:r>
            <a:r>
              <a:rPr lang="ru-RU" dirty="0"/>
              <a:t>   </a:t>
            </a:r>
          </a:p>
        </p:txBody>
      </p:sp>
      <p:pic>
        <p:nvPicPr>
          <p:cNvPr id="8" name="Picture 4" descr="t1635749168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78" y="2095037"/>
            <a:ext cx="2000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16357506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0" t="20045"/>
          <a:stretch/>
        </p:blipFill>
        <p:spPr bwMode="auto">
          <a:xfrm>
            <a:off x="255307" y="2609801"/>
            <a:ext cx="5355784" cy="3863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16357507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"/>
          <a:stretch/>
        </p:blipFill>
        <p:spPr bwMode="auto">
          <a:xfrm>
            <a:off x="5935850" y="2960443"/>
            <a:ext cx="5984743" cy="3264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94932" y="1667781"/>
            <a:ext cx="56127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открывается новый Документ </a:t>
            </a:r>
            <a:r>
              <a:rPr lang="ru-RU" sz="2000" dirty="0" err="1"/>
              <a:t>Microsoft</a:t>
            </a:r>
            <a:r>
              <a:rPr lang="ru-RU" sz="2000" dirty="0"/>
              <a:t> </a:t>
            </a:r>
            <a:r>
              <a:rPr lang="ru-RU" sz="2000" dirty="0" err="1"/>
              <a:t>Word</a:t>
            </a:r>
            <a:r>
              <a:rPr lang="ru-RU" sz="2000" dirty="0"/>
              <a:t>, </a:t>
            </a:r>
            <a:r>
              <a:rPr lang="ru-RU" sz="2000" dirty="0" smtClean="0"/>
              <a:t>правой </a:t>
            </a:r>
            <a:r>
              <a:rPr lang="ru-RU" sz="2000" dirty="0"/>
              <a:t>кнопкой мыши</a:t>
            </a:r>
            <a:r>
              <a:rPr lang="ru-RU" sz="2000" dirty="0" smtClean="0"/>
              <a:t>, </a:t>
            </a:r>
            <a:r>
              <a:rPr lang="ru-RU" sz="2000" b="1" dirty="0"/>
              <a:t>Вставить</a:t>
            </a:r>
            <a:r>
              <a:rPr lang="ru-RU" sz="2000" dirty="0"/>
              <a:t> или выбираем </a:t>
            </a:r>
            <a:r>
              <a:rPr lang="ru-RU" sz="2000" dirty="0" err="1"/>
              <a:t>пиктограмку</a:t>
            </a:r>
            <a:r>
              <a:rPr lang="ru-RU" sz="2000" dirty="0"/>
              <a:t>   </a:t>
            </a:r>
          </a:p>
          <a:p>
            <a:endParaRPr lang="ru-RU" dirty="0"/>
          </a:p>
        </p:txBody>
      </p:sp>
      <p:pic>
        <p:nvPicPr>
          <p:cNvPr id="3084" name="Picture 12" descr="t1635749168c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595" y="2314112"/>
            <a:ext cx="344143" cy="3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2544" y="177597"/>
            <a:ext cx="10376774" cy="842451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Создание</a:t>
            </a:r>
            <a:r>
              <a:rPr lang="ru-RU" sz="3600" dirty="0"/>
              <a:t> </a:t>
            </a:r>
            <a:r>
              <a:rPr lang="en-US" sz="3600" dirty="0"/>
              <a:t>QR-</a:t>
            </a:r>
            <a:r>
              <a:rPr lang="ru-RU" sz="3600" dirty="0" smtClean="0"/>
              <a:t>кода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712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1635750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32" y="1744838"/>
            <a:ext cx="8020067" cy="451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4425" y="1162725"/>
            <a:ext cx="10520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рабочем поле появляется скопированный </a:t>
            </a:r>
            <a:r>
              <a:rPr lang="ru-RU" sz="2000" dirty="0" smtClean="0"/>
              <a:t>QR-код для </a:t>
            </a:r>
            <a:r>
              <a:rPr lang="ru-RU" sz="2000" dirty="0"/>
              <a:t>дальнейшей </a:t>
            </a:r>
            <a:r>
              <a:rPr lang="ru-RU" sz="2000" dirty="0" smtClean="0"/>
              <a:t>работы.</a:t>
            </a: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2544" y="177597"/>
            <a:ext cx="10376774" cy="842451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Создание</a:t>
            </a:r>
            <a:r>
              <a:rPr lang="ru-RU" sz="3600" dirty="0"/>
              <a:t> </a:t>
            </a:r>
            <a:r>
              <a:rPr lang="en-US" sz="3600" dirty="0"/>
              <a:t>QR-</a:t>
            </a:r>
            <a:r>
              <a:rPr lang="ru-RU" sz="3600" dirty="0" smtClean="0"/>
              <a:t>кода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4784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1469" y="1277471"/>
            <a:ext cx="658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Благодарю за внимание!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4" y="2717178"/>
            <a:ext cx="3042130" cy="35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8625" y="632012"/>
            <a:ext cx="465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Источники: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1713" y="1415388"/>
            <a:ext cx="8126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hlinkClick r:id="rId2"/>
              </a:rPr>
              <a:t>Как создать аккаунт </a:t>
            </a:r>
            <a:r>
              <a:rPr lang="ru-RU" sz="2000" dirty="0" err="1">
                <a:hlinkClick r:id="rId2"/>
              </a:rPr>
              <a:t>Google</a:t>
            </a:r>
            <a:r>
              <a:rPr lang="ru-RU" sz="2000" dirty="0">
                <a:hlinkClick r:id="rId2"/>
              </a:rPr>
              <a:t> - </a:t>
            </a:r>
            <a:r>
              <a:rPr lang="ru-RU" sz="2000" dirty="0" err="1">
                <a:hlinkClick r:id="rId2"/>
              </a:rPr>
              <a:t>Cправка</a:t>
            </a:r>
            <a:r>
              <a:rPr lang="ru-RU" sz="2000" dirty="0">
                <a:hlinkClick r:id="rId2"/>
              </a:rPr>
              <a:t> - Аккаунт </a:t>
            </a:r>
            <a:r>
              <a:rPr lang="ru-RU" sz="2000" dirty="0" err="1">
                <a:hlinkClick r:id="rId2"/>
              </a:rPr>
              <a:t>Google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1564" y="2163449"/>
            <a:ext cx="8659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hlinkClick r:id="rId3"/>
              </a:rPr>
              <a:t>Как использовать </a:t>
            </a:r>
            <a:r>
              <a:rPr lang="ru-RU" sz="2000" dirty="0" err="1">
                <a:hlinkClick r:id="rId3"/>
              </a:rPr>
              <a:t>Google</a:t>
            </a:r>
            <a:r>
              <a:rPr lang="ru-RU" sz="2000" dirty="0">
                <a:hlinkClick r:id="rId3"/>
              </a:rPr>
              <a:t> Формы - Компьютер - </a:t>
            </a:r>
            <a:r>
              <a:rPr lang="ru-RU" sz="2000" dirty="0" err="1">
                <a:hlinkClick r:id="rId3"/>
              </a:rPr>
              <a:t>Cправка</a:t>
            </a:r>
            <a:r>
              <a:rPr lang="ru-RU" sz="2000" dirty="0">
                <a:hlinkClick r:id="rId3"/>
              </a:rPr>
              <a:t> - Редакторы Документов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0627" y="3219287"/>
            <a:ext cx="6168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hlinkClick r:id="rId4"/>
              </a:rPr>
              <a:t>Как создать QR-код за семь шагов (diastyle.ru)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35318" y="4059267"/>
            <a:ext cx="4312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hlinkClick r:id="rId5"/>
              </a:rPr>
              <a:t>QR </a:t>
            </a:r>
            <a:r>
              <a:rPr lang="ru-RU" sz="2000" dirty="0" err="1">
                <a:hlinkClick r:id="rId5"/>
              </a:rPr>
              <a:t>Coder</a:t>
            </a:r>
            <a:r>
              <a:rPr lang="ru-RU" sz="2000" dirty="0">
                <a:hlinkClick r:id="rId5"/>
              </a:rPr>
              <a:t> - Генератор QR кодов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69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367" y="1342279"/>
            <a:ext cx="10490200" cy="955675"/>
          </a:xfrm>
        </p:spPr>
        <p:txBody>
          <a:bodyPr/>
          <a:lstStyle/>
          <a:p>
            <a:pPr algn="l"/>
            <a:r>
              <a:rPr lang="ru-RU" b="1" dirty="0"/>
              <a:t>1. Зайдите на страницу</a:t>
            </a:r>
            <a:r>
              <a:rPr lang="ru-RU" dirty="0"/>
              <a:t> </a:t>
            </a:r>
            <a:r>
              <a:rPr lang="ru-RU" u="sng" dirty="0">
                <a:hlinkClick r:id="rId2"/>
              </a:rPr>
              <a:t>https://accounts.google.com/signup</a:t>
            </a:r>
            <a:endParaRPr lang="ru-RU" dirty="0"/>
          </a:p>
          <a:p>
            <a:pPr algn="l"/>
            <a:endParaRPr lang="ru-RU" dirty="0"/>
          </a:p>
        </p:txBody>
      </p:sp>
      <p:pic>
        <p:nvPicPr>
          <p:cNvPr id="1026" name="Picture 2" descr="Создание google аккаунта и gma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16159" r="15428" b="8768"/>
          <a:stretch/>
        </p:blipFill>
        <p:spPr bwMode="auto">
          <a:xfrm>
            <a:off x="248473" y="2003612"/>
            <a:ext cx="4919958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75053" y="214978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</a:rPr>
              <a:t>  </a:t>
            </a:r>
            <a:r>
              <a:rPr lang="ru-RU" sz="2000" b="0" i="0" dirty="0" smtClean="0">
                <a:effectLst/>
              </a:rPr>
              <a:t>Имя;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</a:rPr>
              <a:t>  Фамилия;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</a:rPr>
              <a:t>  Имя пользователя. Не должно быть занято другим пользователем (система оповещает об этом). Именно к нему будет приписано gmai.com. Например, если выбрать </a:t>
            </a:r>
            <a:r>
              <a:rPr lang="en-US" sz="2000" b="0" i="0" dirty="0" smtClean="0">
                <a:effectLst/>
              </a:rPr>
              <a:t>friend</a:t>
            </a:r>
            <a:r>
              <a:rPr lang="ru-RU" sz="2000" b="0" i="0" dirty="0" smtClean="0">
                <a:effectLst/>
              </a:rPr>
              <a:t>, то будет создан аккаунт </a:t>
            </a:r>
            <a:r>
              <a:rPr lang="en-US" sz="2000" b="0" i="0" dirty="0" smtClean="0">
                <a:effectLst/>
              </a:rPr>
              <a:t>friend</a:t>
            </a:r>
            <a:r>
              <a:rPr lang="ru-RU" sz="2000" b="0" i="0" dirty="0" smtClean="0">
                <a:effectLst/>
              </a:rPr>
              <a:t>@gmail.com;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</a:rPr>
              <a:t>Пароль</a:t>
            </a:r>
            <a:r>
              <a:rPr lang="en-US" sz="2000" b="0" i="0" dirty="0" smtClean="0">
                <a:effectLst/>
              </a:rPr>
              <a:t> (</a:t>
            </a:r>
            <a:r>
              <a:rPr lang="ru-RU" sz="2000" dirty="0"/>
              <a:t>должен быть введён </a:t>
            </a:r>
            <a:r>
              <a:rPr lang="ru-RU" sz="2000" dirty="0" smtClean="0"/>
              <a:t>латиницей,  </a:t>
            </a:r>
            <a:r>
              <a:rPr lang="ru-RU" sz="2000" dirty="0"/>
              <a:t>качестве пароля желательно использовать уникальную комбинацию цифр и </a:t>
            </a:r>
            <a:r>
              <a:rPr lang="ru-RU" sz="2000" dirty="0" smtClean="0"/>
              <a:t>букв)</a:t>
            </a:r>
            <a:r>
              <a:rPr lang="ru-RU" sz="2000" b="0" i="0" dirty="0" smtClean="0">
                <a:effectLst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</a:rPr>
              <a:t>Подтверждение пароля.</a:t>
            </a:r>
            <a:endParaRPr lang="ru-RU" sz="2000" b="0" i="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0722" y="6099387"/>
            <a:ext cx="4950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effectLst/>
              </a:rPr>
              <a:t>Нажимаем на кнопку «Далее»</a:t>
            </a: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аккаунта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8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аккаунта</a:t>
            </a: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850900" y="1140573"/>
            <a:ext cx="10490200" cy="607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2. Завершение регистрации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Ввод личных данных для создания гугл аккаун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b="4968"/>
          <a:stretch/>
        </p:blipFill>
        <p:spPr bwMode="auto">
          <a:xfrm>
            <a:off x="254996" y="1748118"/>
            <a:ext cx="5715000" cy="4948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0" y="1904627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</a:rPr>
              <a:t>Ввести дату рождения (число, месяц, год)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</a:rPr>
              <a:t>Пол</a:t>
            </a:r>
          </a:p>
          <a:p>
            <a:pPr fontAlgn="base"/>
            <a:r>
              <a:rPr lang="ru-RU" sz="2000" b="0" i="0" dirty="0" smtClean="0">
                <a:effectLst/>
              </a:rPr>
              <a:t>Для повышения безопасности аккаунта и его восстановления: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</a:rPr>
              <a:t>Номер мобильного телефона (необязательно). Для подтверждения будет отправлена СМС с кодом;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</a:rPr>
              <a:t>Резервный адрес электронной почты. На нее придет письмо с уведомлением об использовании в качестве резервной почты.</a:t>
            </a:r>
            <a:endParaRPr lang="ru-RU" sz="2000" b="0" i="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4967" y="6099387"/>
            <a:ext cx="4950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effectLst/>
              </a:rPr>
              <a:t>Нажимаем на кнопку «Далее»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81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нфиденциальность и условия использова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r="2722" b="4160"/>
          <a:stretch/>
        </p:blipFill>
        <p:spPr bwMode="auto">
          <a:xfrm>
            <a:off x="222811" y="1963272"/>
            <a:ext cx="5559424" cy="4679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50900" y="1140573"/>
            <a:ext cx="10490200" cy="607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3. </a:t>
            </a:r>
            <a:r>
              <a:rPr lang="ru-RU" b="1" dirty="0"/>
              <a:t>«Конфиденциальность и Условия использования»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3076" name="Picture 4" descr="Принимаем условия использова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5" r="4019" b="5299"/>
          <a:stretch/>
        </p:blipFill>
        <p:spPr bwMode="auto">
          <a:xfrm>
            <a:off x="6334872" y="1963272"/>
            <a:ext cx="5544000" cy="4661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аккаунта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6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687" y="1111891"/>
            <a:ext cx="5700254" cy="66892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В </a:t>
            </a:r>
            <a:r>
              <a:rPr lang="ru-RU" sz="2000" dirty="0"/>
              <a:t>правом верхнем углу в списке сервисов выбрать и нажать иконку «</a:t>
            </a:r>
            <a:r>
              <a:rPr lang="ru-RU" sz="2000" b="1" dirty="0"/>
              <a:t>Диск</a:t>
            </a:r>
            <a:r>
              <a:rPr lang="ru-RU" sz="2000" dirty="0"/>
              <a:t>». </a:t>
            </a:r>
          </a:p>
          <a:p>
            <a:pPr algn="l"/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08" y="1963272"/>
            <a:ext cx="2655639" cy="4708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713" y="1963272"/>
            <a:ext cx="4104456" cy="3961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16153" y="3199964"/>
            <a:ext cx="3863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Нажать синюю кнопку «</a:t>
            </a:r>
            <a:r>
              <a:rPr lang="ru-RU" sz="2000" b="1" dirty="0" smtClean="0"/>
              <a:t>Создать», </a:t>
            </a:r>
            <a:r>
              <a:rPr lang="ru-RU" sz="2000" dirty="0" smtClean="0"/>
              <a:t>далее выбрать «</a:t>
            </a:r>
            <a:r>
              <a:rPr lang="en-US" sz="2000" b="1" dirty="0" smtClean="0"/>
              <a:t>Google</a:t>
            </a:r>
            <a:r>
              <a:rPr lang="en-US" sz="2000" b="1" dirty="0"/>
              <a:t> </a:t>
            </a:r>
            <a:r>
              <a:rPr lang="ru-RU" sz="2000" b="1" dirty="0" smtClean="0"/>
              <a:t>формы».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5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694268" y="1434620"/>
            <a:ext cx="4503466" cy="9051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При щелчке по словам «</a:t>
            </a:r>
            <a:r>
              <a:rPr lang="ru-RU" b="1" dirty="0"/>
              <a:t>Новая форма» </a:t>
            </a:r>
            <a:r>
              <a:rPr lang="ru-RU" dirty="0"/>
              <a:t>откроется активное поле для ввода  информации.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300" y="1111891"/>
            <a:ext cx="5710367" cy="199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2832"/>
          <a:stretch>
            <a:fillRect/>
          </a:stretch>
        </p:blipFill>
        <p:spPr bwMode="auto">
          <a:xfrm>
            <a:off x="646653" y="3260353"/>
            <a:ext cx="4161989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281" y="3203601"/>
            <a:ext cx="4189421" cy="3507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23364" y="5151615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Иконка «</a:t>
            </a:r>
            <a:r>
              <a:rPr lang="ru-RU" sz="2000" b="1" dirty="0" smtClean="0"/>
              <a:t>Палитра» </a:t>
            </a:r>
            <a:r>
              <a:rPr lang="ru-RU" sz="2000" dirty="0" smtClean="0"/>
              <a:t>в меню формы позволяет изменить активный цвет обложки, выбрать тематику обложки создаваемой формы или загрузить изображение с компьютера пользователя для оформления обложки. </a:t>
            </a:r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3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176" y="1111891"/>
            <a:ext cx="11524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оформления обложки можно приступать к составлению первого </a:t>
            </a:r>
            <a:r>
              <a:rPr lang="ru-RU" sz="2000" b="1" dirty="0" smtClean="0"/>
              <a:t>вопроса</a:t>
            </a:r>
            <a:r>
              <a:rPr lang="ru-RU" sz="2000" dirty="0" smtClean="0"/>
              <a:t>. Обязательным для ответа вопрос станет, если пользователь передвинет рычажок вправо. Можно редактировать и / или удалять составленный вопрос.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65" y="2127554"/>
            <a:ext cx="8568952" cy="444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9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647" y="1097228"/>
            <a:ext cx="11456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Вопрос</a:t>
            </a:r>
            <a:r>
              <a:rPr lang="ru-RU" dirty="0" smtClean="0"/>
              <a:t> или </a:t>
            </a:r>
            <a:r>
              <a:rPr lang="ru-RU" b="1" dirty="0" smtClean="0"/>
              <a:t>вариант ответа </a:t>
            </a:r>
            <a:r>
              <a:rPr lang="ru-RU" dirty="0" smtClean="0"/>
              <a:t>также можно перемещать вверх или вниз по желанию пользователя.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900" y="3955482"/>
            <a:ext cx="7992888" cy="275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383" y="1481223"/>
            <a:ext cx="789832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86580" y="1773862"/>
            <a:ext cx="33409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Иконка</a:t>
            </a:r>
            <a:r>
              <a:rPr lang="ru-RU" sz="2000" dirty="0" smtClean="0"/>
              <a:t> вставки изображения появляется при клике в поле редактирования вопроса либо ответа. 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4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1759</TotalTime>
  <Words>878</Words>
  <Application>Microsoft Office PowerPoint</Application>
  <PresentationFormat>Широкоэкранный</PresentationFormat>
  <Paragraphs>95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Symbol</vt:lpstr>
      <vt:lpstr>Times New Roman</vt:lpstr>
      <vt:lpstr>След самолета</vt:lpstr>
      <vt:lpstr>«Применение Google Форм в работе практического психолога»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Сергей Иванович</cp:lastModifiedBy>
  <cp:revision>64</cp:revision>
  <dcterms:created xsi:type="dcterms:W3CDTF">2021-11-18T09:29:04Z</dcterms:created>
  <dcterms:modified xsi:type="dcterms:W3CDTF">2021-12-08T15:10:49Z</dcterms:modified>
</cp:coreProperties>
</file>