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313" r:id="rId2"/>
    <p:sldId id="312" r:id="rId3"/>
    <p:sldId id="256" r:id="rId4"/>
    <p:sldId id="263" r:id="rId5"/>
    <p:sldId id="264" r:id="rId6"/>
    <p:sldId id="267" r:id="rId7"/>
    <p:sldId id="274" r:id="rId8"/>
    <p:sldId id="314" r:id="rId9"/>
    <p:sldId id="316" r:id="rId10"/>
    <p:sldId id="320" r:id="rId11"/>
    <p:sldId id="317" r:id="rId12"/>
    <p:sldId id="321" r:id="rId13"/>
    <p:sldId id="318" r:id="rId14"/>
    <p:sldId id="319" r:id="rId15"/>
    <p:sldId id="273" r:id="rId16"/>
    <p:sldId id="315" r:id="rId17"/>
    <p:sldId id="280" r:id="rId18"/>
    <p:sldId id="285" r:id="rId19"/>
    <p:sldId id="287" r:id="rId20"/>
    <p:sldId id="289" r:id="rId21"/>
    <p:sldId id="291" r:id="rId22"/>
    <p:sldId id="293" r:id="rId23"/>
    <p:sldId id="297" r:id="rId24"/>
    <p:sldId id="269" r:id="rId25"/>
    <p:sldId id="311" r:id="rId26"/>
    <p:sldId id="322" r:id="rId2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67" autoAdjust="0"/>
  </p:normalViewPr>
  <p:slideViewPr>
    <p:cSldViewPr>
      <p:cViewPr>
        <p:scale>
          <a:sx n="81" d="100"/>
          <a:sy n="81" d="100"/>
        </p:scale>
        <p:origin x="-1404" y="-3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S Gothic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C006809B-A126-41BF-9287-F1B0ACC2F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06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A0CD517-7EAB-4704-8BAC-48B1A10FC383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A0CD517-7EAB-4704-8BAC-48B1A10FC383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09B1-1A17-4C59-A058-74A74D937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71FD7-DF80-4B12-9E4E-18DDEFE41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AC3B8-8D7D-49AF-A76F-3EB9F234E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CB28-BF82-4336-B04C-BFBD6E8A5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33C9-8671-45AB-A9D6-6CEFFAC9C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F00D-8A19-4399-BEB3-127619DB9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C473-29A9-4448-B101-D309686FE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E9FB-CB28-4302-A798-82F70201C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9085-44AD-4C33-8692-7667815F4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19DE2-D707-499A-BB51-9CEAEB4C9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8815-DFC1-4373-8F6A-5AD310681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E4B4D1C7-54D8-40B6-BFCD-82474D319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294354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2943549" TargetMode="External"/><Relationship Id="rId2" Type="http://schemas.openxmlformats.org/officeDocument/2006/relationships/hyperlink" Target="https://learningapps.org/display?v=p7nnzuh532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3lvNu_9WOw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u/resource/31856697/present-simple-present-continuo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GLF0lHOrTl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fkkDZWnIQN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t2e9k1kj2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1325563" y="2851149"/>
            <a:ext cx="5286385" cy="24108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Welcome to our English lesson </a:t>
            </a:r>
            <a:endParaRPr lang="ru-RU" sz="5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280" y="350813"/>
            <a:ext cx="9067800" cy="2120890"/>
          </a:xfrm>
        </p:spPr>
        <p:txBody>
          <a:bodyPr/>
          <a:lstStyle/>
          <a:p>
            <a:pPr eaLnBrk="1"/>
            <a:r>
              <a:rPr lang="en-US" sz="4000" b="1" u="sng" dirty="0" smtClean="0"/>
              <a:t>True</a:t>
            </a:r>
            <a:r>
              <a:rPr lang="en-US" sz="4000" b="1" dirty="0" smtClean="0"/>
              <a:t>/ False? </a:t>
            </a:r>
            <a:br>
              <a:rPr lang="en-US" sz="4000" b="1" dirty="0" smtClean="0"/>
            </a:br>
            <a:r>
              <a:rPr lang="en-US" sz="2800" dirty="0" smtClean="0"/>
              <a:t>Both Present Continuous and Present Simple can be used to talk about the future. </a:t>
            </a:r>
            <a:endParaRPr lang="ru-RU" sz="2800" b="1" dirty="0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156" y="2851143"/>
          <a:ext cx="90678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/>
                <a:gridCol w="4533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Present Continuous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Present Simple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future Arrangements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timetabled Events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I’m having dinner with my friends tomorrow.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 flight leaves at 6.30  tomorrow.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280" y="350813"/>
            <a:ext cx="9067800" cy="2120890"/>
          </a:xfrm>
        </p:spPr>
        <p:txBody>
          <a:bodyPr/>
          <a:lstStyle/>
          <a:p>
            <a:pPr eaLnBrk="1"/>
            <a:r>
              <a:rPr lang="en-US" sz="4000" b="1" dirty="0" smtClean="0"/>
              <a:t>True/ False? </a:t>
            </a:r>
            <a:br>
              <a:rPr lang="en-US" sz="4000" b="1" dirty="0" smtClean="0"/>
            </a:br>
            <a:r>
              <a:rPr lang="en-US" sz="2800" dirty="0" smtClean="0"/>
              <a:t> Present Simple can be used with Present Continuous meaning. </a:t>
            </a:r>
            <a:endParaRPr lang="ru-RU" sz="28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68346" y="2779705"/>
            <a:ext cx="8602692" cy="39751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280" y="350813"/>
            <a:ext cx="9067800" cy="2120890"/>
          </a:xfrm>
        </p:spPr>
        <p:txBody>
          <a:bodyPr/>
          <a:lstStyle/>
          <a:p>
            <a:pPr eaLnBrk="1"/>
            <a:r>
              <a:rPr lang="en-US" sz="4000" b="1" u="sng" dirty="0" smtClean="0"/>
              <a:t>True</a:t>
            </a:r>
            <a:r>
              <a:rPr lang="en-US" sz="4000" b="1" dirty="0" smtClean="0"/>
              <a:t>/ False? </a:t>
            </a:r>
            <a:br>
              <a:rPr lang="en-US" sz="4000" b="1" dirty="0" smtClean="0"/>
            </a:br>
            <a:r>
              <a:rPr lang="en-US" sz="2800" dirty="0" smtClean="0"/>
              <a:t> Present Simple can be used with Present Continuous meaning. </a:t>
            </a:r>
            <a:endParaRPr lang="ru-RU" sz="28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68346" y="2779705"/>
            <a:ext cx="8602692" cy="3975108"/>
          </a:xfrm>
        </p:spPr>
        <p:txBody>
          <a:bodyPr/>
          <a:lstStyle/>
          <a:p>
            <a:r>
              <a:rPr lang="en-US" dirty="0" smtClean="0"/>
              <a:t>When we use </a:t>
            </a:r>
            <a:r>
              <a:rPr lang="en-US" dirty="0" err="1" smtClean="0"/>
              <a:t>Stative</a:t>
            </a:r>
            <a:r>
              <a:rPr lang="en-US" dirty="0" smtClean="0"/>
              <a:t> Verbs. </a:t>
            </a:r>
          </a:p>
          <a:p>
            <a:r>
              <a:rPr lang="en-US" dirty="0" err="1" smtClean="0"/>
              <a:t>Stative</a:t>
            </a:r>
            <a:r>
              <a:rPr lang="en-US" dirty="0" smtClean="0"/>
              <a:t> Verbs cannot be used in Continuous. </a:t>
            </a:r>
            <a:endParaRPr lang="ru-RU" dirty="0" smtClean="0"/>
          </a:p>
          <a:p>
            <a:r>
              <a:rPr lang="en-US" dirty="0" smtClean="0"/>
              <a:t>I need your help (</a:t>
            </a:r>
            <a:r>
              <a:rPr lang="en-US" dirty="0" smtClean="0">
                <a:solidFill>
                  <a:srgbClr val="00B050"/>
                </a:solidFill>
              </a:rPr>
              <a:t>Yes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I am needing your help (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280" y="708003"/>
            <a:ext cx="9067800" cy="1763700"/>
          </a:xfrm>
        </p:spPr>
        <p:txBody>
          <a:bodyPr/>
          <a:lstStyle/>
          <a:p>
            <a:pPr eaLnBrk="1"/>
            <a:r>
              <a:rPr lang="ru-RU" sz="2800" u="sng" dirty="0" smtClean="0"/>
              <a:t>Правило прибавления окончаний  -</a:t>
            </a:r>
            <a:r>
              <a:rPr lang="en-US" sz="2800" u="sng" dirty="0" smtClean="0"/>
              <a:t>s</a:t>
            </a:r>
            <a:r>
              <a:rPr lang="ru-RU" sz="2800" u="sng" dirty="0" smtClean="0"/>
              <a:t>/-</a:t>
            </a:r>
            <a:r>
              <a:rPr lang="en-US" sz="2800" u="sng" dirty="0" err="1" smtClean="0"/>
              <a:t>es</a:t>
            </a:r>
            <a:r>
              <a:rPr lang="ru-RU" sz="2800" u="sng" dirty="0" smtClean="0"/>
              <a:t> к глаголам в 3 лице ед.ч.?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6908" y="2136763"/>
            <a:ext cx="8602692" cy="3975108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Карточка №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Расскажите правило прибавления окончаний  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глаголам в 3 лице ед.ч.?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Поставьте глагол в 3 л.ед.ч. Распределите слова на 3 столбика: 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ies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Go, try, feed, miss, help, watch, stay, fry, skate, cry.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u="sng" dirty="0" smtClean="0">
              <a:hlinkClick r:id="rId2"/>
            </a:endParaRPr>
          </a:p>
          <a:p>
            <a:pPr>
              <a:buNone/>
            </a:pPr>
            <a:r>
              <a:rPr lang="en-US" sz="1800" u="sng" dirty="0" smtClean="0">
                <a:hlinkClick r:id="rId2"/>
              </a:rPr>
              <a:t>https://learningapps.org/2943549</a:t>
            </a: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11222" y="1065193"/>
            <a:ext cx="8496296" cy="1357322"/>
          </a:xfrm>
        </p:spPr>
        <p:txBody>
          <a:bodyPr/>
          <a:lstStyle/>
          <a:p>
            <a:pPr eaLnBrk="1"/>
            <a:r>
              <a:rPr lang="ru-RU" sz="2800" u="sng" dirty="0" smtClean="0"/>
              <a:t>Правило прибавления окончания –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ing</a:t>
            </a:r>
            <a:r>
              <a:rPr lang="en-US" sz="2800" u="sng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6908" y="2351077"/>
            <a:ext cx="8602692" cy="3975108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/>
              <a:t>Карточка</a:t>
            </a:r>
            <a:r>
              <a:rPr lang="en-US" sz="2800" b="1" u="sng" dirty="0" smtClean="0"/>
              <a:t> №3</a:t>
            </a:r>
            <a:r>
              <a:rPr lang="en-US" sz="2800" dirty="0" smtClean="0"/>
              <a:t>. </a:t>
            </a:r>
            <a:r>
              <a:rPr lang="ru-RU" sz="2800" dirty="0" smtClean="0"/>
              <a:t>Расскажите правило добавления окончания –</a:t>
            </a:r>
            <a:r>
              <a:rPr lang="en-US" sz="2800" dirty="0" err="1" smtClean="0"/>
              <a:t>ing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Подумайте и распределите слова на 5 столбиков.</a:t>
            </a:r>
          </a:p>
          <a:p>
            <a:pPr>
              <a:buNone/>
            </a:pPr>
            <a:r>
              <a:rPr lang="en-US" sz="2800" dirty="0" smtClean="0"/>
              <a:t>Take, drink, lie, play, come, fit, die, skate, dry, work, get, smash, tie, win,  fly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en-US" sz="1800" u="sng" dirty="0" smtClean="0">
                <a:hlinkClick r:id="rId2"/>
              </a:rPr>
              <a:t>https://learningapps.org/display?v=p7nnzuh5321</a:t>
            </a:r>
            <a:endParaRPr lang="en-US" sz="1800" u="sng" dirty="0" smtClean="0">
              <a:hlinkClick r:id="rId3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54032" y="301625"/>
            <a:ext cx="8817006" cy="1620824"/>
          </a:xfrm>
        </p:spPr>
        <p:txBody>
          <a:bodyPr/>
          <a:lstStyle/>
          <a:p>
            <a:pPr eaLnBrk="1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What are they doing?</a:t>
            </a:r>
            <a:br>
              <a:rPr lang="en-US" b="1" u="sng" dirty="0" smtClean="0"/>
            </a:br>
            <a:r>
              <a:rPr lang="en-US" sz="1400" b="1" dirty="0" smtClean="0"/>
              <a:t> </a:t>
            </a:r>
            <a:r>
              <a:rPr lang="en-US" sz="1800" b="1" dirty="0" smtClean="0">
                <a:hlinkClick r:id="rId2"/>
              </a:rPr>
              <a:t>www.youtube.com/watch?v=3lvNu_9WOwQ</a:t>
            </a:r>
            <a:r>
              <a:rPr lang="en-US" sz="18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u="sng" dirty="0" smtClean="0"/>
          </a:p>
        </p:txBody>
      </p:sp>
      <p:pic>
        <p:nvPicPr>
          <p:cNvPr id="1026" name="Picture 2" descr="E:\Solutions\Открытый урок\друзь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54230" y="2136763"/>
            <a:ext cx="6003939" cy="45029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4000" b="1" dirty="0" smtClean="0"/>
              <a:t>Correct the Mistakes! </a:t>
            </a:r>
            <a:endParaRPr lang="ru-RU" sz="4000" b="1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896908" y="1422383"/>
            <a:ext cx="8674130" cy="592935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800" dirty="0" smtClean="0">
                <a:hlinkClick r:id="rId2"/>
              </a:rPr>
              <a:t>https://wordwall.net/ru/resource/31856697/present-simple-present-continuous</a:t>
            </a:r>
            <a:endParaRPr lang="en-US" sz="1800" dirty="0" smtClean="0"/>
          </a:p>
          <a:p>
            <a:pPr eaLnBrk="1">
              <a:buFont typeface="Times New Roman" pitchFamily="16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109106" cy="1978014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Write out the sentences in </a:t>
            </a:r>
            <a:br>
              <a:rPr lang="en-US" sz="3600" b="1" dirty="0" smtClean="0"/>
            </a:br>
            <a:r>
              <a:rPr lang="en-US" sz="3600" b="1" dirty="0" smtClean="0"/>
              <a:t>Present Simple and </a:t>
            </a:r>
            <a:br>
              <a:rPr lang="en-US" sz="3600" b="1" dirty="0" smtClean="0"/>
            </a:br>
            <a:r>
              <a:rPr lang="en-US" sz="3600" b="1" dirty="0" smtClean="0"/>
              <a:t>Present Continuous.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b="1" dirty="0" smtClean="0"/>
              <a:t> </a:t>
            </a:r>
            <a:r>
              <a:rPr lang="en-US" sz="1800" b="1" dirty="0" smtClean="0">
                <a:hlinkClick r:id="rId2"/>
              </a:rPr>
              <a:t>https://youtu.be/GLF0lHOrTls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050" name="Picture 2" descr="E:\Solutions\Открытый урок\хомя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4032" y="2422515"/>
            <a:ext cx="8788880" cy="42597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36538" y="236538"/>
            <a:ext cx="9844087" cy="1181100"/>
          </a:xfrm>
        </p:spPr>
        <p:txBody>
          <a:bodyPr/>
          <a:lstStyle/>
          <a:p>
            <a:r>
              <a:rPr lang="en-US" b="1" dirty="0" smtClean="0"/>
              <a:t>DESCRIBE THE PICTURES </a:t>
            </a:r>
            <a:br>
              <a:rPr lang="en-US" b="1" dirty="0" smtClean="0"/>
            </a:br>
            <a:r>
              <a:rPr lang="en-US" b="1" dirty="0" smtClean="0"/>
              <a:t>IN ONE   SENTENCE  </a:t>
            </a:r>
            <a:endParaRPr lang="ru-RU" b="1" dirty="0" smtClean="0"/>
          </a:p>
        </p:txBody>
      </p:sp>
      <p:pic>
        <p:nvPicPr>
          <p:cNvPr id="3075" name="Picture 3" descr="E:\Solutions\Открытый урок\рису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8478" y="1851011"/>
            <a:ext cx="6117646" cy="40804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7300" b="1" i="1" dirty="0" smtClean="0">
                <a:latin typeface="Times New Roman" pitchFamily="18" charset="0"/>
                <a:cs typeface="Times New Roman" pitchFamily="18" charset="0"/>
              </a:rPr>
              <a:t>EVERY SUNDAY</a:t>
            </a:r>
            <a:endParaRPr lang="ru-RU" sz="7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 descr="C:\Users\Петр\Pictures\A_happy_family_life-2[1].jpg">
            <a:hlinkClick r:id="rId2" action="ppaction://hlinksldjump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66775" y="2047875"/>
            <a:ext cx="7953375" cy="44180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PHONETIC EXERCISES</a:t>
            </a:r>
            <a:endParaRPr lang="ru-RU" b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None/>
            </a:pPr>
            <a:r>
              <a:rPr lang="en-US" dirty="0" smtClean="0"/>
              <a:t>What tenses are used in this poem? </a:t>
            </a:r>
          </a:p>
          <a:p>
            <a:pPr eaLnBrk="1">
              <a:buNone/>
            </a:pPr>
            <a:endParaRPr lang="en-US" dirty="0" smtClean="0"/>
          </a:p>
          <a:p>
            <a:pPr eaLnBrk="1">
              <a:buFont typeface="Times New Roman" pitchFamily="18" charset="0"/>
              <a:buNone/>
            </a:pPr>
            <a:r>
              <a:rPr lang="en-US" sz="4400" i="1" dirty="0" smtClean="0"/>
              <a:t>The rain is raining all around,</a:t>
            </a:r>
          </a:p>
          <a:p>
            <a:pPr eaLnBrk="1">
              <a:buFont typeface="Times New Roman" pitchFamily="18" charset="0"/>
              <a:buNone/>
            </a:pPr>
            <a:r>
              <a:rPr lang="en-US" sz="4400" i="1" dirty="0" smtClean="0"/>
              <a:t>It falls on field and tree</a:t>
            </a:r>
          </a:p>
          <a:p>
            <a:pPr eaLnBrk="1">
              <a:buFont typeface="Times New Roman" pitchFamily="18" charset="0"/>
              <a:buNone/>
            </a:pPr>
            <a:r>
              <a:rPr lang="en-US" sz="4400" i="1" dirty="0" smtClean="0"/>
              <a:t>It rains on the umbrella here</a:t>
            </a:r>
          </a:p>
          <a:p>
            <a:pPr eaLnBrk="1">
              <a:buFont typeface="Times New Roman" pitchFamily="18" charset="0"/>
              <a:buNone/>
            </a:pPr>
            <a:r>
              <a:rPr lang="en-US" sz="4400" i="1" dirty="0" smtClean="0"/>
              <a:t>And on the ships at sea.</a:t>
            </a:r>
            <a:endParaRPr lang="en-US" sz="1800" dirty="0" smtClean="0"/>
          </a:p>
          <a:p>
            <a:pPr algn="r" eaLnBrk="1">
              <a:buNone/>
            </a:pPr>
            <a:r>
              <a:rPr lang="en-US" sz="1800" dirty="0" smtClean="0"/>
              <a:t>RAIN by R. STEVENSON</a:t>
            </a:r>
          </a:p>
          <a:p>
            <a:pPr eaLnBrk="1">
              <a:buFont typeface="Times New Roman" pitchFamily="18" charset="0"/>
              <a:buNone/>
            </a:pPr>
            <a:endParaRPr lang="en-US" dirty="0" smtClean="0"/>
          </a:p>
          <a:p>
            <a:pPr eaLnBrk="1">
              <a:buFont typeface="Times New Roman" pitchFamily="18" charset="0"/>
              <a:buNone/>
            </a:pPr>
            <a:endParaRPr lang="en-US" dirty="0" smtClean="0"/>
          </a:p>
          <a:p>
            <a:pPr eaLnBrk="1">
              <a:buFont typeface="Times New Roman" pitchFamily="18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10600" b="1" dirty="0" smtClean="0">
                <a:latin typeface="Times New Roman" pitchFamily="18" charset="0"/>
                <a:cs typeface="Times New Roman" pitchFamily="18" charset="0"/>
              </a:rPr>
              <a:t>NOW</a:t>
            </a:r>
            <a:endParaRPr lang="ru-RU" sz="10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 descr="F:\анимации\pingvin-s-gitaroj[1]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25662" y="1695953"/>
            <a:ext cx="4843475" cy="457626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 smtClean="0"/>
              <a:t>                </a:t>
            </a:r>
            <a:r>
              <a:rPr lang="en-US" sz="5300" b="1" dirty="0" smtClean="0"/>
              <a:t>NOW</a:t>
            </a:r>
            <a:endParaRPr lang="ru-RU" sz="5300" b="1" dirty="0" smtClean="0"/>
          </a:p>
        </p:txBody>
      </p:sp>
      <p:pic>
        <p:nvPicPr>
          <p:cNvPr id="7170" name="Picture 2" descr="E:\Solutions\Открытый урок\спи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4164" y="1779573"/>
            <a:ext cx="7048500" cy="46958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</a:t>
            </a:r>
            <a:r>
              <a:rPr lang="en-US" sz="7300" smtClean="0"/>
              <a:t> </a:t>
            </a:r>
            <a:r>
              <a:rPr lang="en-US" sz="7300" b="1" smtClean="0"/>
              <a:t>USUALLY</a:t>
            </a:r>
            <a:endParaRPr lang="ru-RU" sz="7300" b="1" smtClean="0"/>
          </a:p>
        </p:txBody>
      </p:sp>
      <p:pic>
        <p:nvPicPr>
          <p:cNvPr id="4099" name="Picture 3" descr="E:\Solutions\Открытый урок\уроки.jpg.crdownloa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2176" y="2136764"/>
            <a:ext cx="8468862" cy="45731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dirty="0" smtClean="0"/>
              <a:t>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600" dirty="0" smtClean="0">
                <a:latin typeface="Times New Roman" pitchFamily="18" charset="0"/>
                <a:cs typeface="Times New Roman" pitchFamily="18" charset="0"/>
              </a:rPr>
              <a:t>OFTEN</a:t>
            </a:r>
            <a:endParaRPr lang="ru-RU" sz="10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Solutions\Открытый урок\кни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6153" y="1922449"/>
            <a:ext cx="7086059" cy="47210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978014"/>
          </a:xfrm>
        </p:spPr>
        <p:txBody>
          <a:bodyPr/>
          <a:lstStyle/>
          <a:p>
            <a:pPr eaLnBrk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“What are you doing this  weekend?”</a:t>
            </a:r>
            <a:br>
              <a:rPr lang="en-US" b="1" dirty="0" smtClean="0"/>
            </a:br>
            <a:r>
              <a:rPr lang="en-US" sz="1800" u="sng" dirty="0" smtClean="0">
                <a:hlinkClick r:id="rId2"/>
              </a:rPr>
              <a:t>https://youtu.be/fkkDZWnIQNs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6146" name="Picture 2" descr="E:\Solutions\Открытый урок\диалог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39850" y="2468542"/>
            <a:ext cx="7000924" cy="4508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“What are you doing this  weekend?”</a:t>
            </a:r>
            <a:endParaRPr lang="ru-RU" dirty="0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What are you doing this  weekend? Do you want to go shopping with me?</a:t>
            </a:r>
            <a:endParaRPr lang="ru-RU" sz="1800" dirty="0" smtClean="0"/>
          </a:p>
          <a:p>
            <a:r>
              <a:rPr lang="en-US" sz="1800" dirty="0" smtClean="0"/>
              <a:t> That sounds great! When do you want to go?</a:t>
            </a:r>
            <a:endParaRPr lang="ru-RU" sz="1800" dirty="0" smtClean="0"/>
          </a:p>
          <a:p>
            <a:r>
              <a:rPr lang="en-US" sz="1800" dirty="0" smtClean="0"/>
              <a:t>-How about Saturday morning?</a:t>
            </a:r>
            <a:endParaRPr lang="ru-RU" sz="1800" dirty="0" smtClean="0"/>
          </a:p>
          <a:p>
            <a:r>
              <a:rPr lang="en-US" sz="1800" dirty="0" smtClean="0"/>
              <a:t>Oh, I’m making breakfast for some friends at nine. Then I’m doing laundry from 11 to noon. </a:t>
            </a:r>
            <a:endParaRPr lang="ru-RU" sz="1800" dirty="0" smtClean="0"/>
          </a:p>
          <a:p>
            <a:r>
              <a:rPr lang="en-US" sz="1800" dirty="0" smtClean="0"/>
              <a:t>Saturday afternoon?</a:t>
            </a:r>
            <a:endParaRPr lang="ru-RU" sz="1800" dirty="0" smtClean="0"/>
          </a:p>
          <a:p>
            <a:r>
              <a:rPr lang="en-US" sz="1800" dirty="0" smtClean="0"/>
              <a:t> I’m taking an Art class from 1 to 3. How about 3.30?</a:t>
            </a:r>
          </a:p>
          <a:p>
            <a:r>
              <a:rPr lang="en-US" sz="1800" b="1" dirty="0" smtClean="0"/>
              <a:t>…</a:t>
            </a:r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know how to use Present Simple and Present Continuous</a:t>
            </a:r>
            <a:endParaRPr lang="ru-RU" b="1" dirty="0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503238" y="1907629"/>
            <a:ext cx="8932638" cy="4847184"/>
          </a:xfrm>
        </p:spPr>
        <p:txBody>
          <a:bodyPr/>
          <a:lstStyle/>
          <a:p>
            <a:pPr lvl="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kern="1200" dirty="0" smtClean="0">
                <a:solidFill>
                  <a:prstClr val="black"/>
                </a:solidFill>
                <a:latin typeface="Calibri"/>
              </a:rPr>
              <a:t>                </a:t>
            </a:r>
            <a:r>
              <a:rPr lang="en-US" sz="4000" b="1" u="sng" kern="1200" dirty="0" smtClean="0">
                <a:solidFill>
                  <a:prstClr val="black"/>
                </a:solidFill>
                <a:latin typeface="Calibri"/>
              </a:rPr>
              <a:t>No </a:t>
            </a:r>
            <a:r>
              <a:rPr lang="en-US" sz="4000" b="1" u="sng" kern="1200" dirty="0">
                <a:solidFill>
                  <a:prstClr val="black"/>
                </a:solidFill>
                <a:latin typeface="Calibri"/>
              </a:rPr>
              <a:t>problem! </a:t>
            </a:r>
          </a:p>
          <a:p>
            <a:pPr lvl="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kern="1200" dirty="0">
                <a:solidFill>
                  <a:prstClr val="black"/>
                </a:solidFill>
                <a:latin typeface="Calibri"/>
              </a:rPr>
              <a:t>                   </a:t>
            </a:r>
          </a:p>
          <a:p>
            <a:pPr lvl="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sz="4000" b="1" kern="1200" dirty="0">
                <a:solidFill>
                  <a:prstClr val="black"/>
                </a:solidFill>
                <a:latin typeface="Calibri"/>
              </a:rPr>
              <a:t>              </a:t>
            </a:r>
            <a:r>
              <a:rPr lang="en-US" sz="4000" b="1" kern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b="1" u="sng" kern="1200" dirty="0">
                <a:solidFill>
                  <a:prstClr val="black"/>
                </a:solidFill>
                <a:latin typeface="Calibri"/>
              </a:rPr>
              <a:t>I sometimes find this difficult.</a:t>
            </a:r>
          </a:p>
          <a:p>
            <a:pPr lvl="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en-US" sz="4000" b="1" kern="1200" dirty="0">
              <a:solidFill>
                <a:prstClr val="black"/>
              </a:solidFill>
              <a:latin typeface="Calibri"/>
            </a:endParaRPr>
          </a:p>
          <a:p>
            <a:pPr lvl="0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US" kern="1200" dirty="0">
                <a:solidFill>
                  <a:prstClr val="black"/>
                </a:solidFill>
                <a:latin typeface="Calibri"/>
              </a:rPr>
              <a:t>                  </a:t>
            </a:r>
            <a:r>
              <a:rPr lang="en-US" sz="4000" b="1" u="sng" kern="1200" dirty="0">
                <a:solidFill>
                  <a:prstClr val="black"/>
                </a:solidFill>
                <a:latin typeface="Calibri"/>
              </a:rPr>
              <a:t>I need more practice</a:t>
            </a:r>
            <a:r>
              <a:rPr lang="en-US" sz="4000" b="1" kern="1200" dirty="0">
                <a:solidFill>
                  <a:prstClr val="black"/>
                </a:solidFill>
                <a:latin typeface="Calibri"/>
              </a:rPr>
              <a:t>.</a:t>
            </a:r>
            <a:endParaRPr lang="en-US" sz="4000" b="1" dirty="0" smtClean="0"/>
          </a:p>
          <a:p>
            <a:endParaRPr lang="ru-RU" sz="4000" b="1" dirty="0" smtClean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0" y="1835621"/>
            <a:ext cx="1073150" cy="11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1" y="3275781"/>
            <a:ext cx="1282829" cy="111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4" y="4931965"/>
            <a:ext cx="1214264" cy="11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4283893"/>
            <a:ext cx="2739380" cy="273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58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1325563" y="2851150"/>
            <a:ext cx="5286375" cy="3125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PRESENT</a:t>
            </a:r>
            <a:r>
              <a:rPr lang="en-US" sz="36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SIMPLE</a:t>
            </a:r>
            <a:endParaRPr lang="ru-RU" sz="44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and </a:t>
            </a:r>
          </a:p>
          <a:p>
            <a:r>
              <a:rPr lang="en-US" sz="4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PRESENT CONTINUOUS</a:t>
            </a:r>
            <a:endParaRPr lang="ru-RU" sz="44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PHONETIC EXERCISES</a:t>
            </a:r>
            <a:endParaRPr lang="ru-RU" b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Times New Roman" pitchFamily="18" charset="0"/>
              <a:buNone/>
            </a:pPr>
            <a:endParaRPr lang="en-US" sz="4000" dirty="0" smtClean="0"/>
          </a:p>
          <a:p>
            <a:r>
              <a:rPr lang="en-US" sz="4000" dirty="0" smtClean="0"/>
              <a:t>[s] walks, eats, makes, keeps</a:t>
            </a:r>
          </a:p>
          <a:p>
            <a:r>
              <a:rPr lang="en-US" sz="4000" dirty="0" smtClean="0"/>
              <a:t>[z] goes, finds, reads, smells</a:t>
            </a:r>
          </a:p>
          <a:p>
            <a:r>
              <a:rPr lang="en-US" sz="4000" dirty="0" smtClean="0"/>
              <a:t>[</a:t>
            </a:r>
            <a:r>
              <a:rPr lang="en-US" sz="4000" dirty="0" err="1" smtClean="0"/>
              <a:t>iz</a:t>
            </a:r>
            <a:r>
              <a:rPr lang="en-US" sz="4000" dirty="0" smtClean="0"/>
              <a:t>] watches, misses, washes, mixes </a:t>
            </a:r>
            <a:endParaRPr lang="ru-RU" sz="4000" dirty="0" smtClean="0"/>
          </a:p>
          <a:p>
            <a:r>
              <a:rPr lang="en-US" sz="4000" dirty="0" smtClean="0"/>
              <a:t>[ŋ]</a:t>
            </a:r>
            <a:r>
              <a:rPr lang="ru-RU" sz="4000" dirty="0" smtClean="0"/>
              <a:t> </a:t>
            </a:r>
            <a:r>
              <a:rPr lang="en-US" sz="4000" dirty="0" smtClean="0"/>
              <a:t>sleeping, talking, playing, writing </a:t>
            </a: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LET’S TALK ABOUT THE RULES</a:t>
            </a:r>
            <a:endParaRPr lang="ru-RU" b="1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2922581"/>
            <a:ext cx="4457700" cy="3832232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en-US" dirty="0" smtClean="0"/>
              <a:t>       </a:t>
            </a:r>
          </a:p>
          <a:p>
            <a:pPr eaLnBrk="1">
              <a:buFont typeface="Times New Roman" pitchFamily="18" charset="0"/>
              <a:buNone/>
            </a:pPr>
            <a:r>
              <a:rPr lang="en-US" dirty="0" smtClean="0"/>
              <a:t>We use Present Simple to describe the action which takes place regularly, every day.</a:t>
            </a:r>
          </a:p>
          <a:p>
            <a:pPr eaLnBrk="1">
              <a:buFont typeface="Times New Roman" pitchFamily="18" charset="0"/>
              <a:buNone/>
            </a:pPr>
            <a:r>
              <a:rPr lang="en-US" dirty="0" smtClean="0"/>
              <a:t>For example:</a:t>
            </a:r>
          </a:p>
          <a:p>
            <a:pPr eaLnBrk="1">
              <a:buFont typeface="Times New Roman" pitchFamily="18" charset="0"/>
              <a:buNone/>
            </a:pPr>
            <a:r>
              <a:rPr lang="en-US" dirty="0" smtClean="0"/>
              <a:t>I go to school every day. </a:t>
            </a:r>
            <a:endParaRPr lang="ru-RU" dirty="0" smtClean="0"/>
          </a:p>
        </p:txBody>
      </p:sp>
      <p:sp>
        <p:nvSpPr>
          <p:cNvPr id="6148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2351077"/>
            <a:ext cx="4457700" cy="4403736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endParaRPr lang="en-US" dirty="0" smtClean="0"/>
          </a:p>
          <a:p>
            <a:pPr eaLnBrk="1">
              <a:buFont typeface="Times New Roman" pitchFamily="18" charset="0"/>
              <a:buNone/>
            </a:pPr>
            <a:endParaRPr lang="en-US" dirty="0" smtClean="0"/>
          </a:p>
          <a:p>
            <a:pPr eaLnBrk="1">
              <a:buFont typeface="Times New Roman" pitchFamily="18" charset="0"/>
              <a:buNone/>
            </a:pPr>
            <a:r>
              <a:rPr lang="en-US" dirty="0" smtClean="0"/>
              <a:t>We use Present Continuous to describe the actions which takes place right now.</a:t>
            </a:r>
          </a:p>
          <a:p>
            <a:pPr eaLnBrk="1">
              <a:buFont typeface="Times New Roman" pitchFamily="18" charset="0"/>
              <a:buNone/>
            </a:pPr>
            <a:r>
              <a:rPr lang="en-US" dirty="0" smtClean="0"/>
              <a:t>For example:</a:t>
            </a:r>
          </a:p>
          <a:p>
            <a:pPr eaLnBrk="1">
              <a:buFont typeface="Times New Roman" pitchFamily="18" charset="0"/>
              <a:buNone/>
            </a:pPr>
            <a:r>
              <a:rPr lang="en-US" dirty="0" smtClean="0"/>
              <a:t>I am listening to the teacher now.</a:t>
            </a:r>
          </a:p>
        </p:txBody>
      </p:sp>
      <p:sp>
        <p:nvSpPr>
          <p:cNvPr id="6149" name="Стрелка вниз 4"/>
          <p:cNvSpPr>
            <a:spLocks noChangeArrowheads="1"/>
          </p:cNvSpPr>
          <p:nvPr/>
        </p:nvSpPr>
        <p:spPr bwMode="auto">
          <a:xfrm>
            <a:off x="2682875" y="2208213"/>
            <a:ext cx="428625" cy="785812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Стрелка вниз 5"/>
          <p:cNvSpPr>
            <a:spLocks noChangeArrowheads="1"/>
          </p:cNvSpPr>
          <p:nvPr/>
        </p:nvSpPr>
        <p:spPr bwMode="auto">
          <a:xfrm>
            <a:off x="6969125" y="2208213"/>
            <a:ext cx="428625" cy="785812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83187" y="1565259"/>
            <a:ext cx="4897437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tx1"/>
                </a:solidFill>
              </a:rPr>
              <a:t>PRESENT CONTINUOUS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5536" y="1636697"/>
            <a:ext cx="392909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tx1"/>
                </a:solidFill>
              </a:rPr>
              <a:t>PRESENT SIMPLE</a:t>
            </a:r>
            <a:endParaRPr lang="ru-RU" sz="28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  <p:bldP spid="614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315450" cy="1258888"/>
          </a:xfrm>
        </p:spPr>
        <p:txBody>
          <a:bodyPr/>
          <a:lstStyle/>
          <a:p>
            <a:pPr eaLnBrk="1"/>
            <a:r>
              <a:rPr lang="en-US" dirty="0" smtClean="0"/>
              <a:t>     </a:t>
            </a:r>
            <a:r>
              <a:rPr lang="en-US" sz="4000" b="1" dirty="0" smtClean="0"/>
              <a:t>Pinocchio prepared a table for us.</a:t>
            </a:r>
            <a:br>
              <a:rPr lang="en-US" sz="4000" b="1" dirty="0" smtClean="0"/>
            </a:br>
            <a:r>
              <a:rPr lang="en-US" sz="4000" b="1" dirty="0" smtClean="0"/>
              <a:t>     Is it right? Try to correct mistakes</a:t>
            </a:r>
            <a:r>
              <a:rPr lang="en-US" dirty="0" smtClean="0"/>
              <a:t>.</a:t>
            </a:r>
            <a:endParaRPr lang="ru-RU" dirty="0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8280" y="2136763"/>
          <a:ext cx="9056720" cy="503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8360"/>
                <a:gridCol w="4528360"/>
              </a:tblGrid>
              <a:tr h="49040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PRESENT SIMPLE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PRESENT CONTINUOUS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3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to</a:t>
                      </a:r>
                      <a:r>
                        <a:rPr lang="en-US" sz="2800" baseline="0" dirty="0" smtClean="0"/>
                        <a:t> be + V </a:t>
                      </a:r>
                      <a:r>
                        <a:rPr lang="en-US" sz="2800" strike="noStrike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ing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every day</a:t>
                      </a:r>
                      <a:endParaRPr lang="ru-RU" sz="2400" dirty="0"/>
                    </a:p>
                  </a:txBody>
                  <a:tcPr/>
                </a:tc>
              </a:tr>
              <a:tr h="5411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now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 the moment</a:t>
                      </a:r>
                      <a:endParaRPr lang="ru-RU" sz="2400" dirty="0"/>
                    </a:p>
                  </a:txBody>
                  <a:tcPr/>
                </a:tc>
              </a:tr>
              <a:tr h="5411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often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 - does</a:t>
                      </a:r>
                      <a:endParaRPr lang="ru-RU" sz="2400" dirty="0"/>
                    </a:p>
                  </a:txBody>
                  <a:tcPr/>
                </a:tc>
              </a:tr>
              <a:tr h="5411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listening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writes</a:t>
                      </a:r>
                      <a:endParaRPr lang="ru-RU" sz="2400" dirty="0"/>
                    </a:p>
                  </a:txBody>
                  <a:tcPr/>
                </a:tc>
              </a:tr>
              <a:tr h="4904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seldom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always</a:t>
                      </a:r>
                      <a:endParaRPr lang="ru-RU" sz="2400" dirty="0"/>
                    </a:p>
                  </a:txBody>
                  <a:tcPr/>
                </a:tc>
              </a:tr>
              <a:tr h="12415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</a:t>
                      </a:r>
                    </a:p>
                    <a:p>
                      <a:r>
                        <a:rPr lang="en-US" sz="2400" dirty="0" smtClean="0"/>
                        <a:t>She            Vs</a:t>
                      </a:r>
                    </a:p>
                    <a:p>
                      <a:r>
                        <a:rPr lang="en-US" sz="2400" dirty="0" smtClean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usually</a:t>
                      </a:r>
                      <a:endParaRPr lang="ru-RU" sz="2400" dirty="0"/>
                    </a:p>
                  </a:txBody>
                  <a:tcPr/>
                </a:tc>
              </a:tr>
              <a:tr h="4904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 bwMode="auto">
          <a:xfrm>
            <a:off x="1325563" y="5637213"/>
            <a:ext cx="428625" cy="928687"/>
          </a:xfrm>
          <a:prstGeom prst="rightBrac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S Gothic" charset="-128"/>
            </a:endParaRPr>
          </a:p>
        </p:txBody>
      </p:sp>
      <p:pic>
        <p:nvPicPr>
          <p:cNvPr id="7201" name="Picture 2" descr="C:\Users\Петр\Pictures\анимации\0786-pinocchio-jiminy-cricket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62063" cy="199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1768475"/>
          <a:ext cx="9067800" cy="4588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074"/>
                <a:gridCol w="4530726"/>
              </a:tblGrid>
              <a:tr h="722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Present Simple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Continuous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35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often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to</a:t>
                      </a:r>
                      <a:r>
                        <a:rPr lang="en-US" sz="2400" baseline="0" dirty="0" smtClean="0"/>
                        <a:t> be + V </a:t>
                      </a:r>
                      <a:r>
                        <a:rPr lang="en-US" sz="2400" strike="noStrike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ing</a:t>
                      </a:r>
                      <a:endParaRPr lang="ru-RU" sz="2400" dirty="0" smtClean="0"/>
                    </a:p>
                  </a:txBody>
                  <a:tcPr/>
                </a:tc>
              </a:tr>
              <a:tr h="5335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seldom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 the moment</a:t>
                      </a:r>
                      <a:endParaRPr lang="ru-RU" sz="2400" dirty="0"/>
                    </a:p>
                  </a:txBody>
                  <a:tcPr/>
                </a:tc>
              </a:tr>
              <a:tr h="5335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 - does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listening</a:t>
                      </a:r>
                      <a:endParaRPr lang="ru-RU" sz="2400" dirty="0"/>
                    </a:p>
                  </a:txBody>
                  <a:tcPr/>
                </a:tc>
              </a:tr>
              <a:tr h="11746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</a:t>
                      </a:r>
                    </a:p>
                    <a:p>
                      <a:r>
                        <a:rPr lang="en-US" sz="2400" dirty="0" smtClean="0"/>
                        <a:t>She            Vs</a:t>
                      </a:r>
                    </a:p>
                    <a:p>
                      <a:r>
                        <a:rPr lang="en-US" sz="2400" dirty="0" smtClean="0"/>
                        <a:t>it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now</a:t>
                      </a:r>
                      <a:endParaRPr lang="ru-RU" sz="2400" dirty="0"/>
                    </a:p>
                  </a:txBody>
                  <a:tcPr/>
                </a:tc>
              </a:tr>
              <a:tr h="5335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writes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35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usually,</a:t>
                      </a:r>
                      <a:r>
                        <a:rPr lang="en-US" sz="2400" baseline="0" dirty="0" smtClean="0"/>
                        <a:t> always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 bwMode="auto">
          <a:xfrm>
            <a:off x="1397000" y="4279900"/>
            <a:ext cx="357188" cy="928688"/>
          </a:xfrm>
          <a:prstGeom prst="rightBrac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763700"/>
          </a:xfrm>
        </p:spPr>
        <p:txBody>
          <a:bodyPr/>
          <a:lstStyle/>
          <a:p>
            <a:pPr eaLnBrk="1"/>
            <a:r>
              <a:rPr lang="en-US" sz="4000" b="1" dirty="0" smtClean="0"/>
              <a:t>Present Simple / Present Continuous </a:t>
            </a:r>
            <a:endParaRPr lang="ru-RU" sz="4000" b="1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896908" y="2136763"/>
            <a:ext cx="8429684" cy="521497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800" dirty="0" smtClean="0">
                <a:hlinkClick r:id="rId2"/>
              </a:rPr>
              <a:t>https://learningapps.org/display?v=pt2e9k1kj22</a:t>
            </a:r>
            <a:endParaRPr lang="en-US" sz="1800" dirty="0" smtClean="0"/>
          </a:p>
          <a:p>
            <a:pPr eaLnBrk="1">
              <a:buFont typeface="Times New Roman" pitchFamily="16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280" y="350813"/>
            <a:ext cx="9067800" cy="2120890"/>
          </a:xfrm>
        </p:spPr>
        <p:txBody>
          <a:bodyPr/>
          <a:lstStyle/>
          <a:p>
            <a:pPr eaLnBrk="1"/>
            <a:r>
              <a:rPr lang="en-US" sz="4000" b="1" dirty="0" smtClean="0"/>
              <a:t>True/ False? </a:t>
            </a:r>
            <a:br>
              <a:rPr lang="en-US" sz="4000" b="1" dirty="0" smtClean="0"/>
            </a:br>
            <a:r>
              <a:rPr lang="en-US" sz="2800" dirty="0" smtClean="0"/>
              <a:t>Both Present Continuous and Present Simple can be used to talk about the future. </a:t>
            </a:r>
            <a:endParaRPr lang="ru-RU" sz="2800" b="1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35472</TotalTime>
  <Words>522</Words>
  <Application>Microsoft Office PowerPoint</Application>
  <PresentationFormat>Произвольный</PresentationFormat>
  <Paragraphs>120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PHONETIC EXERCISES</vt:lpstr>
      <vt:lpstr>Презентация PowerPoint</vt:lpstr>
      <vt:lpstr>PHONETIC EXERCISES</vt:lpstr>
      <vt:lpstr>LET’S TALK ABOUT THE RULES</vt:lpstr>
      <vt:lpstr>     Pinocchio prepared a table for us.      Is it right? Try to correct mistakes.</vt:lpstr>
      <vt:lpstr>Презентация PowerPoint</vt:lpstr>
      <vt:lpstr>Present Simple / Present Continuous </vt:lpstr>
      <vt:lpstr>True/ False?  Both Present Continuous and Present Simple can be used to talk about the future. </vt:lpstr>
      <vt:lpstr>True/ False?  Both Present Continuous and Present Simple can be used to talk about the future. </vt:lpstr>
      <vt:lpstr>True/ False?   Present Simple can be used with Present Continuous meaning. </vt:lpstr>
      <vt:lpstr>True/ False?   Present Simple can be used with Present Continuous meaning. </vt:lpstr>
      <vt:lpstr>Правило прибавления окончаний  -s/-es к глаголам в 3 лице ед.ч.? </vt:lpstr>
      <vt:lpstr>Правило прибавления окончания – ing  </vt:lpstr>
      <vt:lpstr> What are they doing?  www.youtube.com/watch?v=3lvNu_9WOwQ  </vt:lpstr>
      <vt:lpstr>Correct the Mistakes! </vt:lpstr>
      <vt:lpstr>  Write out the sentences in  Present Simple and  Present Continuous.  https://youtu.be/GLF0lHOrTls   </vt:lpstr>
      <vt:lpstr>DESCRIBE THE PICTURES  IN ONE   SENTENCE  </vt:lpstr>
      <vt:lpstr>                  EVERY SUNDAY</vt:lpstr>
      <vt:lpstr>                             NOW</vt:lpstr>
      <vt:lpstr>                NOW</vt:lpstr>
      <vt:lpstr>                USUALLY</vt:lpstr>
      <vt:lpstr>                      OFTEN</vt:lpstr>
      <vt:lpstr>  “What are you doing this  weekend?” https://youtu.be/fkkDZWnIQNs </vt:lpstr>
      <vt:lpstr>“What are you doing this  weekend?”</vt:lpstr>
      <vt:lpstr>I know how to use Present Simple and Present Continuous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Кокорева Елена Викторовна</dc:creator>
  <cp:lastModifiedBy>пользователь</cp:lastModifiedBy>
  <cp:revision>94</cp:revision>
  <cp:lastPrinted>1601-01-01T00:00:00Z</cp:lastPrinted>
  <dcterms:created xsi:type="dcterms:W3CDTF">2011-01-30T12:37:42Z</dcterms:created>
  <dcterms:modified xsi:type="dcterms:W3CDTF">2022-04-28T06:37:27Z</dcterms:modified>
</cp:coreProperties>
</file>