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99" r:id="rId4"/>
    <p:sldId id="256" r:id="rId5"/>
    <p:sldId id="317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9" r:id="rId18"/>
    <p:sldId id="292" r:id="rId19"/>
    <p:sldId id="312" r:id="rId20"/>
    <p:sldId id="321" r:id="rId21"/>
    <p:sldId id="313" r:id="rId22"/>
    <p:sldId id="322" r:id="rId23"/>
    <p:sldId id="314" r:id="rId24"/>
    <p:sldId id="315" r:id="rId25"/>
    <p:sldId id="320" r:id="rId26"/>
    <p:sldId id="31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7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4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18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6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9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1" name="Группа 10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" name="Полилиния 11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1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4" name="Группа 39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34"/>
            <p:cNvSpPr/>
            <p:nvPr/>
          </p:nvSpPr>
          <p:spPr>
            <a:xfrm>
              <a:off x="3086519" y="4943483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7" name="Прямая соединительная линия 36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37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2993797" y="52883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012151" y="5444314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50707" y="557097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82491" y="5145259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335247" y="542817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302121" y="5587519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7" name="Группа 52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47"/>
            <p:cNvSpPr/>
            <p:nvPr/>
          </p:nvSpPr>
          <p:spPr>
            <a:xfrm>
              <a:off x="2973117" y="500872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0" name="Прямая соединительная линия 49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25752" y="5467012"/>
              <a:ext cx="785613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0"/>
            <p:cNvSpPr/>
            <p:nvPr/>
          </p:nvSpPr>
          <p:spPr>
            <a:xfrm>
              <a:off x="3035444" y="4917265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976809" y="5183348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892817" y="531295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897788" y="549640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976855" y="56354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181414" y="516960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261924" y="532166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58828" y="5497596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185095" y="564142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0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4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8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18"/>
            <p:cNvSpPr/>
            <p:nvPr/>
          </p:nvSpPr>
          <p:spPr>
            <a:xfrm>
              <a:off x="2989498" y="4933342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Овал 19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0" idx="0"/>
              <a:endCxn id="0" idx="4"/>
            </p:cNvCxnSpPr>
            <p:nvPr/>
          </p:nvCxnSpPr>
          <p:spPr>
            <a:xfrm rot="16200000" flipH="1">
              <a:off x="2727060" y="5356813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3041185" y="4850018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962299" y="5160516"/>
              <a:ext cx="70702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915125" y="526612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02296" y="5391297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94539" y="555994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209732" y="5147246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64189" y="524860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61750" y="539334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06629" y="5566110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1" name="Группа 33"/>
          <p:cNvGrpSpPr>
            <a:grpSpLocks/>
          </p:cNvGrpSpPr>
          <p:nvPr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1"/>
            <p:cNvSpPr/>
            <p:nvPr/>
          </p:nvSpPr>
          <p:spPr>
            <a:xfrm>
              <a:off x="3076622" y="4934986"/>
              <a:ext cx="285751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4" name="Прямая соединительная линия 33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4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2984529" y="5290116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85969" y="5430332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282491" y="5142988"/>
              <a:ext cx="73648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91637" y="528428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93392" y="542900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269865" y="5576804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4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7" name="Прямая соединительная линия 46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8716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2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5" name="Прямая соединительная линия 24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5" name="Группа 37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5"/>
            <p:cNvSpPr/>
            <p:nvPr/>
          </p:nvSpPr>
          <p:spPr>
            <a:xfrm>
              <a:off x="3086519" y="4943483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8" name="Прямая соединительная линия 37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993797" y="52883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012151" y="5444314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050707" y="557097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282491" y="5145259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3335247" y="542817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3302121" y="5587519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48"/>
            <p:cNvSpPr/>
            <p:nvPr/>
          </p:nvSpPr>
          <p:spPr>
            <a:xfrm>
              <a:off x="2973117" y="500872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51" name="Прямая соединительная линия 50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25752" y="5467012"/>
              <a:ext cx="785613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1"/>
            <p:cNvSpPr/>
            <p:nvPr/>
          </p:nvSpPr>
          <p:spPr>
            <a:xfrm>
              <a:off x="3035444" y="4917265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76809" y="5183348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892817" y="531295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897788" y="549640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976855" y="56354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81414" y="516960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3261924" y="532166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3258828" y="5497596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185095" y="564142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452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2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" name="Полилиния 3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6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4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2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4" name="Полилиния 13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0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2" name="Полилиния 11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0" name="Полилиния 9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19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2"/>
            <p:cNvSpPr/>
            <p:nvPr/>
          </p:nvSpPr>
          <p:spPr>
            <a:xfrm>
              <a:off x="3086519" y="4943483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4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93797" y="52883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2151" y="5444314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50707" y="557097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82491" y="5145259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35247" y="542817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302121" y="5587519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5"/>
            <p:cNvSpPr/>
            <p:nvPr/>
          </p:nvSpPr>
          <p:spPr>
            <a:xfrm>
              <a:off x="2973117" y="500872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25752" y="5467012"/>
              <a:ext cx="785613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3035444" y="4917265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976809" y="5183348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892817" y="531295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897788" y="549640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76855" y="563544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181414" y="5169601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61924" y="532166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58828" y="5497596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85095" y="5641428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8633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5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4" name="Полилиния 13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19"/>
            <p:cNvSpPr/>
            <p:nvPr/>
          </p:nvSpPr>
          <p:spPr>
            <a:xfrm>
              <a:off x="3020279" y="5019463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Овал 20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2" name="Прямая соединительная линия 21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3801" y="5465107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2"/>
            <p:cNvSpPr/>
            <p:nvPr/>
          </p:nvSpPr>
          <p:spPr>
            <a:xfrm>
              <a:off x="3070154" y="489773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928170" y="53021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949635" y="5520758"/>
              <a:ext cx="73646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08676" y="5649932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214067" y="5152524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290410" y="5500115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235009" y="566360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2"/>
            <p:cNvSpPr/>
            <p:nvPr/>
          </p:nvSpPr>
          <p:spPr>
            <a:xfrm>
              <a:off x="3086519" y="4943483"/>
              <a:ext cx="285751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Овал 33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35" name="Прямая соединительная линия 34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5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2993797" y="52883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3012151" y="5444314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3050707" y="5570972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3282491" y="5145259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3335247" y="542817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302121" y="5587519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5"/>
            <p:cNvSpPr/>
            <p:nvPr/>
          </p:nvSpPr>
          <p:spPr>
            <a:xfrm>
              <a:off x="2974764" y="4989598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7" name="Овал 46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48" name="Прямая соединительная линия 47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25880" y="5468493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48"/>
            <p:cNvSpPr/>
            <p:nvPr/>
          </p:nvSpPr>
          <p:spPr>
            <a:xfrm>
              <a:off x="3034912" y="4913908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895929" y="5310202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897951" y="5493245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978059" y="5645109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3177566" y="5162891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3260224" y="53183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3268091" y="550215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3181600" y="5631565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144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E98AA8-1D34-4BCF-AFB9-D104C7E26771}" type="datetimeFigureOut">
              <a:rPr lang="ru-RU"/>
              <a:pPr>
                <a:defRPr/>
              </a:pPr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5EE297-AD39-439D-8CB8-8B030DD36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lifegarden.com.ua/i/Landscape_design/7_2008_03_0006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12" Type="http://schemas.openxmlformats.org/officeDocument/2006/relationships/hyperlink" Target="http://i016.radikal.ru/1010/3c/94321ea9f7ec.jpg" TargetMode="External"/><Relationship Id="rId2" Type="http://schemas.openxmlformats.org/officeDocument/2006/relationships/hyperlink" Target="http://kagol.chat.ru/garden/plodgard/frtgard/images/pic11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038.radikal.ru/1003/79/750be2c9b314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5" Type="http://schemas.openxmlformats.org/officeDocument/2006/relationships/image" Target="../media/image12.jpeg"/><Relationship Id="rId10" Type="http://schemas.openxmlformats.org/officeDocument/2006/relationships/hyperlink" Target="http://s005.radikal.ru/i209/1003/00/461da31453db.jpg" TargetMode="External"/><Relationship Id="rId4" Type="http://schemas.openxmlformats.org/officeDocument/2006/relationships/hyperlink" Target="http://content.foto.mail.ru/mail/bondnatali/_blogs/i-1342.jpg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://www.lki-nn.ru/file/0010/8385/03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Ирина\картинки\8c81b39b737161e308c68591c652907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43438"/>
            <a:ext cx="1714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:\Ирина\картинки природы\аниме\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436086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HOME\Desktop\ladybug-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6005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>
                <a:alpha val="14000"/>
              </a:schemeClr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722109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31" y="260648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Разнообразие побегов</a:t>
            </a:r>
          </a:p>
        </p:txBody>
      </p:sp>
      <p:sp>
        <p:nvSpPr>
          <p:cNvPr id="2" name="AutoShape 2" descr="https://acegif.com/wp-content/gifs/ladybug-4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Разнообразие побегов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2204864"/>
            <a:ext cx="9125179" cy="4653136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24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Разнообразие побегов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8880"/>
            <a:ext cx="9139253" cy="4509120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9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496" y="286261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Разнообразие побегов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C:\Users\HOME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68" y="1314936"/>
            <a:ext cx="9155667" cy="5542485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2489682" y="1314936"/>
            <a:ext cx="4525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Надземные побеги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36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Разнообразие побегов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HOME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" y="1268760"/>
            <a:ext cx="9140387" cy="5589240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803464" y="1268760"/>
            <a:ext cx="5878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Подземные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видоизменённые побеги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733256"/>
            <a:ext cx="24379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корневище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1086" y="6275123"/>
            <a:ext cx="18594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клубень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9674" y="5885655"/>
            <a:ext cx="2224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луковицы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7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Разнообразие побегов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62044" cy="5517232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Лабораторная работа </a:t>
            </a:r>
            <a:endParaRPr lang="ru-RU" sz="16000" b="1" spc="300" dirty="0" smtClean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160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160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Строение вегетативных и генеративных почек»</a:t>
            </a:r>
          </a:p>
          <a:p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88840"/>
            <a:ext cx="9144000" cy="286232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b="1" u="sng" dirty="0" err="1"/>
              <a:t>Интструктаж</a:t>
            </a:r>
            <a:r>
              <a:rPr lang="ru-RU" b="1" u="sng" dirty="0"/>
              <a:t> по ТБ </a:t>
            </a:r>
            <a:endParaRPr lang="ru-RU" dirty="0"/>
          </a:p>
          <a:p>
            <a:r>
              <a:rPr lang="ru-RU" b="1" dirty="0"/>
              <a:t>Требования безопасности во время лабораторной работы. </a:t>
            </a:r>
            <a:br>
              <a:rPr lang="ru-RU" b="1" dirty="0"/>
            </a:br>
            <a:r>
              <a:rPr lang="ru-RU" dirty="0"/>
              <a:t>1. Точно выполнять все указания учителя (преподавателя) при проведении работы, без его разрешения не выполнять самостоятельно никаких работ. </a:t>
            </a:r>
            <a:br>
              <a:rPr lang="ru-RU" dirty="0"/>
            </a:br>
            <a:r>
              <a:rPr lang="ru-RU" dirty="0"/>
              <a:t>2. При использовании режущих и колющих инструментов (скальпелей, </a:t>
            </a:r>
            <a:r>
              <a:rPr lang="ru-RU" dirty="0" smtClean="0"/>
              <a:t>ножниц и </a:t>
            </a:r>
            <a:r>
              <a:rPr lang="ru-RU" dirty="0"/>
              <a:t>др.) брать их только за ручки, не направлять их заостренные части на себя и на своих товарищей, класть их на рабочее место заостренными концами от себя. </a:t>
            </a:r>
            <a:br>
              <a:rPr lang="ru-RU" dirty="0"/>
            </a:br>
            <a:r>
              <a:rPr lang="ru-RU" dirty="0"/>
              <a:t>3. Соблюдать осторожность при обращении с </a:t>
            </a:r>
            <a:r>
              <a:rPr lang="ru-RU" dirty="0" smtClean="0"/>
              <a:t>приборами </a:t>
            </a:r>
            <a:r>
              <a:rPr lang="ru-RU" dirty="0"/>
              <a:t>из стекла, не бросать, не ронять и не ударять их.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8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Лабораторная работа </a:t>
            </a:r>
            <a:endParaRPr lang="ru-RU" sz="16000" b="1" spc="300" dirty="0" smtClean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r>
              <a:rPr lang="ru-RU" sz="16000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</a:t>
            </a:r>
            <a:r>
              <a:rPr lang="ru-RU" sz="16000" b="1" spc="300" dirty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Строение вегетативных и генеративных почек»</a:t>
            </a:r>
          </a:p>
          <a:p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95" y="1988840"/>
            <a:ext cx="9143669" cy="4801314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Цель:</a:t>
            </a:r>
            <a:r>
              <a:rPr lang="ru-RU" dirty="0"/>
              <a:t> изучить внутреннее строение почек.</a:t>
            </a:r>
          </a:p>
          <a:p>
            <a:r>
              <a:rPr lang="ru-RU" dirty="0">
                <a:solidFill>
                  <a:srgbClr val="FF0000"/>
                </a:solidFill>
              </a:rPr>
              <a:t>Оборудование и материалы: </a:t>
            </a:r>
          </a:p>
          <a:p>
            <a:r>
              <a:rPr lang="ru-RU" dirty="0"/>
              <a:t>1. Лупа ручная, скальпель. 2. Годичные побеги с почками (сирень, смородина черная)</a:t>
            </a:r>
          </a:p>
          <a:p>
            <a:r>
              <a:rPr lang="ru-RU" dirty="0">
                <a:solidFill>
                  <a:srgbClr val="FF0000"/>
                </a:solidFill>
              </a:rPr>
              <a:t>Ход работы.</a:t>
            </a:r>
          </a:p>
          <a:p>
            <a:r>
              <a:rPr lang="ru-RU" dirty="0"/>
              <a:t>1. Рассмотрите на побеге боковые и верхушечную почки. Отметьте внешний вид почек (форму, окраску), оцените их размеры.</a:t>
            </a:r>
          </a:p>
          <a:p>
            <a:r>
              <a:rPr lang="ru-RU" dirty="0"/>
              <a:t>2. Отделите от побега одну почку. Разрежьте ее вдоль. Положите разрезанные части на предметное стекло. </a:t>
            </a:r>
          </a:p>
          <a:p>
            <a:r>
              <a:rPr lang="ru-RU" dirty="0"/>
              <a:t>3. Пользуясь лупой и рисунком 47 учебника, найдите почечные чешуи, зачаточные листья, зачаточный стебелек. Определите, какую почку вы рассматриваете - вегетативную или генеративную.</a:t>
            </a:r>
          </a:p>
          <a:p>
            <a:r>
              <a:rPr lang="ru-RU" dirty="0"/>
              <a:t>4. Рассмотрите вегетативную и генеративную почки. Опишите, чем они отличаются друг от друга.</a:t>
            </a:r>
          </a:p>
          <a:p>
            <a:r>
              <a:rPr lang="ru-RU" dirty="0"/>
              <a:t>5. Сделайте схематический рисунок строения почки и подпишите ее части.</a:t>
            </a:r>
          </a:p>
          <a:p>
            <a:r>
              <a:rPr lang="ru-RU" dirty="0"/>
              <a:t>6.  Сделайте вывод о функции почек в жизни растений.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4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11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3" y="116632"/>
            <a:ext cx="9185035" cy="68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Почка – зачаточный побег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 descr="C:\Users\HOME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74" y="1340768"/>
            <a:ext cx="8278312" cy="453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4"/>
          <p:cNvSpPr txBox="1">
            <a:spLocks/>
          </p:cNvSpPr>
          <p:nvPr/>
        </p:nvSpPr>
        <p:spPr>
          <a:xfrm>
            <a:off x="485804" y="1214422"/>
            <a:ext cx="8406676" cy="5094898"/>
          </a:xfrm>
          <a:prstGeom prst="rect">
            <a:avLst/>
          </a:prstGeom>
          <a:solidFill>
            <a:schemeClr val="bg1">
              <a:alpha val="95000"/>
            </a:schemeClr>
          </a:solidFill>
          <a:effectLst>
            <a:glow rad="101600">
              <a:srgbClr val="008000">
                <a:alpha val="60000"/>
              </a:srgb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000" b="1" dirty="0" smtClean="0">
                <a:ln>
                  <a:solidFill>
                    <a:srgbClr val="349655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Почка</a:t>
            </a:r>
            <a:r>
              <a:rPr lang="ru-RU" sz="5000" b="1" dirty="0" smtClean="0">
                <a:ln>
                  <a:solidFill>
                    <a:srgbClr val="349655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>
                <a:ln>
                  <a:solidFill>
                    <a:srgbClr val="349655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зачаточный</a:t>
            </a:r>
            <a:r>
              <a:rPr lang="ru-RU" sz="5000" b="1" dirty="0">
                <a:ln>
                  <a:solidFill>
                    <a:srgbClr val="349655"/>
                  </a:solidFill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еще не </a:t>
            </a:r>
            <a:r>
              <a:rPr lang="ru-RU" sz="5000" b="1" dirty="0" err="1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развившийся</a:t>
            </a: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побег, </a:t>
            </a:r>
            <a:r>
              <a:rPr lang="ru-RU" sz="5000" b="1" dirty="0" smtClean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состоящий из</a:t>
            </a:r>
            <a:endParaRPr lang="ru-RU" sz="5000" b="1" dirty="0">
              <a:ln>
                <a:solidFill>
                  <a:srgbClr val="349655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4840867" y="2792677"/>
            <a:ext cx="4320480" cy="864096"/>
          </a:xfrm>
          <a:prstGeom prst="rect">
            <a:avLst/>
          </a:prstGeom>
          <a:noFill/>
          <a:effectLst>
            <a:glow rad="101600">
              <a:srgbClr val="008000">
                <a:alpha val="60000"/>
              </a:srgb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000" b="1" dirty="0" smtClean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зачаточного</a:t>
            </a:r>
            <a:endParaRPr lang="ru-RU" sz="5000" b="1" dirty="0">
              <a:ln>
                <a:solidFill>
                  <a:srgbClr val="349655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68016" y="3573678"/>
            <a:ext cx="2232248" cy="864096"/>
          </a:xfrm>
          <a:prstGeom prst="rect">
            <a:avLst/>
          </a:prstGeom>
          <a:noFill/>
          <a:effectLst>
            <a:glow rad="101600">
              <a:srgbClr val="008000">
                <a:alpha val="60000"/>
              </a:srgb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стебля,</a:t>
            </a:r>
          </a:p>
        </p:txBody>
      </p:sp>
      <p:sp>
        <p:nvSpPr>
          <p:cNvPr id="6" name="Текст 4"/>
          <p:cNvSpPr txBox="1">
            <a:spLocks/>
          </p:cNvSpPr>
          <p:nvPr/>
        </p:nvSpPr>
        <p:spPr>
          <a:xfrm>
            <a:off x="2987824" y="3565873"/>
            <a:ext cx="6091171" cy="864096"/>
          </a:xfrm>
          <a:prstGeom prst="rect">
            <a:avLst/>
          </a:prstGeom>
          <a:noFill/>
          <a:effectLst>
            <a:glow rad="101600">
              <a:srgbClr val="008000">
                <a:alpha val="60000"/>
              </a:srgb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зачаточных</a:t>
            </a:r>
            <a:r>
              <a:rPr lang="ru-RU" sz="5000" b="1" dirty="0">
                <a:ln w="9525" cap="flat" cmpd="sng" algn="ctr">
                  <a:solidFill>
                    <a:srgbClr val="349655"/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листьев</a:t>
            </a:r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896368" y="4293096"/>
            <a:ext cx="507280" cy="864096"/>
          </a:xfrm>
          <a:prstGeom prst="rect">
            <a:avLst/>
          </a:prstGeom>
          <a:noFill/>
          <a:effectLst>
            <a:glow rad="101600">
              <a:srgbClr val="008000">
                <a:alpha val="60000"/>
              </a:srgb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1403648" y="4303465"/>
            <a:ext cx="7488832" cy="864096"/>
          </a:xfrm>
          <a:prstGeom prst="rect">
            <a:avLst/>
          </a:prstGeom>
          <a:noFill/>
          <a:effectLst>
            <a:glow rad="101600">
              <a:srgbClr val="008000">
                <a:alpha val="60000"/>
              </a:srgb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зачаточных боковых</a:t>
            </a:r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923976" y="4941168"/>
            <a:ext cx="2232248" cy="864096"/>
          </a:xfrm>
          <a:prstGeom prst="rect">
            <a:avLst/>
          </a:prstGeom>
          <a:noFill/>
          <a:effectLst>
            <a:glow rad="101600">
              <a:srgbClr val="008000">
                <a:alpha val="60000"/>
              </a:srgbClr>
            </a:glow>
          </a:effectLst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5000" b="1" dirty="0">
                <a:ln>
                  <a:solidFill>
                    <a:srgbClr val="349655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почек</a:t>
            </a:r>
          </a:p>
        </p:txBody>
      </p:sp>
    </p:spTree>
    <p:extLst>
      <p:ext uri="{BB962C8B-B14F-4D97-AF65-F5344CB8AC3E}">
        <p14:creationId xmlns:p14="http://schemas.microsoft.com/office/powerpoint/2010/main" val="16323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74838"/>
            <a:ext cx="5688632" cy="3539430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Роману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было 12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лет, он увидел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коре дуба, ра­стущего во дворе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дома, образовавшиеся наросты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высоте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 от земли. Теперь ему 25 лет. На какой высоте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окажутся эти наросты,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известно, что дуб в среднем вырастает за год на 30 см?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Реши задачу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2274589"/>
            <a:ext cx="2592288" cy="3539679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eaLnBrk="0" hangingPunct="0"/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HOME\Desktop\3096056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79424"/>
            <a:ext cx="2032467" cy="26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16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8341"/>
            <a:ext cx="9144000" cy="5693866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Пятиклассницам сёстрам – близняшкам Кате и Лизе в конце учебного года пришла идея: сделать подарок своей маме на день рождения, которое будет 16 октября. Мама любит свой старый сад – ему 10 лет. При закладке сада сразу же было посажено много кустов смородины и крыжовника. Катя предложила поупражняться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топиарном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искусстве и превратить кусты в фигуры зверей. Лиза просмотрела информацию по данной теме в Интернете, прочитала учебник биологии и сказала сестре, что к осени в этом году кусты превратить в фигуры зверей не получится. Однако, Катя настаивала на своём.</a:t>
            </a:r>
          </a:p>
          <a:p>
            <a:pPr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из девочек прав: Катя или Лиза? Смогут ли девочки подготовить маме сюрприз на день рождения?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Реши задачу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0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Ирина\картинки\8c81b39b737161e308c68591c652907b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4643438"/>
            <a:ext cx="17145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I:\Ирина\картинки природы\аниме\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4360862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HOME\Desktop\ladybug-4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60057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9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895181"/>
            <a:ext cx="4392488" cy="4893647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Растение – это архитектурное сооружение, со своими этажами скелетных веток. И у каждого растения свой архитектурный стиль. Правильная обрезка крон деревьев не только способствует хорошему урожаю, но и повышает их жизнестойкость. Для хорошего плодоношения и урожайности плодовых деревьев нужно правильно формировать и обрезать их кроны.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85" y="1861609"/>
            <a:ext cx="4442550" cy="4927219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Заключение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8840"/>
            <a:ext cx="9144000" cy="2677656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eaLnBrk="0" hangingPunct="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Побег у растений – сложная система, состоящая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это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Верхушечные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почки увеличивают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Боковые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почки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обеспечивают  </a:t>
            </a:r>
          </a:p>
          <a:p>
            <a:pPr eaLnBrk="0" hangingPunc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Ростом и развитием растений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496" y="332656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44719" y="1988840"/>
            <a:ext cx="1267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стебля,</a:t>
            </a:r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9" y="2420888"/>
            <a:ext cx="271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листьев и почек;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35696" y="2804448"/>
            <a:ext cx="2976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endParaRPr lang="ru-RU" sz="100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зачаточный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побег;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9421" y="3225552"/>
            <a:ext cx="3816424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endParaRPr lang="ru-RU" sz="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длину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растения;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46605" y="3645023"/>
            <a:ext cx="3266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hangingPunct="0"/>
            <a:endParaRPr lang="ru-RU" sz="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ветвление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растения;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4077072"/>
            <a:ext cx="32403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endParaRPr lang="ru-RU" sz="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управлять.</a:t>
            </a:r>
          </a:p>
        </p:txBody>
      </p:sp>
    </p:spTree>
    <p:extLst>
      <p:ext uri="{BB962C8B-B14F-4D97-AF65-F5344CB8AC3E}">
        <p14:creationId xmlns:p14="http://schemas.microsoft.com/office/powerpoint/2010/main" val="21347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56357"/>
            <a:ext cx="9144000" cy="5509200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Сегодня я узнал…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Я научился…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Меня удивило…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У меня получилось…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Я понял, что…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Я попробую…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Я теперь могу…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Мне захотелось…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Было интересно…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Было трудно…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Я смог…</a:t>
            </a:r>
            <a:endParaRPr lang="ru-RU" sz="3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Рефлексия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38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04864"/>
            <a:ext cx="8712968" cy="3785652"/>
          </a:xfrm>
          <a:prstGeom prst="rect">
            <a:avLst/>
          </a:prstGeom>
          <a:solidFill>
            <a:schemeClr val="bg1">
              <a:alpha val="85000"/>
            </a:schemeClr>
          </a:solidFill>
          <a:effectLst>
            <a:glow rad="101600">
              <a:srgbClr val="008000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4000"/>
              <a:t>§ </a:t>
            </a:r>
            <a:r>
              <a:rPr lang="ru-RU" sz="4000" smtClean="0"/>
              <a:t>8, с.44 - 49; </a:t>
            </a:r>
            <a:endParaRPr lang="ru-RU" sz="40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/>
              <a:t>Составить тест на тему: « Побег и почки» (10 вопросов);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4000" dirty="0"/>
              <a:t>Провести исследование строения побега домашнего растения. Сделать презентацию.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496" y="116632"/>
            <a:ext cx="9143669" cy="1028675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b="1" spc="300" dirty="0" smtClean="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задание</a:t>
            </a:r>
            <a:endParaRPr lang="ru-RU" b="1" spc="300" dirty="0">
              <a:ln w="11430" cmpd="sng">
                <a:noFill/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93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HOME\Desktop\a78c4b76d7e9977a1cd1d13b3b932b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30" y="1"/>
            <a:ext cx="9167829" cy="68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4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2770337"/>
            <a:ext cx="8748464" cy="1373043"/>
          </a:xfrm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9600" dirty="0" smtClean="0">
                <a:solidFill>
                  <a:schemeClr val="tx1"/>
                </a:solidFill>
                <a:latin typeface="Georgia" pitchFamily="18" charset="0"/>
              </a:rPr>
              <a:t>Развитие </a:t>
            </a:r>
            <a:br>
              <a:rPr lang="ru-RU" sz="9600" dirty="0" smtClean="0">
                <a:solidFill>
                  <a:schemeClr val="tx1"/>
                </a:solidFill>
                <a:latin typeface="Georgia" pitchFamily="18" charset="0"/>
              </a:rPr>
            </a:br>
            <a:r>
              <a:rPr lang="ru-RU" sz="9600" dirty="0" smtClean="0">
                <a:solidFill>
                  <a:schemeClr val="tx1"/>
                </a:solidFill>
                <a:latin typeface="Georgia" pitchFamily="18" charset="0"/>
              </a:rPr>
              <a:t>и рост побегов из почек</a:t>
            </a:r>
            <a:endParaRPr lang="ru-RU" sz="9600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OME\Desktop\1611679880_tambov-li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0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2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2 из 22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t="4587" r="2438"/>
          <a:stretch>
            <a:fillRect/>
          </a:stretch>
        </p:blipFill>
        <p:spPr bwMode="auto">
          <a:xfrm>
            <a:off x="2857500" y="2214563"/>
            <a:ext cx="3429000" cy="2228850"/>
          </a:xfrm>
          <a:prstGeom prst="rect">
            <a:avLst/>
          </a:prstGeom>
          <a:ln w="76200" cap="sq">
            <a:solidFill>
              <a:srgbClr val="008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8" descr="Картинка 22 из 24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0000" contrast="10000"/>
          </a:blip>
          <a:srcRect/>
          <a:stretch>
            <a:fillRect/>
          </a:stretch>
        </p:blipFill>
        <p:spPr bwMode="auto">
          <a:xfrm>
            <a:off x="5793905" y="4143380"/>
            <a:ext cx="335009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0" descr="Картинка 40 из 24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-10000" contrast="10000"/>
          </a:blip>
          <a:srcRect b="12305"/>
          <a:stretch>
            <a:fillRect/>
          </a:stretch>
        </p:blipFill>
        <p:spPr bwMode="auto">
          <a:xfrm>
            <a:off x="5429256" y="214290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Картинка 275 из 2218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1470" y="4119567"/>
            <a:ext cx="3893371" cy="259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6" descr="Картинка 84 из 656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 l="2500" t="9375"/>
          <a:stretch>
            <a:fillRect/>
          </a:stretch>
        </p:blipFill>
        <p:spPr bwMode="auto">
          <a:xfrm>
            <a:off x="0" y="0"/>
            <a:ext cx="2500298" cy="309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8" descr="Картинка 570 из 656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lum contrast="10000"/>
          </a:blip>
          <a:srcRect t="9734" r="7466"/>
          <a:stretch>
            <a:fillRect/>
          </a:stretch>
        </p:blipFill>
        <p:spPr bwMode="auto">
          <a:xfrm>
            <a:off x="2714612" y="0"/>
            <a:ext cx="2714644" cy="1987326"/>
          </a:xfrm>
          <a:prstGeom prst="ellipse">
            <a:avLst/>
          </a:prstGeom>
          <a:noFill/>
        </p:spPr>
      </p:pic>
      <p:pic>
        <p:nvPicPr>
          <p:cNvPr id="9" name="Picture 14" descr="Картинка 185 из 248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lum bright="-10000" contrast="10000"/>
          </a:blip>
          <a:srcRect l="11943" t="3191" r="16401"/>
          <a:stretch>
            <a:fillRect/>
          </a:stretch>
        </p:blipFill>
        <p:spPr bwMode="auto">
          <a:xfrm>
            <a:off x="3714744" y="4572008"/>
            <a:ext cx="2143140" cy="2166938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1844824"/>
            <a:ext cx="9144000" cy="2643206"/>
          </a:xfrm>
          <a:prstGeom prst="wave">
            <a:avLst>
              <a:gd name="adj1" fmla="val 5581"/>
              <a:gd name="adj2" fmla="val 0"/>
            </a:avLst>
          </a:prstGeom>
          <a:solidFill>
            <a:schemeClr val="accent3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prstTxWarp prst="textWave1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ТОПИАРНОЕ  ИСКУССТВО</a:t>
            </a:r>
          </a:p>
        </p:txBody>
      </p:sp>
    </p:spTree>
    <p:extLst>
      <p:ext uri="{BB962C8B-B14F-4D97-AF65-F5344CB8AC3E}">
        <p14:creationId xmlns:p14="http://schemas.microsoft.com/office/powerpoint/2010/main" val="16445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31"/>
            <a:ext cx="9144000" cy="679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" y="0"/>
            <a:ext cx="9143669" cy="1028675"/>
          </a:xfrm>
        </p:spPr>
        <p:txBody>
          <a:bodyPr>
            <a:normAutofit/>
          </a:bodyPr>
          <a:lstStyle/>
          <a:p>
            <a:r>
              <a:rPr lang="ru-RU" dirty="0" smtClean="0"/>
              <a:t>Прищипка верхушечной почки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3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92" y="-9376"/>
            <a:ext cx="9196149" cy="689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" y="0"/>
            <a:ext cx="9143669" cy="1028675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Пасынкование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4274"/>
            <a:ext cx="9140552" cy="690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51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ирод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1299</TotalTime>
  <Words>559</Words>
  <Application>Microsoft Office PowerPoint</Application>
  <PresentationFormat>Экран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природа</vt:lpstr>
      <vt:lpstr>Презентация PowerPoint</vt:lpstr>
      <vt:lpstr>Презентация PowerPoint</vt:lpstr>
      <vt:lpstr>Презентация PowerPoint</vt:lpstr>
      <vt:lpstr>Развитие  и рост побегов из почек</vt:lpstr>
      <vt:lpstr>Презентация PowerPoint</vt:lpstr>
      <vt:lpstr>Презентация PowerPoint</vt:lpstr>
      <vt:lpstr>Прищипка верхушечной почки</vt:lpstr>
      <vt:lpstr>Пасынкование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ПОБЕГ И ПОЧКИ</dc:title>
  <dc:creator>Светлана</dc:creator>
  <cp:lastModifiedBy>HOME</cp:lastModifiedBy>
  <cp:revision>138</cp:revision>
  <dcterms:created xsi:type="dcterms:W3CDTF">2011-01-02T19:05:33Z</dcterms:created>
  <dcterms:modified xsi:type="dcterms:W3CDTF">2024-03-28T17:43:27Z</dcterms:modified>
</cp:coreProperties>
</file>