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3" r:id="rId6"/>
    <p:sldId id="265" r:id="rId7"/>
    <p:sldId id="274" r:id="rId8"/>
    <p:sldId id="272" r:id="rId9"/>
    <p:sldId id="275" r:id="rId10"/>
    <p:sldId id="276" r:id="rId11"/>
    <p:sldId id="27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6500" b="1" i="1" dirty="0">
                <a:solidFill>
                  <a:srgbClr val="FF0000"/>
                </a:solidFill>
              </a:rPr>
              <a:t>«ПРЕКРАСНОЕ СЛОВО </a:t>
            </a:r>
            <a:r>
              <a:rPr lang="ru-RU" sz="6500" b="1" i="1" dirty="0" smtClean="0">
                <a:solidFill>
                  <a:srgbClr val="FF0000"/>
                </a:solidFill>
              </a:rPr>
              <a:t>– </a:t>
            </a:r>
            <a:br>
              <a:rPr lang="ru-RU" sz="6500" b="1" i="1" dirty="0" smtClean="0">
                <a:solidFill>
                  <a:srgbClr val="FF0000"/>
                </a:solidFill>
              </a:rPr>
            </a:br>
            <a:r>
              <a:rPr lang="ru-RU" sz="6500" b="1" i="1" dirty="0" smtClean="0">
                <a:solidFill>
                  <a:srgbClr val="FF0000"/>
                </a:solidFill>
              </a:rPr>
              <a:t>ДРУЖБА</a:t>
            </a:r>
            <a:r>
              <a:rPr lang="ru-RU" sz="6500" b="1" i="1" dirty="0">
                <a:solidFill>
                  <a:srgbClr val="FF0000"/>
                </a:solidFill>
              </a:rPr>
              <a:t>» </a:t>
            </a:r>
            <a:endParaRPr lang="ru-RU" sz="65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16632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i="1" dirty="0">
                <a:solidFill>
                  <a:schemeClr val="tx2"/>
                </a:solidFill>
              </a:rPr>
              <a:t>«Никакое общение между людьми невозможно без дружбы» </a:t>
            </a:r>
            <a:endParaRPr lang="ru-RU" i="1" dirty="0" smtClean="0">
              <a:solidFill>
                <a:schemeClr val="tx2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/>
                </a:solidFill>
              </a:rPr>
              <a:t>Философ </a:t>
            </a:r>
            <a:r>
              <a:rPr lang="ru-RU" i="1" dirty="0">
                <a:solidFill>
                  <a:schemeClr val="tx2"/>
                </a:solidFill>
              </a:rPr>
              <a:t>СОКРАТ</a:t>
            </a:r>
            <a:endParaRPr lang="ru-RU" dirty="0">
              <a:solidFill>
                <a:schemeClr val="tx2"/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7499176" cy="3701008"/>
          </a:xfrm>
        </p:spPr>
        <p:txBody>
          <a:bodyPr/>
          <a:lstStyle/>
          <a:p>
            <a:pPr marL="0" indent="0">
              <a:buNone/>
            </a:pPr>
            <a:endParaRPr lang="ru-RU" sz="36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sz="3600" b="1" i="1" dirty="0" smtClean="0">
                <a:solidFill>
                  <a:srgbClr val="7030A0"/>
                </a:solidFill>
              </a:rPr>
              <a:t>Дружба </a:t>
            </a:r>
            <a:r>
              <a:rPr lang="ru-RU" sz="3600" b="1" i="1" dirty="0">
                <a:solidFill>
                  <a:srgbClr val="7030A0"/>
                </a:solidFill>
              </a:rPr>
              <a:t>настоящая в школе начинается,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7030A0"/>
                </a:solidFill>
              </a:rPr>
              <a:t>Чтобы не кончаться никогда.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7030A0"/>
                </a:solidFill>
              </a:rPr>
              <a:t>Дружба настоящая сердцем проверяется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rgbClr val="7030A0"/>
                </a:solidFill>
              </a:rPr>
              <a:t>И остаётся с нами навсегда.</a:t>
            </a:r>
          </a:p>
          <a:p>
            <a:pPr marL="0" indent="0" algn="ctr">
              <a:buNone/>
            </a:pPr>
            <a:endParaRPr lang="ru-RU" sz="4800" i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9577">
            <a:off x="6553767" y="4855455"/>
            <a:ext cx="2379945" cy="148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7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Ларькина Е.В\Статья,КОНКУРРС ЯРМАРКА ЭССЕ\На конкурс воспиательно мероприятие\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5760640" cy="413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692696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+mj-lt"/>
              </a:rPr>
              <a:t>Спасибо </a:t>
            </a:r>
            <a:r>
              <a:rPr lang="ru-RU" sz="4800" b="1" dirty="0">
                <a:solidFill>
                  <a:srgbClr val="FF0000"/>
                </a:solidFill>
                <a:latin typeface="+mj-lt"/>
              </a:rPr>
              <a:t>вам за работу</a:t>
            </a:r>
            <a:r>
              <a:rPr lang="ru-RU" sz="48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86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Ларькина Е.В\Статья,КОНКУРРС ЯРМАРКА ЭССЕ\На конкурс воспиательно мероприятие\istockphoto-528570246-1024x1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366744"/>
            <a:ext cx="1552901" cy="11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9597" y="20058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/>
              <a:t>Цель образовательного события: </a:t>
            </a:r>
            <a:r>
              <a:rPr lang="ru-RU" sz="2400" dirty="0"/>
              <a:t>формирование у детей понятия о дружбе. </a:t>
            </a:r>
          </a:p>
          <a:p>
            <a:pPr marL="0" indent="0">
              <a:buNone/>
            </a:pPr>
            <a:r>
              <a:rPr lang="ru-RU" sz="2400" b="1" dirty="0"/>
              <a:t>Задачи образовательного события: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1. </a:t>
            </a:r>
            <a:r>
              <a:rPr lang="ru-RU" sz="2400" dirty="0"/>
              <a:t>Способствовать расширению знаний детей о дружбе, о правилах общения с друзьями.</a:t>
            </a:r>
          </a:p>
          <a:p>
            <a:pPr marL="0" indent="0">
              <a:buNone/>
            </a:pPr>
            <a:r>
              <a:rPr lang="ru-RU" sz="2400" b="1" dirty="0"/>
              <a:t>2. </a:t>
            </a:r>
            <a:r>
              <a:rPr lang="ru-RU" sz="2400" dirty="0"/>
              <a:t>Развивать умение  высказывать и аргументировать свою точку зрения, память, внимание, воображение, мышление; навыки сотрудничества в школьном коллективе.</a:t>
            </a:r>
          </a:p>
          <a:p>
            <a:pPr marL="0" indent="0">
              <a:buNone/>
            </a:pPr>
            <a:r>
              <a:rPr lang="ru-RU" sz="2400" b="1" dirty="0"/>
              <a:t>3. </a:t>
            </a:r>
            <a:r>
              <a:rPr lang="ru-RU" sz="2400" dirty="0"/>
              <a:t>Воспитывать  в детях нравственные ценности, уважение друг к другу, умение дружить, беречь дружбу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93096"/>
            <a:ext cx="365516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9380"/>
            <a:ext cx="48965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800475" algn="l"/>
              </a:tabLs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Чтобы солнышко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светило</a:t>
            </a:r>
            <a:endParaRPr lang="ru-RU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Чтоб на всех его хватило,</a:t>
            </a:r>
            <a:endParaRPr lang="ru-RU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Чтоб цвели в лугах цветы,</a:t>
            </a:r>
            <a:endParaRPr lang="ru-RU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Чтоб дружили я и ты.</a:t>
            </a:r>
            <a:endParaRPr lang="ru-RU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За руки возьмемся, встанем в круг.</a:t>
            </a:r>
            <a:endParaRPr lang="ru-RU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Каждый человек человеку - друг!</a:t>
            </a:r>
            <a:endParaRPr lang="ru-RU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За руки возьмемся, пусть пойдет</a:t>
            </a:r>
            <a:endParaRPr lang="ru-RU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По земле огромный хоровод!</a:t>
            </a:r>
            <a:endParaRPr lang="ru-RU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Встаньте, дети, встаньте в круг,</a:t>
            </a:r>
            <a:endParaRPr lang="ru-RU" sz="1400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Calibri"/>
              </a:rPr>
              <a:t>Я твой друг и ты мой друг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  <a:ea typeface="Calibri"/>
              </a:rPr>
              <a:t>,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/>
                <a:ea typeface="Times New Roman"/>
              </a:rPr>
              <a:t>Пусть будет шире дружбы круг.</a:t>
            </a:r>
            <a:endParaRPr lang="ru-RU" sz="2400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Ларькина Е.В\Статья,КОНКУРРС ЯРМАРКА ЭССЕ\На конкурс воспиательно мероприятие\1554379713332_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169525" cy="443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06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136904" cy="5040560"/>
          </a:xfrm>
        </p:spPr>
        <p:txBody>
          <a:bodyPr/>
          <a:lstStyle/>
          <a:p>
            <a:r>
              <a:rPr lang="ru-RU" sz="2400" dirty="0"/>
              <a:t>Друг </a:t>
            </a:r>
            <a:r>
              <a:rPr lang="ru-RU" sz="2400" dirty="0" smtClean="0"/>
              <a:t>познается </a:t>
            </a:r>
            <a:r>
              <a:rPr lang="ru-RU" sz="2400" i="1" dirty="0" smtClean="0"/>
              <a:t>в </a:t>
            </a:r>
            <a:r>
              <a:rPr lang="ru-RU" sz="2400" i="1" dirty="0"/>
              <a:t>беде.	</a:t>
            </a:r>
            <a:endParaRPr lang="ru-RU" sz="2400" dirty="0"/>
          </a:p>
          <a:p>
            <a:r>
              <a:rPr lang="ru-RU" sz="2400" dirty="0" smtClean="0"/>
              <a:t>Не </a:t>
            </a:r>
            <a:r>
              <a:rPr lang="ru-RU" sz="2400" dirty="0"/>
              <a:t>имей сто рублей, </a:t>
            </a:r>
            <a:r>
              <a:rPr lang="ru-RU" sz="2400" i="1" dirty="0" smtClean="0"/>
              <a:t>а </a:t>
            </a:r>
            <a:r>
              <a:rPr lang="ru-RU" sz="2400" i="1" dirty="0"/>
              <a:t>имей сто друзей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Нет </a:t>
            </a:r>
            <a:r>
              <a:rPr lang="ru-RU" sz="2400" dirty="0"/>
              <a:t>друга – ищи, </a:t>
            </a:r>
            <a:r>
              <a:rPr lang="ru-RU" sz="2400" i="1" dirty="0" smtClean="0"/>
              <a:t>а </a:t>
            </a:r>
            <a:r>
              <a:rPr lang="ru-RU" sz="2400" i="1" dirty="0"/>
              <a:t>найдешь – береги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Кто </a:t>
            </a:r>
            <a:r>
              <a:rPr lang="ru-RU" sz="2400" dirty="0"/>
              <a:t>друга в беде покидает, </a:t>
            </a:r>
            <a:r>
              <a:rPr lang="ru-RU" sz="2400" dirty="0" smtClean="0"/>
              <a:t>тот </a:t>
            </a:r>
            <a:r>
              <a:rPr lang="ru-RU" sz="2400" i="1" dirty="0" smtClean="0"/>
              <a:t>сам </a:t>
            </a:r>
            <a:r>
              <a:rPr lang="ru-RU" sz="2400" i="1" dirty="0"/>
              <a:t>в беду попадает</a:t>
            </a:r>
            <a:endParaRPr lang="ru-RU" sz="2400" dirty="0"/>
          </a:p>
          <a:p>
            <a:r>
              <a:rPr lang="ru-RU" sz="2400" dirty="0" smtClean="0"/>
              <a:t>Один </a:t>
            </a:r>
            <a:r>
              <a:rPr lang="ru-RU" sz="2400" dirty="0"/>
              <a:t>за всех, </a:t>
            </a:r>
            <a:r>
              <a:rPr lang="ru-RU" sz="2400" i="1" dirty="0" smtClean="0"/>
              <a:t>и </a:t>
            </a:r>
            <a:r>
              <a:rPr lang="ru-RU" sz="2400" i="1" dirty="0"/>
              <a:t>все за одного.</a:t>
            </a:r>
            <a:endParaRPr lang="ru-RU" sz="2400" dirty="0"/>
          </a:p>
          <a:p>
            <a:r>
              <a:rPr lang="ru-RU" sz="2400" dirty="0" smtClean="0"/>
              <a:t>Человек </a:t>
            </a:r>
            <a:r>
              <a:rPr lang="ru-RU" sz="2400" dirty="0"/>
              <a:t>без </a:t>
            </a:r>
            <a:r>
              <a:rPr lang="ru-RU" sz="2400" dirty="0" smtClean="0"/>
              <a:t>друзей, </a:t>
            </a:r>
            <a:r>
              <a:rPr lang="ru-RU" sz="2400" i="1" dirty="0" smtClean="0"/>
              <a:t>что </a:t>
            </a:r>
            <a:r>
              <a:rPr lang="ru-RU" sz="2400" i="1" dirty="0"/>
              <a:t>дерево без </a:t>
            </a:r>
            <a:r>
              <a:rPr lang="ru-RU" sz="2400" i="1" dirty="0" smtClean="0"/>
              <a:t>корней.</a:t>
            </a:r>
            <a:endParaRPr lang="ru-RU" sz="2400" dirty="0"/>
          </a:p>
          <a:p>
            <a:r>
              <a:rPr lang="ru-RU" sz="2400" dirty="0" smtClean="0"/>
              <a:t>Дружба </a:t>
            </a:r>
            <a:r>
              <a:rPr lang="ru-RU" sz="2400" dirty="0"/>
              <a:t>крепка не лестью, </a:t>
            </a:r>
            <a:r>
              <a:rPr lang="en-US" sz="2400" i="1" dirty="0" smtClean="0"/>
              <a:t>a</a:t>
            </a:r>
            <a:r>
              <a:rPr lang="ru-RU" sz="2400" i="1" dirty="0" smtClean="0"/>
              <a:t> </a:t>
            </a:r>
            <a:r>
              <a:rPr lang="ru-RU" sz="2400" i="1" dirty="0"/>
              <a:t>правдой и честью.</a:t>
            </a:r>
            <a:endParaRPr lang="ru-RU" sz="2400" dirty="0"/>
          </a:p>
          <a:p>
            <a:r>
              <a:rPr lang="ru-RU" sz="2400" dirty="0" smtClean="0"/>
              <a:t>Друга </a:t>
            </a:r>
            <a:r>
              <a:rPr lang="ru-RU" sz="2400" dirty="0"/>
              <a:t>на деньги </a:t>
            </a:r>
            <a:r>
              <a:rPr lang="ru-RU" sz="2400" i="1" dirty="0" smtClean="0"/>
              <a:t>не купишь.</a:t>
            </a:r>
            <a:endParaRPr lang="ru-RU" sz="2400" dirty="0"/>
          </a:p>
          <a:p>
            <a:r>
              <a:rPr lang="ru-RU" sz="2400" dirty="0" smtClean="0"/>
              <a:t>Дружба </a:t>
            </a:r>
            <a:r>
              <a:rPr lang="ru-RU" sz="2400" dirty="0"/>
              <a:t>как стекло: </a:t>
            </a:r>
            <a:r>
              <a:rPr lang="ru-RU" sz="2400" i="1" dirty="0" smtClean="0"/>
              <a:t>разобьешь </a:t>
            </a:r>
            <a:r>
              <a:rPr lang="ru-RU" sz="2400" i="1" dirty="0"/>
              <a:t>– не сложишь</a:t>
            </a:r>
            <a:r>
              <a:rPr lang="ru-RU" sz="2400" dirty="0"/>
              <a:t>.</a:t>
            </a:r>
          </a:p>
          <a:p>
            <a:r>
              <a:rPr lang="ru-RU" sz="2400" dirty="0" smtClean="0"/>
              <a:t>Лучше </a:t>
            </a:r>
            <a:r>
              <a:rPr lang="ru-RU" sz="2400" dirty="0"/>
              <a:t>честный </a:t>
            </a:r>
            <a:r>
              <a:rPr lang="ru-RU" sz="2400" dirty="0" smtClean="0"/>
              <a:t>враг, </a:t>
            </a:r>
            <a:r>
              <a:rPr lang="ru-RU" sz="2400" i="1" dirty="0" smtClean="0"/>
              <a:t>чем </a:t>
            </a:r>
            <a:r>
              <a:rPr lang="ru-RU" sz="2400" i="1" dirty="0"/>
              <a:t>коварный </a:t>
            </a:r>
            <a:r>
              <a:rPr lang="ru-RU" sz="2400" i="1" dirty="0" smtClean="0"/>
              <a:t>друг.</a:t>
            </a:r>
            <a:endParaRPr lang="ru-RU" sz="24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7540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Ларькина Е.В\Статья,КОНКУРРС ЯРМАРКА ЭССЕ\На конкурс воспиательно мероприятие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205"/>
            <a:ext cx="5976664" cy="493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83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472" y="3245398"/>
            <a:ext cx="4129023" cy="309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826" y="58459"/>
            <a:ext cx="4572000" cy="60939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1" i="1" dirty="0">
                <a:solidFill>
                  <a:srgbClr val="7030A0"/>
                </a:solidFill>
                <a:latin typeface="+mj-lt"/>
              </a:rPr>
              <a:t>Кто в дружбу верит горячо</a:t>
            </a:r>
            <a:r>
              <a:rPr lang="ru-RU" sz="3000" b="1" i="1" dirty="0" smtClean="0">
                <a:solidFill>
                  <a:srgbClr val="7030A0"/>
                </a:solidFill>
                <a:latin typeface="+mj-lt"/>
              </a:rPr>
              <a:t>,</a:t>
            </a:r>
          </a:p>
          <a:p>
            <a:r>
              <a:rPr lang="ru-RU" sz="3000" b="1" i="1" dirty="0" smtClean="0">
                <a:solidFill>
                  <a:srgbClr val="7030A0"/>
                </a:solidFill>
                <a:latin typeface="+mj-lt"/>
              </a:rPr>
              <a:t>Кто </a:t>
            </a:r>
            <a:r>
              <a:rPr lang="ru-RU" sz="3000" b="1" i="1" dirty="0">
                <a:solidFill>
                  <a:srgbClr val="7030A0"/>
                </a:solidFill>
                <a:latin typeface="+mj-lt"/>
              </a:rPr>
              <a:t>рядом чувствует плечо,</a:t>
            </a:r>
          </a:p>
          <a:p>
            <a:r>
              <a:rPr lang="ru-RU" sz="3000" b="1" i="1" dirty="0">
                <a:solidFill>
                  <a:srgbClr val="7030A0"/>
                </a:solidFill>
                <a:latin typeface="+mj-lt"/>
              </a:rPr>
              <a:t>Тот никогда не упадет, </a:t>
            </a:r>
            <a:endParaRPr lang="ru-RU" sz="3000" b="1" i="1" dirty="0" smtClean="0">
              <a:solidFill>
                <a:srgbClr val="7030A0"/>
              </a:solidFill>
              <a:latin typeface="+mj-lt"/>
            </a:endParaRPr>
          </a:p>
          <a:p>
            <a:r>
              <a:rPr lang="ru-RU" sz="3000" b="1" i="1" dirty="0">
                <a:solidFill>
                  <a:srgbClr val="7030A0"/>
                </a:solidFill>
                <a:latin typeface="+mj-lt"/>
              </a:rPr>
              <a:t>В</a:t>
            </a:r>
            <a:r>
              <a:rPr lang="ru-RU" sz="3000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sz="3000" b="1" i="1" dirty="0">
                <a:solidFill>
                  <a:srgbClr val="7030A0"/>
                </a:solidFill>
                <a:latin typeface="+mj-lt"/>
              </a:rPr>
              <a:t>любой беде </a:t>
            </a:r>
            <a:r>
              <a:rPr lang="ru-RU" sz="3000" b="1" i="1" dirty="0" smtClean="0">
                <a:solidFill>
                  <a:srgbClr val="7030A0"/>
                </a:solidFill>
                <a:latin typeface="+mj-lt"/>
              </a:rPr>
              <a:t>не пропадет</a:t>
            </a:r>
            <a:r>
              <a:rPr lang="ru-RU" sz="3000" b="1" i="1" dirty="0">
                <a:solidFill>
                  <a:srgbClr val="7030A0"/>
                </a:solidFill>
                <a:latin typeface="+mj-lt"/>
              </a:rPr>
              <a:t>,</a:t>
            </a:r>
          </a:p>
          <a:p>
            <a:r>
              <a:rPr lang="ru-RU" sz="3000" b="1" i="1" dirty="0">
                <a:solidFill>
                  <a:srgbClr val="7030A0"/>
                </a:solidFill>
                <a:latin typeface="+mj-lt"/>
              </a:rPr>
              <a:t>А если и споткнется вдруг, </a:t>
            </a:r>
            <a:endParaRPr lang="ru-RU" sz="3000" b="1" i="1" dirty="0" smtClean="0">
              <a:solidFill>
                <a:srgbClr val="7030A0"/>
              </a:solidFill>
              <a:latin typeface="+mj-lt"/>
            </a:endParaRPr>
          </a:p>
          <a:p>
            <a:r>
              <a:rPr lang="ru-RU" sz="3000" b="1" i="1" dirty="0" smtClean="0">
                <a:solidFill>
                  <a:srgbClr val="7030A0"/>
                </a:solidFill>
                <a:latin typeface="+mj-lt"/>
              </a:rPr>
              <a:t>То </a:t>
            </a:r>
            <a:r>
              <a:rPr lang="ru-RU" sz="3000" b="1" i="1" dirty="0">
                <a:solidFill>
                  <a:srgbClr val="7030A0"/>
                </a:solidFill>
                <a:latin typeface="+mj-lt"/>
              </a:rPr>
              <a:t>встать ему поможет друг,</a:t>
            </a:r>
          </a:p>
          <a:p>
            <a:r>
              <a:rPr lang="ru-RU" sz="3000" b="1" i="1" dirty="0">
                <a:solidFill>
                  <a:srgbClr val="7030A0"/>
                </a:solidFill>
                <a:latin typeface="+mj-lt"/>
              </a:rPr>
              <a:t>Всегда в беде надежный друг ему протянет руку.</a:t>
            </a:r>
          </a:p>
        </p:txBody>
      </p:sp>
    </p:spTree>
    <p:extLst>
      <p:ext uri="{BB962C8B-B14F-4D97-AF65-F5344CB8AC3E}">
        <p14:creationId xmlns:p14="http://schemas.microsoft.com/office/powerpoint/2010/main" val="26486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800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800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800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ru-RU" sz="4800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800" i="1" dirty="0" smtClean="0">
                <a:solidFill>
                  <a:srgbClr val="C00000"/>
                </a:solidFill>
              </a:rPr>
              <a:t>«</a:t>
            </a:r>
            <a:r>
              <a:rPr lang="ru-RU" sz="4800" b="1" i="1" dirty="0">
                <a:solidFill>
                  <a:srgbClr val="C00000"/>
                </a:solidFill>
              </a:rPr>
              <a:t>Дерево сильно корнями, а человек </a:t>
            </a:r>
            <a:r>
              <a:rPr lang="ru-RU" sz="4800" b="1" i="1">
                <a:solidFill>
                  <a:srgbClr val="C00000"/>
                </a:solidFill>
              </a:rPr>
              <a:t>друзьями</a:t>
            </a:r>
            <a:r>
              <a:rPr lang="ru-RU" sz="4800" i="1" smtClean="0">
                <a:solidFill>
                  <a:srgbClr val="C00000"/>
                </a:solidFill>
              </a:rPr>
              <a:t>»</a:t>
            </a:r>
            <a:endParaRPr lang="ru-RU" sz="4800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D:\Ларькина Е.В\Статья,КОНКУРРС ЯРМАРКА ЭССЕ\На конкурс воспиательно мероприятие\IMG_20190921_1138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4320480" cy="29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« Ребята, давайте жить дружно!»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26" y="1052735"/>
            <a:ext cx="5237241" cy="5237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1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91</TotalTime>
  <Words>231</Words>
  <Application>Microsoft Office PowerPoint</Application>
  <PresentationFormat>Экран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2</vt:lpstr>
      <vt:lpstr>«ПРЕКРАСНОЕ СЛОВО –  ДРУЖБА»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«ПРЕКРАСНОЕ СЛОВО –  ДРУЖБА»</dc:title>
  <dc:creator>7Я</dc:creator>
  <cp:lastModifiedBy>7Я</cp:lastModifiedBy>
  <cp:revision>10</cp:revision>
  <dcterms:created xsi:type="dcterms:W3CDTF">2020-03-15T08:17:49Z</dcterms:created>
  <dcterms:modified xsi:type="dcterms:W3CDTF">2020-03-15T10:22:10Z</dcterms:modified>
</cp:coreProperties>
</file>