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sldIdLst>
    <p:sldId id="261" r:id="rId2"/>
    <p:sldId id="297" r:id="rId3"/>
    <p:sldId id="298" r:id="rId4"/>
    <p:sldId id="299" r:id="rId5"/>
    <p:sldId id="300" r:id="rId6"/>
    <p:sldId id="266" r:id="rId7"/>
    <p:sldId id="315" r:id="rId8"/>
    <p:sldId id="316" r:id="rId9"/>
    <p:sldId id="317" r:id="rId10"/>
    <p:sldId id="301" r:id="rId11"/>
    <p:sldId id="303" r:id="rId12"/>
    <p:sldId id="292" r:id="rId13"/>
    <p:sldId id="304" r:id="rId14"/>
    <p:sldId id="305" r:id="rId15"/>
    <p:sldId id="306" r:id="rId16"/>
    <p:sldId id="307" r:id="rId17"/>
    <p:sldId id="302" r:id="rId18"/>
    <p:sldId id="309" r:id="rId19"/>
    <p:sldId id="310" r:id="rId20"/>
    <p:sldId id="312" r:id="rId21"/>
    <p:sldId id="313" r:id="rId22"/>
    <p:sldId id="314" r:id="rId23"/>
    <p:sldId id="319" r:id="rId24"/>
    <p:sldId id="321" r:id="rId25"/>
    <p:sldId id="326" r:id="rId26"/>
    <p:sldId id="320" r:id="rId27"/>
    <p:sldId id="322" r:id="rId28"/>
    <p:sldId id="323" r:id="rId29"/>
    <p:sldId id="324" r:id="rId30"/>
    <p:sldId id="32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2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0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4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5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9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40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90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5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4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4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9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3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517707-3ECC-46DC-BCAA-316EBB94D07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453" y="1919749"/>
            <a:ext cx="9144000" cy="167889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2060"/>
                </a:solidFill>
                <a:cs typeface="Arial" panose="020B0604020202020204" pitchFamily="34" charset="0"/>
              </a:rPr>
              <a:t>Современный урок иностранного языка.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Из опыта работы.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6460" y="3952335"/>
            <a:ext cx="6837841" cy="1793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Кирдяшева Гульназ Наилевна,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учитель английского </a:t>
            </a:r>
            <a:r>
              <a:rPr lang="ru-RU" sz="2800" b="1" dirty="0" smtClean="0">
                <a:solidFill>
                  <a:srgbClr val="FF0000"/>
                </a:solidFill>
              </a:rPr>
              <a:t>языка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1 квалификационной категории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МКОУ ХМР «СОШ п. Сибирский»</a:t>
            </a:r>
          </a:p>
        </p:txBody>
      </p:sp>
    </p:spTree>
    <p:extLst>
      <p:ext uri="{BB962C8B-B14F-4D97-AF65-F5344CB8AC3E}">
        <p14:creationId xmlns:p14="http://schemas.microsoft.com/office/powerpoint/2010/main" val="10646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2434277" y="796414"/>
            <a:ext cx="7300451" cy="1426056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65" y="-297"/>
            <a:ext cx="9128916" cy="6858594"/>
          </a:xfrm>
        </p:spPr>
      </p:pic>
    </p:spTree>
    <p:extLst>
      <p:ext uri="{BB962C8B-B14F-4D97-AF65-F5344CB8AC3E}">
        <p14:creationId xmlns:p14="http://schemas.microsoft.com/office/powerpoint/2010/main" val="37729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17" y="-297"/>
            <a:ext cx="9137363" cy="6853023"/>
          </a:xfrm>
        </p:spPr>
      </p:pic>
    </p:spTree>
    <p:extLst>
      <p:ext uri="{BB962C8B-B14F-4D97-AF65-F5344CB8AC3E}">
        <p14:creationId xmlns:p14="http://schemas.microsoft.com/office/powerpoint/2010/main" val="412523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19141"/>
            <a:ext cx="10515600" cy="568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что обратить особое внимание?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0375" y="1220827"/>
            <a:ext cx="11435864" cy="44163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На уроках английского языка 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придерживаюсь правила – групповое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обучение основывается на четырех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основных принципах: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- социальное взаимодействие,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- позитивная взаимозависимость,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- личная отчетность,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chemeClr val="tx1"/>
                </a:solidFill>
              </a:rPr>
              <a:t>равная доля участия каждого.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Успешное выполнение работы всей группой зависит от результатов работы каждого из участников этой группы.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avatars.mds.yandex.net/i?id=d628613884fc2a461da1861dbb01c45a-4948500-images-thumbs&amp;ref=rim&amp;n=33&amp;w=254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73" y="2998177"/>
            <a:ext cx="6133983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5606317" cy="42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29" y="-297"/>
            <a:ext cx="9092796" cy="6819599"/>
          </a:xfrm>
        </p:spPr>
      </p:pic>
    </p:spTree>
    <p:extLst>
      <p:ext uri="{BB962C8B-B14F-4D97-AF65-F5344CB8AC3E}">
        <p14:creationId xmlns:p14="http://schemas.microsoft.com/office/powerpoint/2010/main" val="423767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17" y="-297"/>
            <a:ext cx="9137363" cy="6853023"/>
          </a:xfrm>
        </p:spPr>
      </p:pic>
    </p:spTree>
    <p:extLst>
      <p:ext uri="{BB962C8B-B14F-4D97-AF65-F5344CB8AC3E}">
        <p14:creationId xmlns:p14="http://schemas.microsoft.com/office/powerpoint/2010/main" val="383418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30" y="160338"/>
            <a:ext cx="8569738" cy="6498434"/>
          </a:xfrm>
        </p:spPr>
      </p:pic>
    </p:spTree>
    <p:extLst>
      <p:ext uri="{BB962C8B-B14F-4D97-AF65-F5344CB8AC3E}">
        <p14:creationId xmlns:p14="http://schemas.microsoft.com/office/powerpoint/2010/main" val="38795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442807"/>
            <a:ext cx="11734800" cy="62270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СОБЕРИ КАРТИНКУ.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Каждой команде дается конверт, в котором находятся 12 частей от картинки. Нужно быстро собрать картинку и дать ее описание с помощью структур I </a:t>
            </a:r>
            <a:r>
              <a:rPr lang="ru-RU" sz="3600" dirty="0" err="1"/>
              <a:t>see</a:t>
            </a:r>
            <a:r>
              <a:rPr lang="ru-RU" sz="3600" dirty="0"/>
              <a:t> … </a:t>
            </a:r>
            <a:r>
              <a:rPr lang="ru-RU" sz="3600" dirty="0" err="1"/>
              <a:t>This</a:t>
            </a:r>
            <a:r>
              <a:rPr lang="ru-RU" sz="3600" dirty="0"/>
              <a:t> </a:t>
            </a:r>
            <a:r>
              <a:rPr lang="ru-RU" sz="3600" dirty="0" err="1"/>
              <a:t>is</a:t>
            </a:r>
            <a:r>
              <a:rPr lang="ru-RU" sz="3600" dirty="0"/>
              <a:t> … </a:t>
            </a:r>
            <a:r>
              <a:rPr lang="ru-RU" sz="3600" dirty="0" err="1"/>
              <a:t>He</a:t>
            </a:r>
            <a:r>
              <a:rPr lang="ru-RU" sz="3600" dirty="0"/>
              <a:t> </a:t>
            </a:r>
            <a:r>
              <a:rPr lang="ru-RU" sz="3600" dirty="0" err="1"/>
              <a:t>has</a:t>
            </a:r>
            <a:r>
              <a:rPr lang="ru-RU" sz="3600" dirty="0"/>
              <a:t> </a:t>
            </a:r>
            <a:r>
              <a:rPr lang="ru-RU" sz="3600" dirty="0" err="1"/>
              <a:t>got</a:t>
            </a:r>
            <a:r>
              <a:rPr lang="ru-RU" sz="3600" dirty="0"/>
              <a:t>… .…</a:t>
            </a:r>
            <a:r>
              <a:rPr lang="ru-RU" sz="3600" dirty="0" err="1"/>
              <a:t>She</a:t>
            </a:r>
            <a:r>
              <a:rPr lang="ru-RU" sz="3600" dirty="0"/>
              <a:t> </a:t>
            </a:r>
            <a:r>
              <a:rPr lang="ru-RU" sz="3600" dirty="0" err="1"/>
              <a:t>has</a:t>
            </a:r>
            <a:r>
              <a:rPr lang="ru-RU" sz="3600" dirty="0"/>
              <a:t> </a:t>
            </a:r>
            <a:r>
              <a:rPr lang="ru-RU" sz="3600" dirty="0" err="1"/>
              <a:t>got</a:t>
            </a:r>
            <a:r>
              <a:rPr lang="ru-RU" sz="3600" dirty="0"/>
              <a:t> …. </a:t>
            </a:r>
            <a:r>
              <a:rPr lang="ru-RU" sz="3600" dirty="0" err="1"/>
              <a:t>It</a:t>
            </a:r>
            <a:r>
              <a:rPr lang="ru-RU" sz="3600" dirty="0"/>
              <a:t> </a:t>
            </a:r>
            <a:r>
              <a:rPr lang="ru-RU" sz="3600" dirty="0" err="1"/>
              <a:t>is</a:t>
            </a:r>
            <a:r>
              <a:rPr lang="ru-RU" sz="3600" dirty="0"/>
              <a:t> </a:t>
            </a:r>
            <a:r>
              <a:rPr lang="ru-RU" sz="3600" dirty="0" err="1"/>
              <a:t>blue</a:t>
            </a:r>
            <a:r>
              <a:rPr lang="ru-RU" sz="3600" dirty="0"/>
              <a:t> (</a:t>
            </a:r>
            <a:r>
              <a:rPr lang="ru-RU" sz="3600" dirty="0" err="1"/>
              <a:t>grey</a:t>
            </a:r>
            <a:r>
              <a:rPr lang="ru-RU" sz="3600" dirty="0"/>
              <a:t>, </a:t>
            </a:r>
            <a:r>
              <a:rPr lang="ru-RU" sz="3600" dirty="0" err="1"/>
              <a:t>etc</a:t>
            </a:r>
            <a:r>
              <a:rPr lang="ru-RU" sz="3600" dirty="0"/>
              <a:t>.)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СОБЕРИ БУКЕТ.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Оборудование: живые или искусственные цветы или осенние листья.</a:t>
            </a:r>
            <a:br>
              <a:rPr lang="ru-RU" sz="3600" dirty="0"/>
            </a:br>
            <a:r>
              <a:rPr lang="ru-RU" sz="3600" dirty="0"/>
              <a:t>Учитель: У каждого из вас есть любимый учитель. Давайте соберем букет для него. Только мы должны соблюдать одно условие: называть цвет каждого цветка или листочка правильно, иначе букет быстро завянет.</a:t>
            </a:r>
            <a:br>
              <a:rPr lang="ru-RU" sz="3600" dirty="0"/>
            </a:br>
            <a:r>
              <a:rPr lang="ru-RU" sz="3600" dirty="0"/>
              <a:t>Ученик: </a:t>
            </a:r>
            <a:r>
              <a:rPr lang="ru-RU" sz="3600" dirty="0" err="1"/>
              <a:t>This</a:t>
            </a:r>
            <a:r>
              <a:rPr lang="ru-RU" sz="3600" dirty="0"/>
              <a:t> </a:t>
            </a:r>
            <a:r>
              <a:rPr lang="ru-RU" sz="3600" dirty="0" err="1"/>
              <a:t>is</a:t>
            </a:r>
            <a:r>
              <a:rPr lang="ru-RU" sz="3600" dirty="0"/>
              <a:t> a </a:t>
            </a:r>
            <a:r>
              <a:rPr lang="ru-RU" sz="3600" dirty="0" err="1"/>
              <a:t>red</a:t>
            </a:r>
            <a:r>
              <a:rPr lang="ru-RU" sz="3600" dirty="0"/>
              <a:t> </a:t>
            </a:r>
            <a:r>
              <a:rPr lang="ru-RU" sz="3600" dirty="0" err="1"/>
              <a:t>flower</a:t>
            </a:r>
            <a:r>
              <a:rPr lang="ru-RU" sz="3600" dirty="0"/>
              <a:t>. </a:t>
            </a:r>
            <a:r>
              <a:rPr lang="ru-RU" sz="3600" dirty="0" err="1"/>
              <a:t>This</a:t>
            </a:r>
            <a:r>
              <a:rPr lang="ru-RU" sz="3600" dirty="0"/>
              <a:t> </a:t>
            </a:r>
            <a:r>
              <a:rPr lang="ru-RU" sz="3600" dirty="0" err="1"/>
              <a:t>is</a:t>
            </a:r>
            <a:r>
              <a:rPr lang="ru-RU" sz="3600" dirty="0"/>
              <a:t> a </a:t>
            </a:r>
            <a:r>
              <a:rPr lang="ru-RU" sz="3600" dirty="0" err="1"/>
              <a:t>yellow</a:t>
            </a:r>
            <a:r>
              <a:rPr lang="ru-RU" sz="3600" dirty="0"/>
              <a:t> </a:t>
            </a:r>
            <a:r>
              <a:rPr lang="ru-RU" sz="3600" dirty="0" err="1"/>
              <a:t>flower</a:t>
            </a:r>
            <a:r>
              <a:rPr lang="ru-RU" sz="3600" dirty="0"/>
              <a:t>. </a:t>
            </a:r>
            <a:r>
              <a:rPr lang="ru-RU" sz="3600" dirty="0" err="1"/>
              <a:t>Etc</a:t>
            </a:r>
            <a:r>
              <a:rPr lang="ru-RU" sz="3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СОСТАВЬ СЛОВО.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Каждому из играющих учеников выдаём листок с нарисованной цепочкой квадратиков и набор картонных квадратов с буквами алфавита. Учитель (ведущий) называет слово на русском языке или показывает рисунок с изображением какого-либо предмета. Ученики произносят слово на английском, а затем выкладывают слово из выданных букв.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8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60" y="-297"/>
            <a:ext cx="9079917" cy="6801071"/>
          </a:xfrm>
        </p:spPr>
      </p:pic>
    </p:spTree>
    <p:extLst>
      <p:ext uri="{BB962C8B-B14F-4D97-AF65-F5344CB8AC3E}">
        <p14:creationId xmlns:p14="http://schemas.microsoft.com/office/powerpoint/2010/main" val="262621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1" y="304800"/>
            <a:ext cx="9324911" cy="6553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5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579" y="1750101"/>
            <a:ext cx="10564837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ln>
                  <a:noFill/>
                </a:ln>
                <a:solidFill>
                  <a:srgbClr val="002060"/>
                </a:solidFill>
                <a:latin typeface="+mn-lt"/>
                <a:ea typeface="Batang" pitchFamily="18" charset="-127"/>
              </a:rPr>
              <a:t>Иностранный язык - средство жизнеобеспечения общества, роль которого возрастает в связи с развитием международных экономических, научных, социальных, культурных связей.</a:t>
            </a: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Helga\Desktop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057" y="2824091"/>
            <a:ext cx="6915883" cy="371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091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1" y="564783"/>
            <a:ext cx="5835884" cy="4394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93753"/>
            <a:ext cx="5879433" cy="44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5" y="132151"/>
            <a:ext cx="4354879" cy="3278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4" y="3429000"/>
            <a:ext cx="4390017" cy="330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08" y="132151"/>
            <a:ext cx="3144342" cy="4176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151547"/>
            <a:ext cx="3323948" cy="4414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17" y="2989248"/>
            <a:ext cx="2819897" cy="37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57" y="261571"/>
            <a:ext cx="8413483" cy="63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1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" y="42061"/>
            <a:ext cx="9135206" cy="6851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86" y="3684275"/>
            <a:ext cx="4325814" cy="32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30" y="7937"/>
            <a:ext cx="9133814" cy="68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1" y="-297"/>
            <a:ext cx="9133417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5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88675" y="612844"/>
            <a:ext cx="5149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</a:rPr>
              <a:t>Технология интегрированного образования – это такая организация процесса обучения, которая подразумевает включение бинарных учебных занятий, а также занятий с использованием межпредметных связей.</a:t>
            </a:r>
          </a:p>
          <a:p>
            <a:r>
              <a:rPr lang="ru-RU" sz="2400" dirty="0">
                <a:solidFill>
                  <a:srgbClr val="333333"/>
                </a:solidFill>
              </a:rPr>
              <a:t>В контексте интеграции образования, само понимание интеграции рассматривается с двух точек зрения:</a:t>
            </a:r>
          </a:p>
          <a:p>
            <a:r>
              <a:rPr lang="ru-RU" sz="2400" dirty="0">
                <a:solidFill>
                  <a:srgbClr val="333333"/>
                </a:solidFill>
              </a:rPr>
              <a:t>- Взаимосвязь знаний по учебным предметам.</a:t>
            </a:r>
          </a:p>
          <a:p>
            <a:r>
              <a:rPr lang="ru-RU" sz="2400" dirty="0">
                <a:solidFill>
                  <a:srgbClr val="333333"/>
                </a:solidFill>
              </a:rPr>
              <a:t>- Использование интегрированных методов, форм и технологий обучения.</a:t>
            </a:r>
            <a:endParaRPr lang="ru-RU" sz="24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918984"/>
            <a:ext cx="6082094" cy="44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4" y="280804"/>
            <a:ext cx="8395189" cy="62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1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90" y="8234"/>
            <a:ext cx="9133417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53" y="219808"/>
            <a:ext cx="9891347" cy="654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70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AutoShape 4" descr="https://3.bp.blogspot.com/-QOY1PHAOcRA/WZFIch4EIzI/AAAAAAAAC7g/t445mMHDF7At6gqKJZiCfpAFUFt9oEnzwCLcBGAs/s1600/Fotolia_54285979_Subscription_Monthly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7937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05272"/>
              </p:ext>
            </p:extLst>
          </p:nvPr>
        </p:nvGraphicFramePr>
        <p:xfrm>
          <a:off x="1214717" y="516502"/>
          <a:ext cx="9762564" cy="5824995"/>
        </p:xfrm>
        <a:graphic>
          <a:graphicData uri="http://schemas.openxmlformats.org/drawingml/2006/table">
            <a:tbl>
              <a:tblPr/>
              <a:tblGrid>
                <a:gridCol w="2918012">
                  <a:extLst>
                    <a:ext uri="{9D8B030D-6E8A-4147-A177-3AD203B41FA5}">
                      <a16:colId xmlns:a16="http://schemas.microsoft.com/office/drawing/2014/main" val="746505145"/>
                    </a:ext>
                  </a:extLst>
                </a:gridCol>
                <a:gridCol w="3590364">
                  <a:extLst>
                    <a:ext uri="{9D8B030D-6E8A-4147-A177-3AD203B41FA5}">
                      <a16:colId xmlns:a16="http://schemas.microsoft.com/office/drawing/2014/main" val="3347359323"/>
                    </a:ext>
                  </a:extLst>
                </a:gridCol>
                <a:gridCol w="3254188">
                  <a:extLst>
                    <a:ext uri="{9D8B030D-6E8A-4147-A177-3AD203B41FA5}">
                      <a16:colId xmlns:a16="http://schemas.microsoft.com/office/drawing/2014/main" val="88107593"/>
                    </a:ext>
                  </a:extLst>
                </a:gridCol>
              </a:tblGrid>
              <a:tr h="66839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sng" dirty="0">
                          <a:effectLst/>
                          <a:latin typeface="Times New Roman" panose="02020603050405020304" pitchFamily="18" charset="0"/>
                        </a:rPr>
                        <a:t>Анализ</a:t>
                      </a:r>
                      <a:endParaRPr lang="ru-RU" sz="3200" b="1" i="0" u="sng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sng" dirty="0">
                          <a:effectLst/>
                          <a:latin typeface="Times New Roman" panose="02020603050405020304" pitchFamily="18" charset="0"/>
                        </a:rPr>
                        <a:t>Учитель</a:t>
                      </a:r>
                      <a:endParaRPr lang="ru-RU" sz="3200" b="1" i="0" u="sng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sng" dirty="0">
                          <a:effectLst/>
                          <a:latin typeface="Times New Roman" panose="02020603050405020304" pitchFamily="18" charset="0"/>
                        </a:rPr>
                        <a:t>Ученик</a:t>
                      </a:r>
                      <a:endParaRPr lang="ru-RU" sz="3200" b="1" i="0" u="sng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3465"/>
                  </a:ext>
                </a:extLst>
              </a:tr>
              <a:tr h="1672918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</a:rPr>
                        <a:t>Предъявление противоречивых фактов</a:t>
                      </a:r>
                      <a:endParaRPr lang="ru-RU" sz="3200" b="1" i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– Some people call this country England, the others name it UK, some people</a:t>
                      </a:r>
                      <a:endParaRPr lang="en-US" sz="3200" dirty="0">
                        <a:effectLst/>
                      </a:endParaRPr>
                    </a:p>
                    <a:p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say, “It is Great Britain»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Слушают учителя, испытывают удивление.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72419"/>
                  </a:ext>
                </a:extLst>
              </a:tr>
              <a:tr h="1651296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</a:rPr>
                        <a:t>Побуждение к осознанию</a:t>
                      </a:r>
                      <a:endParaRPr lang="ru-RU" sz="3200" b="1" i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– What is strange?</a:t>
                      </a:r>
                      <a:endParaRPr lang="en-US" sz="3200" dirty="0">
                        <a:effectLst/>
                      </a:endParaRPr>
                    </a:p>
                    <a:p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– Is it one country or three different countries?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One country has many names.</a:t>
                      </a:r>
                      <a:endParaRPr lang="en-US" sz="3200" i="1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</a:rPr>
                        <a:t>Осознают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</a:rPr>
                        <a:t>противоречие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52631"/>
                  </a:ext>
                </a:extLst>
              </a:tr>
              <a:tr h="1100865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</a:rPr>
                        <a:t>Побуждение к проблеме</a:t>
                      </a:r>
                      <a:endParaRPr lang="ru-RU" sz="3200" b="1" i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– What will we speak about today?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</a:rPr>
                        <a:t>Great Britain.</a:t>
                      </a:r>
                      <a:endParaRPr lang="en-US" sz="3200" i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62007"/>
                  </a:ext>
                </a:extLst>
              </a:tr>
              <a:tr h="643935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</a:rPr>
                        <a:t>Тема</a:t>
                      </a:r>
                      <a:endParaRPr lang="ru-RU" sz="3200" b="1" i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Записывает тему урока.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 Записывают тему в тетради.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51103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6963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2434277" y="796414"/>
            <a:ext cx="7300451" cy="1426056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74" y="0"/>
            <a:ext cx="9144395" cy="6858297"/>
          </a:xfrm>
        </p:spPr>
      </p:pic>
    </p:spTree>
    <p:extLst>
      <p:ext uri="{BB962C8B-B14F-4D97-AF65-F5344CB8AC3E}">
        <p14:creationId xmlns:p14="http://schemas.microsoft.com/office/powerpoint/2010/main" val="41876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7" y="0"/>
            <a:ext cx="89521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7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29" y="1582854"/>
            <a:ext cx="9144000" cy="1678899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i="1" dirty="0">
                <a:ln>
                  <a:noFill/>
                </a:ln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03" y="0"/>
            <a:ext cx="9099126" cy="68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3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1843</TotalTime>
  <Words>221</Words>
  <Application>Microsoft Office PowerPoint</Application>
  <PresentationFormat>Широкоэкранный</PresentationFormat>
  <Paragraphs>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Batang</vt:lpstr>
      <vt:lpstr>Garamond</vt:lpstr>
      <vt:lpstr>Times New Roman</vt:lpstr>
      <vt:lpstr>Натуральные материалы</vt:lpstr>
      <vt:lpstr>Современный урок иностранного языка.  Из опыта работы.</vt:lpstr>
      <vt:lpstr>  Иностранный язык - средство жизнеобеспечения общества, роль которого возрастает в связи с развитием международных экономических, научных, социальных, культурных связей. </vt:lpstr>
      <vt:lpstr>   </vt:lpstr>
      <vt:lpstr>   </vt:lpstr>
      <vt:lpstr>   </vt:lpstr>
      <vt:lpstr>Презентация PowerPoint</vt:lpstr>
      <vt:lpstr>   </vt:lpstr>
      <vt:lpstr>   </vt:lpstr>
      <vt:lpstr>   </vt:lpstr>
      <vt:lpstr>Презентация PowerPoint</vt:lpstr>
      <vt:lpstr>Презентация PowerPoint</vt:lpstr>
      <vt:lpstr>На что обратить особое внимание?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Кирдяшева Гульназ Наилевна</cp:lastModifiedBy>
  <cp:revision>119</cp:revision>
  <dcterms:created xsi:type="dcterms:W3CDTF">2021-09-28T15:12:15Z</dcterms:created>
  <dcterms:modified xsi:type="dcterms:W3CDTF">2023-11-02T06:49:22Z</dcterms:modified>
</cp:coreProperties>
</file>