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58" r:id="rId3"/>
    <p:sldId id="284" r:id="rId4"/>
    <p:sldId id="257" r:id="rId5"/>
    <p:sldId id="285" r:id="rId6"/>
    <p:sldId id="286" r:id="rId7"/>
    <p:sldId id="287" r:id="rId8"/>
    <p:sldId id="288" r:id="rId9"/>
    <p:sldId id="259" r:id="rId10"/>
    <p:sldId id="289" r:id="rId11"/>
    <p:sldId id="267" r:id="rId12"/>
    <p:sldId id="268" r:id="rId13"/>
    <p:sldId id="261" r:id="rId14"/>
    <p:sldId id="290" r:id="rId15"/>
    <p:sldId id="278" r:id="rId16"/>
    <p:sldId id="280" r:id="rId17"/>
    <p:sldId id="28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3" d="100"/>
          <a:sy n="63" d="100"/>
        </p:scale>
        <p:origin x="1380" y="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resh.edu.ru/subject/lesson/2054/train/#194323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1k.by/images/site/adsimages/a10000/f/8/i682b0ba4d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hyperlink" Target="http://www.narashvat.ru/bank/6860_sodium-bicarbonate1-small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9.jpeg"/><Relationship Id="rId2" Type="http://schemas.openxmlformats.org/officeDocument/2006/relationships/hyperlink" Target="http://demiart.ru/forum/uploads/post-24860-1185071650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live4fun.ru/pictures/img_17192963_20_0.jpg" TargetMode="External"/><Relationship Id="rId5" Type="http://schemas.openxmlformats.org/officeDocument/2006/relationships/image" Target="../media/image8.jpeg"/><Relationship Id="rId4" Type="http://schemas.openxmlformats.org/officeDocument/2006/relationships/hyperlink" Target="http://www.geogips.ru/upload/information_items_1196159205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klimat.belstroy.by/upload/iblock/453/mramor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 txBox="1">
            <a:spLocks noChangeArrowheads="1"/>
          </p:cNvSpPr>
          <p:nvPr/>
        </p:nvSpPr>
        <p:spPr bwMode="auto">
          <a:xfrm>
            <a:off x="381000" y="1447800"/>
            <a:ext cx="8482012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Ú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r>
              <a:rPr kumimoji="0" lang="ru-RU" altLang="ru-RU" sz="40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«Познание – это солнечный свет, без которого человечество не может развиваться.»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kumimoji="0" lang="ru-RU" altLang="ru-RU" sz="4000" b="1" kern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kumimoji="0" lang="ru-RU" altLang="ru-RU" sz="40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</a:t>
            </a:r>
            <a:r>
              <a:rPr kumimoji="0" lang="ru-RU" altLang="ru-RU" sz="4000" b="1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Н.Бердяев</a:t>
            </a:r>
            <a:endParaRPr kumimoji="0" lang="ru-RU" altLang="ru-RU" sz="4000" b="1" kern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6126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5101300"/>
              </p:ext>
            </p:extLst>
          </p:nvPr>
        </p:nvGraphicFramePr>
        <p:xfrm>
          <a:off x="228599" y="1295399"/>
          <a:ext cx="8610603" cy="48005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98698">
                  <a:extLst>
                    <a:ext uri="{9D8B030D-6E8A-4147-A177-3AD203B41FA5}">
                      <a16:colId xmlns:a16="http://schemas.microsoft.com/office/drawing/2014/main" val="2571382347"/>
                    </a:ext>
                  </a:extLst>
                </a:gridCol>
                <a:gridCol w="1799491">
                  <a:extLst>
                    <a:ext uri="{9D8B030D-6E8A-4147-A177-3AD203B41FA5}">
                      <a16:colId xmlns:a16="http://schemas.microsoft.com/office/drawing/2014/main" val="1291533965"/>
                    </a:ext>
                  </a:extLst>
                </a:gridCol>
                <a:gridCol w="1123295">
                  <a:extLst>
                    <a:ext uri="{9D8B030D-6E8A-4147-A177-3AD203B41FA5}">
                      <a16:colId xmlns:a16="http://schemas.microsoft.com/office/drawing/2014/main" val="1521368398"/>
                    </a:ext>
                  </a:extLst>
                </a:gridCol>
                <a:gridCol w="1799491">
                  <a:extLst>
                    <a:ext uri="{9D8B030D-6E8A-4147-A177-3AD203B41FA5}">
                      <a16:colId xmlns:a16="http://schemas.microsoft.com/office/drawing/2014/main" val="1014165260"/>
                    </a:ext>
                  </a:extLst>
                </a:gridCol>
                <a:gridCol w="2089628">
                  <a:extLst>
                    <a:ext uri="{9D8B030D-6E8A-4147-A177-3AD203B41FA5}">
                      <a16:colId xmlns:a16="http://schemas.microsoft.com/office/drawing/2014/main" val="582732920"/>
                    </a:ext>
                  </a:extLst>
                </a:gridCol>
              </a:tblGrid>
              <a:tr h="8502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Название кислоты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Формула кислоты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Металл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Формула соли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Название соли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35685940"/>
                  </a:ext>
                </a:extLst>
              </a:tr>
              <a:tr h="7900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Соляная кислота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73088908"/>
                  </a:ext>
                </a:extLst>
              </a:tr>
              <a:tr h="7900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Угольная кислота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97838585"/>
                  </a:ext>
                </a:extLst>
              </a:tr>
              <a:tr h="7900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Азотная кислота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38286990"/>
                  </a:ext>
                </a:extLst>
              </a:tr>
              <a:tr h="7900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Серная кислота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3425026"/>
                  </a:ext>
                </a:extLst>
              </a:tr>
              <a:tr h="7900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Фосфорная кислота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065428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967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85750"/>
            <a:ext cx="8229600" cy="9144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Segoe Print" panose="02000600000000000000" pitchFamily="2" charset="0"/>
                <a:cs typeface="Times New Roman" pitchFamily="18" charset="0"/>
              </a:rPr>
              <a:t>Классификация солей</a:t>
            </a:r>
            <a:endParaRPr lang="ru-RU" sz="4000" b="1" dirty="0">
              <a:latin typeface="Segoe Print" panose="02000600000000000000" pitchFamily="2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562600"/>
          </a:xfrm>
        </p:spPr>
        <p:txBody>
          <a:bodyPr>
            <a:normAutofit/>
          </a:bodyPr>
          <a:lstStyle/>
          <a:p>
            <a:pPr marL="514350" indent="-514350" algn="ctr">
              <a:buAutoNum type="arabicParenR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 растворимости в воде</a:t>
            </a:r>
          </a:p>
          <a:p>
            <a:pPr marL="514350" indent="-51435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Растворимые                            Нерастворимые</a:t>
            </a:r>
          </a:p>
          <a:p>
            <a:pPr marL="514350" indent="-51435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Малорастворимые</a:t>
            </a:r>
          </a:p>
          <a:p>
            <a:pPr marL="514350" indent="-514350" algn="just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Аммиачная селитра</a:t>
            </a:r>
          </a:p>
          <a:p>
            <a:pPr marL="514350" indent="-51435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NO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upload.wikimedia.org/wikipedia/commons/thumb/a/a4/Iron%28III%29-phosphate-pentahydrate-sample.jpg/200px-Iron%28III%29-phosphate-pentahydrate-sampl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3276600"/>
            <a:ext cx="23622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934200" y="5136802"/>
            <a:ext cx="2438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FePO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7239000" y="2286000"/>
            <a:ext cx="381000" cy="914400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http://static.wikidoc.org/a/a7/Calcium_sulfate_hemihydrate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3810000"/>
            <a:ext cx="1981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3657600" y="5892145"/>
            <a:ext cx="1752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CaSO</a:t>
            </a:r>
            <a:r>
              <a:rPr lang="en-US" sz="2400" baseline="-300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</a:t>
            </a:r>
            <a:endParaRPr lang="en-US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4343400" y="2819400"/>
            <a:ext cx="381000" cy="914400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1371600" y="2286000"/>
            <a:ext cx="381000" cy="914400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 descr="http://inza.neobroker.ru/img-org/tovar-42337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3276600"/>
            <a:ext cx="1981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8889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0668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Segoe Print" panose="02000600000000000000" pitchFamily="2" charset="0"/>
                <a:cs typeface="Times New Roman" pitchFamily="18" charset="0"/>
              </a:rPr>
              <a:t>Классификация солей</a:t>
            </a:r>
            <a:endParaRPr lang="ru-RU" sz="4000" dirty="0">
              <a:latin typeface="Segoe Print" panose="02000600000000000000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86740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    2) По наличию или отсутствию кислорода</a:t>
            </a:r>
          </a:p>
          <a:p>
            <a:pPr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             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Кислородсодержащие                  Бескислородные</a:t>
            </a:r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Например:                                     Например:</a:t>
            </a:r>
          </a:p>
          <a:p>
            <a:pPr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40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4000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40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                                    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NaBr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бромид натрия)                          </a:t>
            </a:r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KNO</a:t>
            </a:r>
            <a:r>
              <a:rPr lang="en-US" sz="40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40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ru-RU" sz="4000" baseline="-25000" dirty="0" smtClean="0">
                <a:latin typeface="Times New Roman" pitchFamily="18" charset="0"/>
                <a:cs typeface="Times New Roman" pitchFamily="18" charset="0"/>
              </a:rPr>
              <a:t>                         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KY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   (иодид калия)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Ca(NO</a:t>
            </a:r>
            <a:r>
              <a:rPr lang="en-US" sz="3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3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4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CaCl</a:t>
            </a:r>
            <a:r>
              <a:rPr lang="en-US" sz="3400" baseline="-250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34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</a:t>
            </a:r>
          </a:p>
        </p:txBody>
      </p:sp>
      <p:sp>
        <p:nvSpPr>
          <p:cNvPr id="4" name="Стрелка вниз 3"/>
          <p:cNvSpPr/>
          <p:nvPr/>
        </p:nvSpPr>
        <p:spPr>
          <a:xfrm>
            <a:off x="1524000" y="1600200"/>
            <a:ext cx="457200" cy="2133600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6781800" y="1600200"/>
            <a:ext cx="457200" cy="2133600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116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Segoe Print" panose="02000600000000000000" pitchFamily="2" charset="0"/>
              </a:rPr>
              <a:t>Классификация солей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971800" y="1184772"/>
            <a:ext cx="26506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составу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668" y="2422025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Средние (нормальные)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38400" y="237273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Кислые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19600" y="2384075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Основные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58000" y="2302261"/>
            <a:ext cx="243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Комплексные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1371600" y="1769547"/>
            <a:ext cx="1676400" cy="60318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3505200" y="1769547"/>
            <a:ext cx="0" cy="66313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5365594" y="1808833"/>
            <a:ext cx="256868" cy="62385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5683646" y="1769547"/>
            <a:ext cx="1769205" cy="94821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83565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Segoe Print" panose="02000600000000000000" pitchFamily="2" charset="0"/>
              </a:rPr>
              <a:t>Классификация солей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971800" y="1184772"/>
            <a:ext cx="26506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составу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668" y="2422025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Средние (нормальные)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38400" y="237273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Кислые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19600" y="2384075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Основные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58000" y="2302261"/>
            <a:ext cx="243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Комплексные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1371600" y="1769547"/>
            <a:ext cx="1676400" cy="60318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3505200" y="1769547"/>
            <a:ext cx="0" cy="66313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5365594" y="1808833"/>
            <a:ext cx="256868" cy="62385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5683646" y="1769547"/>
            <a:ext cx="1769205" cy="94821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57200" y="3365829"/>
            <a:ext cx="139493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2800" baseline="-250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MgSO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2800" baseline="-25000" dirty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1735237" y="2887075"/>
            <a:ext cx="2691763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buNone/>
            </a:pPr>
            <a:r>
              <a:rPr lang="ru-RU" dirty="0" smtClean="0"/>
              <a:t>            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NaHCO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aseline="-25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Mg(HSO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4475353" y="2872981"/>
            <a:ext cx="229421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buNone/>
            </a:pPr>
            <a:r>
              <a:rPr lang="en-US" dirty="0" smtClean="0"/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MgOH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3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AlOHCl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2800" dirty="0"/>
          </a:p>
        </p:txBody>
      </p:sp>
      <p:sp>
        <p:nvSpPr>
          <p:cNvPr id="24" name="TextBox 23"/>
          <p:cNvSpPr txBox="1"/>
          <p:nvPr/>
        </p:nvSpPr>
        <p:spPr>
          <a:xfrm>
            <a:off x="6864002" y="3309994"/>
            <a:ext cx="23663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[Fe(CN)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5739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95400" y="381000"/>
            <a:ext cx="6934200" cy="5867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) Выберите формулу соли:</a:t>
            </a:r>
          </a:p>
          <a:p>
            <a:pPr eaLnBrk="1" hangingPunct="1">
              <a:lnSpc>
                <a:spcPct val="80000"/>
              </a:lnSpc>
              <a:buNone/>
              <a:defRPr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а)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HCl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б)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Ca(OH)</a:t>
            </a:r>
            <a:r>
              <a:rPr lang="en-US" sz="22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None/>
              <a:defRPr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в)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22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2200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г)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None/>
              <a:defRPr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None/>
              <a:defRPr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2) Какая из приведенных солей растворима в воде:</a:t>
            </a:r>
          </a:p>
          <a:p>
            <a:pPr eaLnBrk="1" hangingPunct="1">
              <a:lnSpc>
                <a:spcPct val="80000"/>
              </a:lnSpc>
              <a:buNone/>
              <a:defRPr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а)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AgCl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	б)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None/>
              <a:defRPr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в)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FePO</a:t>
            </a:r>
            <a:r>
              <a:rPr lang="en-US" sz="2200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г)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CuSO</a:t>
            </a:r>
            <a:r>
              <a:rPr lang="en-US" sz="2200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None/>
              <a:defRPr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None/>
              <a:defRPr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) Какая из приведенных солей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бескислородная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hangingPunct="1">
              <a:lnSpc>
                <a:spcPct val="80000"/>
              </a:lnSpc>
              <a:buNone/>
              <a:defRPr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а)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2200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б)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K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в)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NaNO</a:t>
            </a:r>
            <a:r>
              <a:rPr lang="en-US" sz="2200" baseline="-25000" dirty="0" smtClean="0">
                <a:latin typeface="Times New Roman" pitchFamily="18" charset="0"/>
                <a:cs typeface="Times New Roman" pitchFamily="18" charset="0"/>
              </a:rPr>
              <a:t>3                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г)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Na</a:t>
            </a:r>
            <a:r>
              <a:rPr lang="en-US" sz="22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n-US" sz="22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pPr>
              <a:buNone/>
            </a:pPr>
            <a:endParaRPr lang="en-US" sz="2200" baseline="-25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К какому типу солей относится данная соль -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AlOHCl</a:t>
            </a:r>
            <a:r>
              <a:rPr lang="en-US" sz="22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а) средняя	б) основная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в) кислая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г) ни к одной из этих</a:t>
            </a:r>
          </a:p>
          <a:p>
            <a:pPr eaLnBrk="1" hangingPunct="1">
              <a:lnSpc>
                <a:spcPct val="80000"/>
              </a:lnSpc>
              <a:buNone/>
              <a:defRPr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None/>
              <a:defRPr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378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0361"/>
            <a:ext cx="8229600" cy="990600"/>
          </a:xfrm>
        </p:spPr>
        <p:txBody>
          <a:bodyPr/>
          <a:lstStyle/>
          <a:p>
            <a:r>
              <a:rPr lang="ru-RU" b="1" dirty="0" smtClean="0">
                <a:latin typeface="Segoe Print" panose="02000600000000000000" pitchFamily="2" charset="0"/>
                <a:cs typeface="Times New Roman" pitchFamily="18" charset="0"/>
              </a:rPr>
              <a:t>Ответы:</a:t>
            </a:r>
            <a:endParaRPr lang="ru-RU" b="1" dirty="0">
              <a:latin typeface="Segoe Print" panose="02000600000000000000" pitchFamily="2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33400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в</a:t>
            </a:r>
          </a:p>
          <a:p>
            <a:pPr eaLnBrk="1" hangingPunct="1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г</a:t>
            </a:r>
          </a:p>
          <a:p>
            <a:pPr eaLnBrk="1" hangingPunct="1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б</a:t>
            </a:r>
          </a:p>
          <a:p>
            <a:pPr eaLnBrk="1" hangingPunct="1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б </a:t>
            </a:r>
          </a:p>
          <a:p>
            <a:pPr marL="0" indent="0" eaLnBrk="1" hangingPunct="1">
              <a:buNone/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8836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838200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Домашнее </a:t>
            </a:r>
            <a:r>
              <a:rPr lang="ru-RU" sz="47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задание: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параграф 46 </a:t>
            </a: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учить (с.156-159)</a:t>
            </a:r>
            <a:endParaRPr lang="ru-RU" sz="3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письменно:</a:t>
            </a:r>
          </a:p>
          <a:p>
            <a:pPr marL="0" indent="0">
              <a:buNone/>
            </a:pP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с.160 тест 1, 2 </a:t>
            </a:r>
          </a:p>
          <a:p>
            <a:pPr marL="0" indent="0">
              <a:buNone/>
            </a:pP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с.159 задание 3</a:t>
            </a:r>
          </a:p>
          <a:p>
            <a:pPr marL="0" indent="0">
              <a:buNone/>
            </a:pP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дополнительно*: </a:t>
            </a:r>
            <a:endParaRPr lang="ru-RU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://resh.edu.ru/subject/lesson/2054/train/#194323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03518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6"/>
          <p:cNvSpPr>
            <a:spLocks noChangeArrowheads="1"/>
          </p:cNvSpPr>
          <p:nvPr/>
        </p:nvSpPr>
        <p:spPr bwMode="auto">
          <a:xfrm>
            <a:off x="533400" y="990600"/>
            <a:ext cx="8856663" cy="492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Ú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</a:pPr>
            <a:r>
              <a:rPr lang="en-US" altLang="ru-RU" sz="4800" dirty="0" err="1">
                <a:cs typeface="Times New Roman" panose="02020603050405020304" pitchFamily="18" charset="0"/>
              </a:rPr>
              <a:t>CaO</a:t>
            </a:r>
            <a:r>
              <a:rPr lang="ru-RU" altLang="ru-RU" sz="4800" dirty="0">
                <a:cs typeface="Times New Roman" panose="02020603050405020304" pitchFamily="18" charset="0"/>
              </a:rPr>
              <a:t>  </a:t>
            </a:r>
            <a:r>
              <a:rPr lang="en-US" altLang="ru-RU" sz="4800" dirty="0">
                <a:cs typeface="Times New Roman" panose="02020603050405020304" pitchFamily="18" charset="0"/>
              </a:rPr>
              <a:t> </a:t>
            </a:r>
            <a:r>
              <a:rPr lang="ru-RU" altLang="ru-RU" sz="4800" dirty="0">
                <a:cs typeface="Times New Roman" panose="02020603050405020304" pitchFamily="18" charset="0"/>
              </a:rPr>
              <a:t>  </a:t>
            </a:r>
            <a:r>
              <a:rPr lang="en-US" altLang="ru-RU" sz="4800" dirty="0">
                <a:cs typeface="Times New Roman" panose="02020603050405020304" pitchFamily="18" charset="0"/>
              </a:rPr>
              <a:t>Al(OH)</a:t>
            </a:r>
            <a:r>
              <a:rPr lang="en-US" altLang="ru-RU" sz="4800" baseline="-25000" dirty="0">
                <a:cs typeface="Times New Roman" panose="02020603050405020304" pitchFamily="18" charset="0"/>
              </a:rPr>
              <a:t>3</a:t>
            </a:r>
            <a:r>
              <a:rPr lang="ru-RU" altLang="ru-RU" sz="4800" baseline="-25000" dirty="0">
                <a:cs typeface="Times New Roman" panose="02020603050405020304" pitchFamily="18" charset="0"/>
              </a:rPr>
              <a:t>  </a:t>
            </a:r>
            <a:r>
              <a:rPr lang="ru-RU" altLang="ru-RU" sz="4800" dirty="0">
                <a:cs typeface="Times New Roman" panose="02020603050405020304" pitchFamily="18" charset="0"/>
              </a:rPr>
              <a:t>  </a:t>
            </a:r>
            <a:r>
              <a:rPr lang="en-US" altLang="ru-RU" sz="4800" dirty="0">
                <a:cs typeface="Times New Roman" panose="02020603050405020304" pitchFamily="18" charset="0"/>
              </a:rPr>
              <a:t> </a:t>
            </a:r>
            <a:r>
              <a:rPr lang="ru-RU" altLang="ru-RU" sz="4800" dirty="0" err="1">
                <a:cs typeface="Times New Roman" panose="02020603050405020304" pitchFamily="18" charset="0"/>
              </a:rPr>
              <a:t>ВаО</a:t>
            </a:r>
            <a:r>
              <a:rPr lang="ru-RU" altLang="ru-RU" sz="4800" dirty="0">
                <a:cs typeface="Times New Roman" panose="02020603050405020304" pitchFamily="18" charset="0"/>
              </a:rPr>
              <a:t>   </a:t>
            </a:r>
            <a:r>
              <a:rPr lang="en-US" altLang="ru-RU" sz="4800" dirty="0">
                <a:cs typeface="Times New Roman" panose="02020603050405020304" pitchFamily="18" charset="0"/>
              </a:rPr>
              <a:t> </a:t>
            </a:r>
            <a:r>
              <a:rPr lang="ru-RU" altLang="ru-RU" sz="4800" dirty="0">
                <a:cs typeface="Times New Roman" panose="02020603050405020304" pitchFamily="18" charset="0"/>
              </a:rPr>
              <a:t>К</a:t>
            </a:r>
            <a:r>
              <a:rPr lang="en-US" altLang="ru-RU" sz="4800" dirty="0">
                <a:cs typeface="Times New Roman" panose="02020603050405020304" pitchFamily="18" charset="0"/>
              </a:rPr>
              <a:t>NO</a:t>
            </a:r>
            <a:r>
              <a:rPr lang="en-US" altLang="ru-RU" sz="4800" baseline="-25000" dirty="0">
                <a:cs typeface="Times New Roman" panose="02020603050405020304" pitchFamily="18" charset="0"/>
              </a:rPr>
              <a:t>3</a:t>
            </a:r>
            <a:r>
              <a:rPr lang="ru-RU" altLang="ru-RU" sz="4800" dirty="0">
                <a:cs typeface="Times New Roman" panose="02020603050405020304" pitchFamily="18" charset="0"/>
              </a:rPr>
              <a:t>  </a:t>
            </a:r>
            <a:r>
              <a:rPr lang="en-US" altLang="ru-RU" sz="4800" dirty="0">
                <a:cs typeface="Times New Roman" panose="02020603050405020304" pitchFamily="18" charset="0"/>
              </a:rPr>
              <a:t> H</a:t>
            </a:r>
            <a:r>
              <a:rPr lang="en-US" altLang="ru-RU" sz="4800" baseline="-25000" dirty="0">
                <a:cs typeface="Times New Roman" panose="02020603050405020304" pitchFamily="18" charset="0"/>
              </a:rPr>
              <a:t>2</a:t>
            </a:r>
            <a:r>
              <a:rPr lang="en-US" altLang="ru-RU" sz="4800" dirty="0">
                <a:cs typeface="Times New Roman" panose="02020603050405020304" pitchFamily="18" charset="0"/>
              </a:rPr>
              <a:t>SO</a:t>
            </a:r>
            <a:r>
              <a:rPr lang="en-US" altLang="ru-RU" sz="4800" baseline="-25000" dirty="0">
                <a:cs typeface="Times New Roman" panose="02020603050405020304" pitchFamily="18" charset="0"/>
              </a:rPr>
              <a:t>4</a:t>
            </a:r>
            <a:r>
              <a:rPr lang="en-US" altLang="ru-RU" sz="4800" dirty="0">
                <a:cs typeface="Times New Roman" panose="02020603050405020304" pitchFamily="18" charset="0"/>
              </a:rPr>
              <a:t> </a:t>
            </a:r>
            <a:r>
              <a:rPr lang="ru-RU" altLang="ru-RU" sz="4800" dirty="0">
                <a:cs typeface="Times New Roman" panose="02020603050405020304" pitchFamily="18" charset="0"/>
              </a:rPr>
              <a:t>    </a:t>
            </a:r>
            <a:r>
              <a:rPr lang="en-US" altLang="ru-RU" sz="4800" dirty="0">
                <a:cs typeface="Times New Roman" panose="02020603050405020304" pitchFamily="18" charset="0"/>
              </a:rPr>
              <a:t>Zn(</a:t>
            </a:r>
            <a:r>
              <a:rPr lang="ru-RU" altLang="ru-RU" sz="4800" dirty="0">
                <a:cs typeface="Times New Roman" panose="02020603050405020304" pitchFamily="18" charset="0"/>
              </a:rPr>
              <a:t>О</a:t>
            </a:r>
            <a:r>
              <a:rPr lang="en-US" altLang="ru-RU" sz="4800" dirty="0">
                <a:cs typeface="Times New Roman" panose="02020603050405020304" pitchFamily="18" charset="0"/>
              </a:rPr>
              <a:t>H)</a:t>
            </a:r>
            <a:r>
              <a:rPr lang="en-US" altLang="ru-RU" sz="4800" baseline="-25000" dirty="0">
                <a:cs typeface="Times New Roman" panose="02020603050405020304" pitchFamily="18" charset="0"/>
              </a:rPr>
              <a:t>2</a:t>
            </a:r>
            <a:r>
              <a:rPr lang="ru-RU" altLang="ru-RU" sz="4800" dirty="0">
                <a:cs typeface="Times New Roman" panose="02020603050405020304" pitchFamily="18" charset="0"/>
              </a:rPr>
              <a:t>     </a:t>
            </a:r>
            <a:r>
              <a:rPr lang="ru-RU" altLang="ru-RU" sz="4800" dirty="0" err="1">
                <a:cs typeface="Times New Roman" panose="02020603050405020304" pitchFamily="18" charset="0"/>
              </a:rPr>
              <a:t>Ва</a:t>
            </a:r>
            <a:r>
              <a:rPr lang="en-US" altLang="ru-RU" sz="4800" dirty="0">
                <a:cs typeface="Times New Roman" panose="02020603050405020304" pitchFamily="18" charset="0"/>
              </a:rPr>
              <a:t>(NO</a:t>
            </a:r>
            <a:r>
              <a:rPr lang="en-US" altLang="ru-RU" sz="4800" baseline="-25000" dirty="0">
                <a:cs typeface="Times New Roman" panose="02020603050405020304" pitchFamily="18" charset="0"/>
              </a:rPr>
              <a:t>3</a:t>
            </a:r>
            <a:r>
              <a:rPr lang="en-US" altLang="ru-RU" sz="4800" dirty="0">
                <a:cs typeface="Times New Roman" panose="02020603050405020304" pitchFamily="18" charset="0"/>
              </a:rPr>
              <a:t>)</a:t>
            </a:r>
            <a:r>
              <a:rPr lang="en-US" altLang="ru-RU" sz="4800" baseline="-25000" dirty="0">
                <a:cs typeface="Times New Roman" panose="02020603050405020304" pitchFamily="18" charset="0"/>
              </a:rPr>
              <a:t>2</a:t>
            </a:r>
            <a:r>
              <a:rPr lang="ru-RU" altLang="ru-RU" sz="4800" dirty="0">
                <a:cs typeface="Times New Roman" panose="02020603050405020304" pitchFamily="18" charset="0"/>
              </a:rPr>
              <a:t>  </a:t>
            </a:r>
            <a:r>
              <a:rPr lang="en-US" altLang="ru-RU" sz="4800" dirty="0">
                <a:cs typeface="Times New Roman" panose="02020603050405020304" pitchFamily="18" charset="0"/>
              </a:rPr>
              <a:t> </a:t>
            </a:r>
            <a:r>
              <a:rPr lang="ru-RU" altLang="ru-RU" sz="4800" dirty="0">
                <a:cs typeface="Times New Roman" panose="02020603050405020304" pitchFamily="18" charset="0"/>
              </a:rPr>
              <a:t>Н</a:t>
            </a:r>
            <a:r>
              <a:rPr lang="en-US" altLang="ru-RU" sz="4800" dirty="0">
                <a:cs typeface="Times New Roman" panose="02020603050405020304" pitchFamily="18" charset="0"/>
              </a:rPr>
              <a:t>Cl</a:t>
            </a:r>
            <a:r>
              <a:rPr lang="ru-RU" altLang="ru-RU" sz="4800" dirty="0">
                <a:cs typeface="Times New Roman" panose="02020603050405020304" pitchFamily="18" charset="0"/>
              </a:rPr>
              <a:t>     </a:t>
            </a:r>
            <a:r>
              <a:rPr lang="en-US" altLang="ru-RU" sz="4800" dirty="0">
                <a:cs typeface="Times New Roman" panose="02020603050405020304" pitchFamily="18" charset="0"/>
              </a:rPr>
              <a:t> Na</a:t>
            </a:r>
            <a:r>
              <a:rPr lang="en-US" altLang="ru-RU" sz="4800" baseline="-25000" dirty="0">
                <a:cs typeface="Times New Roman" panose="02020603050405020304" pitchFamily="18" charset="0"/>
              </a:rPr>
              <a:t>2</a:t>
            </a:r>
            <a:r>
              <a:rPr lang="en-US" altLang="ru-RU" sz="4800" dirty="0">
                <a:cs typeface="Times New Roman" panose="02020603050405020304" pitchFamily="18" charset="0"/>
              </a:rPr>
              <a:t>O </a:t>
            </a:r>
            <a:r>
              <a:rPr lang="ru-RU" altLang="ru-RU" sz="4800" dirty="0">
                <a:cs typeface="Times New Roman" panose="02020603050405020304" pitchFamily="18" charset="0"/>
              </a:rPr>
              <a:t>    </a:t>
            </a:r>
            <a:r>
              <a:rPr lang="en-US" altLang="ru-RU" sz="4800" dirty="0" err="1">
                <a:cs typeface="Times New Roman" panose="02020603050405020304" pitchFamily="18" charset="0"/>
              </a:rPr>
              <a:t>NaCI</a:t>
            </a:r>
            <a:r>
              <a:rPr lang="ru-RU" altLang="ru-RU" sz="4800" dirty="0">
                <a:cs typeface="Times New Roman" panose="02020603050405020304" pitchFamily="18" charset="0"/>
              </a:rPr>
              <a:t>    </a:t>
            </a:r>
            <a:r>
              <a:rPr lang="en-US" altLang="ru-RU" sz="4800" dirty="0">
                <a:cs typeface="Times New Roman" panose="02020603050405020304" pitchFamily="18" charset="0"/>
              </a:rPr>
              <a:t> KOH</a:t>
            </a:r>
            <a:r>
              <a:rPr lang="ru-RU" altLang="ru-RU" sz="4800" dirty="0">
                <a:cs typeface="Times New Roman" panose="02020603050405020304" pitchFamily="18" charset="0"/>
              </a:rPr>
              <a:t>  </a:t>
            </a:r>
            <a:r>
              <a:rPr lang="en-US" altLang="ru-RU" sz="4800" dirty="0">
                <a:cs typeface="Times New Roman" panose="02020603050405020304" pitchFamily="18" charset="0"/>
              </a:rPr>
              <a:t> H</a:t>
            </a:r>
            <a:r>
              <a:rPr lang="en-US" altLang="ru-RU" sz="4800" baseline="-25000" dirty="0">
                <a:cs typeface="Times New Roman" panose="02020603050405020304" pitchFamily="18" charset="0"/>
              </a:rPr>
              <a:t>2</a:t>
            </a:r>
            <a:r>
              <a:rPr lang="en-US" altLang="ru-RU" sz="4800" dirty="0">
                <a:cs typeface="Times New Roman" panose="02020603050405020304" pitchFamily="18" charset="0"/>
              </a:rPr>
              <a:t>CO</a:t>
            </a:r>
            <a:r>
              <a:rPr lang="en-US" altLang="ru-RU" sz="4800" baseline="-25000" dirty="0">
                <a:cs typeface="Times New Roman" panose="02020603050405020304" pitchFamily="18" charset="0"/>
              </a:rPr>
              <a:t>3</a:t>
            </a:r>
            <a:r>
              <a:rPr lang="ru-RU" altLang="ru-RU" sz="4800" dirty="0">
                <a:cs typeface="Times New Roman" panose="02020603050405020304" pitchFamily="18" charset="0"/>
              </a:rPr>
              <a:t> </a:t>
            </a:r>
            <a:r>
              <a:rPr lang="en-US" altLang="ru-RU" sz="4800" dirty="0">
                <a:cs typeface="Times New Roman" panose="02020603050405020304" pitchFamily="18" charset="0"/>
              </a:rPr>
              <a:t> </a:t>
            </a:r>
            <a:r>
              <a:rPr lang="ru-RU" altLang="ru-RU" sz="4800" dirty="0">
                <a:cs typeface="Times New Roman" panose="02020603050405020304" pitchFamily="18" charset="0"/>
              </a:rPr>
              <a:t> </a:t>
            </a:r>
            <a:r>
              <a:rPr lang="en-US" altLang="ru-RU" sz="4800" dirty="0">
                <a:cs typeface="Times New Roman" panose="02020603050405020304" pitchFamily="18" charset="0"/>
              </a:rPr>
              <a:t>P</a:t>
            </a:r>
            <a:r>
              <a:rPr lang="en-US" altLang="ru-RU" sz="4800" baseline="-25000" dirty="0">
                <a:cs typeface="Times New Roman" panose="02020603050405020304" pitchFamily="18" charset="0"/>
              </a:rPr>
              <a:t>2</a:t>
            </a:r>
            <a:r>
              <a:rPr lang="en-US" altLang="ru-RU" sz="4800" dirty="0">
                <a:cs typeface="Times New Roman" panose="02020603050405020304" pitchFamily="18" charset="0"/>
              </a:rPr>
              <a:t>O</a:t>
            </a:r>
            <a:r>
              <a:rPr lang="en-US" altLang="ru-RU" sz="4800" baseline="-25000" dirty="0">
                <a:cs typeface="Times New Roman" panose="02020603050405020304" pitchFamily="18" charset="0"/>
              </a:rPr>
              <a:t>5</a:t>
            </a:r>
            <a:r>
              <a:rPr lang="ru-RU" altLang="ru-RU" sz="4800" dirty="0">
                <a:cs typeface="Times New Roman" panose="02020603050405020304" pitchFamily="18" charset="0"/>
              </a:rPr>
              <a:t>  </a:t>
            </a:r>
            <a:r>
              <a:rPr lang="en-US" altLang="ru-RU" sz="4800" dirty="0">
                <a:cs typeface="Times New Roman" panose="02020603050405020304" pitchFamily="18" charset="0"/>
              </a:rPr>
              <a:t> CaCO</a:t>
            </a:r>
            <a:r>
              <a:rPr lang="en-US" altLang="ru-RU" sz="4800" baseline="-25000" dirty="0">
                <a:cs typeface="Times New Roman" panose="02020603050405020304" pitchFamily="18" charset="0"/>
              </a:rPr>
              <a:t>3</a:t>
            </a:r>
            <a:r>
              <a:rPr lang="en-US" altLang="ru-RU" sz="4800" dirty="0">
                <a:cs typeface="Times New Roman" panose="02020603050405020304" pitchFamily="18" charset="0"/>
              </a:rPr>
              <a:t> </a:t>
            </a:r>
            <a:r>
              <a:rPr lang="ru-RU" altLang="ru-RU" sz="4800" dirty="0">
                <a:cs typeface="Times New Roman" panose="02020603050405020304" pitchFamily="18" charset="0"/>
              </a:rPr>
              <a:t>  </a:t>
            </a:r>
            <a:r>
              <a:rPr lang="en-US" altLang="ru-RU" sz="4800" dirty="0">
                <a:cs typeface="Times New Roman" panose="02020603050405020304" pitchFamily="18" charset="0"/>
              </a:rPr>
              <a:t>Fe(OH)</a:t>
            </a:r>
            <a:r>
              <a:rPr lang="en-US" altLang="ru-RU" sz="4800" baseline="-25000" dirty="0">
                <a:cs typeface="Times New Roman" panose="02020603050405020304" pitchFamily="18" charset="0"/>
              </a:rPr>
              <a:t>2</a:t>
            </a:r>
            <a:endParaRPr lang="ru-RU" altLang="ru-RU" sz="4800" baseline="-25000" dirty="0"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</a:pPr>
            <a:endParaRPr lang="ru-RU" altLang="ru-RU" sz="4000" baseline="-250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</a:pPr>
            <a:endParaRPr lang="ru-RU" altLang="ru-RU" sz="40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026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9"/>
          <p:cNvSpPr txBox="1">
            <a:spLocks noChangeArrowheads="1"/>
          </p:cNvSpPr>
          <p:nvPr/>
        </p:nvSpPr>
        <p:spPr bwMode="auto">
          <a:xfrm>
            <a:off x="3138000" y="846138"/>
            <a:ext cx="30924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Ú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4800" i="1" dirty="0"/>
              <a:t>основания</a:t>
            </a:r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3810000" y="1609034"/>
            <a:ext cx="2208212" cy="329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Ú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4000" dirty="0">
                <a:cs typeface="Times New Roman" panose="02020603050405020304" pitchFamily="18" charset="0"/>
              </a:rPr>
              <a:t>Al(OH)</a:t>
            </a:r>
            <a:r>
              <a:rPr lang="en-US" altLang="ru-RU" sz="4000" baseline="-25000" dirty="0">
                <a:cs typeface="Times New Roman" panose="02020603050405020304" pitchFamily="18" charset="0"/>
              </a:rPr>
              <a:t>3</a:t>
            </a:r>
            <a:endParaRPr lang="ru-RU" altLang="ru-RU" sz="4000" baseline="-25000" dirty="0"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4000" dirty="0">
                <a:cs typeface="Times New Roman" panose="02020603050405020304" pitchFamily="18" charset="0"/>
              </a:rPr>
              <a:t>Zn(</a:t>
            </a:r>
            <a:r>
              <a:rPr lang="ru-RU" altLang="ru-RU" sz="4000" dirty="0">
                <a:cs typeface="Times New Roman" panose="02020603050405020304" pitchFamily="18" charset="0"/>
              </a:rPr>
              <a:t>О</a:t>
            </a:r>
            <a:r>
              <a:rPr lang="en-US" altLang="ru-RU" sz="4000" dirty="0">
                <a:cs typeface="Times New Roman" panose="02020603050405020304" pitchFamily="18" charset="0"/>
              </a:rPr>
              <a:t>H)</a:t>
            </a:r>
            <a:r>
              <a:rPr lang="en-US" altLang="ru-RU" sz="4000" baseline="-25000" dirty="0">
                <a:cs typeface="Times New Roman" panose="02020603050405020304" pitchFamily="18" charset="0"/>
              </a:rPr>
              <a:t>2</a:t>
            </a:r>
            <a:r>
              <a:rPr lang="ru-RU" altLang="ru-RU" sz="4000" baseline="-25000" dirty="0"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4000" dirty="0">
                <a:cs typeface="Times New Roman" panose="02020603050405020304" pitchFamily="18" charset="0"/>
              </a:rPr>
              <a:t>KOH</a:t>
            </a:r>
            <a:r>
              <a:rPr lang="ru-RU" altLang="ru-RU" sz="4000" dirty="0"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4000" dirty="0">
                <a:cs typeface="Times New Roman" panose="02020603050405020304" pitchFamily="18" charset="0"/>
              </a:rPr>
              <a:t>Fe(OH)</a:t>
            </a:r>
            <a:r>
              <a:rPr lang="en-US" altLang="ru-RU" sz="4000" baseline="-25000" dirty="0">
                <a:cs typeface="Times New Roman" panose="02020603050405020304" pitchFamily="18" charset="0"/>
              </a:rPr>
              <a:t>2</a:t>
            </a:r>
            <a:endParaRPr lang="ru-RU" altLang="ru-RU" sz="4000" baseline="-25000" dirty="0"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4800" dirty="0">
                <a:cs typeface="Times New Roman" panose="02020603050405020304" pitchFamily="18" charset="0"/>
              </a:rPr>
              <a:t> </a:t>
            </a:r>
            <a:endParaRPr lang="ru-RU" altLang="ru-RU" sz="4800" dirty="0"/>
          </a:p>
        </p:txBody>
      </p:sp>
      <p:sp>
        <p:nvSpPr>
          <p:cNvPr id="6" name="TextBox 10"/>
          <p:cNvSpPr txBox="1">
            <a:spLocks noChangeArrowheads="1"/>
          </p:cNvSpPr>
          <p:nvPr/>
        </p:nvSpPr>
        <p:spPr bwMode="auto">
          <a:xfrm>
            <a:off x="6515560" y="649493"/>
            <a:ext cx="264318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Ú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4800" i="1" dirty="0"/>
              <a:t>кислоты</a:t>
            </a:r>
          </a:p>
        </p:txBody>
      </p: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6989429" y="1676400"/>
            <a:ext cx="169545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Ú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4000" dirty="0">
                <a:cs typeface="Times New Roman" panose="02020603050405020304" pitchFamily="18" charset="0"/>
              </a:rPr>
              <a:t>H</a:t>
            </a:r>
            <a:r>
              <a:rPr lang="en-US" altLang="ru-RU" sz="4000" baseline="-25000" dirty="0">
                <a:cs typeface="Times New Roman" panose="02020603050405020304" pitchFamily="18" charset="0"/>
              </a:rPr>
              <a:t>2</a:t>
            </a:r>
            <a:r>
              <a:rPr lang="en-US" altLang="ru-RU" sz="4000" dirty="0">
                <a:cs typeface="Times New Roman" panose="02020603050405020304" pitchFamily="18" charset="0"/>
              </a:rPr>
              <a:t>SO</a:t>
            </a:r>
            <a:r>
              <a:rPr lang="en-US" altLang="ru-RU" sz="4000" baseline="-25000" dirty="0">
                <a:cs typeface="Times New Roman" panose="02020603050405020304" pitchFamily="18" charset="0"/>
              </a:rPr>
              <a:t>4</a:t>
            </a:r>
            <a:endParaRPr lang="ru-RU" altLang="ru-RU" sz="4000" baseline="-25000" dirty="0"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4000" dirty="0">
                <a:cs typeface="Times New Roman" panose="02020603050405020304" pitchFamily="18" charset="0"/>
              </a:rPr>
              <a:t>Н</a:t>
            </a:r>
            <a:r>
              <a:rPr lang="en-US" altLang="ru-RU" sz="4000" dirty="0">
                <a:cs typeface="Times New Roman" panose="02020603050405020304" pitchFamily="18" charset="0"/>
              </a:rPr>
              <a:t>Cl</a:t>
            </a:r>
            <a:endParaRPr lang="ru-RU" altLang="ru-RU" sz="4000" dirty="0"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4000" dirty="0">
                <a:cs typeface="Times New Roman" panose="02020603050405020304" pitchFamily="18" charset="0"/>
              </a:rPr>
              <a:t>H</a:t>
            </a:r>
            <a:r>
              <a:rPr lang="en-US" altLang="ru-RU" sz="4000" baseline="-25000" dirty="0">
                <a:cs typeface="Times New Roman" panose="02020603050405020304" pitchFamily="18" charset="0"/>
              </a:rPr>
              <a:t>2</a:t>
            </a:r>
            <a:r>
              <a:rPr lang="en-US" altLang="ru-RU" sz="4000" dirty="0">
                <a:cs typeface="Times New Roman" panose="02020603050405020304" pitchFamily="18" charset="0"/>
              </a:rPr>
              <a:t>CO</a:t>
            </a:r>
            <a:r>
              <a:rPr lang="en-US" altLang="ru-RU" sz="4000" baseline="-25000" dirty="0">
                <a:cs typeface="Times New Roman" panose="02020603050405020304" pitchFamily="18" charset="0"/>
              </a:rPr>
              <a:t>3</a:t>
            </a:r>
            <a:endParaRPr lang="ru-RU" altLang="ru-RU" sz="4000" baseline="-25000" dirty="0"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4800" dirty="0"/>
          </a:p>
        </p:txBody>
      </p:sp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258865" y="617538"/>
            <a:ext cx="212883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Ú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4800" i="1" dirty="0"/>
              <a:t>оксиды</a:t>
            </a: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648495" y="1447800"/>
            <a:ext cx="1624012" cy="255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Ú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4000" dirty="0" err="1">
                <a:cs typeface="Times New Roman" panose="02020603050405020304" pitchFamily="18" charset="0"/>
              </a:rPr>
              <a:t>CaO</a:t>
            </a:r>
            <a:endParaRPr lang="ru-RU" altLang="ru-RU" sz="4000" dirty="0"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4000" dirty="0" err="1">
                <a:cs typeface="Times New Roman" panose="02020603050405020304" pitchFamily="18" charset="0"/>
              </a:rPr>
              <a:t>ВаО</a:t>
            </a:r>
            <a:r>
              <a:rPr lang="ru-RU" altLang="ru-RU" sz="4000" dirty="0"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4000" dirty="0">
                <a:cs typeface="Times New Roman" panose="02020603050405020304" pitchFamily="18" charset="0"/>
              </a:rPr>
              <a:t>Na</a:t>
            </a:r>
            <a:r>
              <a:rPr lang="en-US" altLang="ru-RU" sz="4000" baseline="-25000" dirty="0">
                <a:cs typeface="Times New Roman" panose="02020603050405020304" pitchFamily="18" charset="0"/>
              </a:rPr>
              <a:t>2</a:t>
            </a:r>
            <a:r>
              <a:rPr lang="en-US" altLang="ru-RU" sz="4000" dirty="0">
                <a:cs typeface="Times New Roman" panose="02020603050405020304" pitchFamily="18" charset="0"/>
              </a:rPr>
              <a:t>O</a:t>
            </a:r>
            <a:endParaRPr lang="ru-RU" altLang="ru-RU" sz="4000" dirty="0"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4000" dirty="0">
                <a:cs typeface="Times New Roman" panose="02020603050405020304" pitchFamily="18" charset="0"/>
              </a:rPr>
              <a:t>P</a:t>
            </a:r>
            <a:r>
              <a:rPr lang="en-US" altLang="ru-RU" sz="4000" baseline="-25000" dirty="0">
                <a:cs typeface="Times New Roman" panose="02020603050405020304" pitchFamily="18" charset="0"/>
              </a:rPr>
              <a:t>2</a:t>
            </a:r>
            <a:r>
              <a:rPr lang="en-US" altLang="ru-RU" sz="4000" dirty="0">
                <a:cs typeface="Times New Roman" panose="02020603050405020304" pitchFamily="18" charset="0"/>
              </a:rPr>
              <a:t>O</a:t>
            </a:r>
            <a:r>
              <a:rPr lang="en-US" altLang="ru-RU" sz="4000" baseline="-25000" dirty="0">
                <a:cs typeface="Times New Roman" panose="02020603050405020304" pitchFamily="18" charset="0"/>
              </a:rPr>
              <a:t>5</a:t>
            </a:r>
            <a:r>
              <a:rPr lang="ru-RU" altLang="ru-RU" sz="4000" dirty="0">
                <a:cs typeface="Times New Roman" panose="02020603050405020304" pitchFamily="18" charset="0"/>
              </a:rPr>
              <a:t>   </a:t>
            </a:r>
            <a:endParaRPr lang="ru-RU" altLang="ru-RU" sz="4000" dirty="0"/>
          </a:p>
        </p:txBody>
      </p:sp>
      <p:sp>
        <p:nvSpPr>
          <p:cNvPr id="10" name="TextBox 11"/>
          <p:cNvSpPr txBox="1">
            <a:spLocks noChangeArrowheads="1"/>
          </p:cNvSpPr>
          <p:nvPr/>
        </p:nvSpPr>
        <p:spPr bwMode="auto">
          <a:xfrm>
            <a:off x="315425" y="4350646"/>
            <a:ext cx="87376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Ú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4800" i="1" dirty="0">
                <a:solidFill>
                  <a:srgbClr val="FF0000"/>
                </a:solidFill>
                <a:cs typeface="Times New Roman" panose="02020603050405020304" pitchFamily="18" charset="0"/>
              </a:rPr>
              <a:t>К</a:t>
            </a:r>
            <a:r>
              <a:rPr lang="en-US" altLang="ru-RU" sz="4800" i="1" dirty="0">
                <a:solidFill>
                  <a:srgbClr val="FF0000"/>
                </a:solidFill>
                <a:cs typeface="Times New Roman" panose="02020603050405020304" pitchFamily="18" charset="0"/>
              </a:rPr>
              <a:t>NO</a:t>
            </a:r>
            <a:r>
              <a:rPr lang="en-US" altLang="ru-RU" sz="4800" i="1" baseline="-25000" dirty="0">
                <a:solidFill>
                  <a:srgbClr val="FF0000"/>
                </a:solidFill>
                <a:cs typeface="Times New Roman" panose="02020603050405020304" pitchFamily="18" charset="0"/>
              </a:rPr>
              <a:t>3</a:t>
            </a:r>
            <a:r>
              <a:rPr lang="ru-RU" altLang="ru-RU" sz="4800" i="1" baseline="-25000" dirty="0">
                <a:solidFill>
                  <a:srgbClr val="FF0000"/>
                </a:solidFill>
                <a:cs typeface="Times New Roman" panose="02020603050405020304" pitchFamily="18" charset="0"/>
              </a:rPr>
              <a:t>    </a:t>
            </a:r>
            <a:r>
              <a:rPr lang="ru-RU" altLang="ru-RU" sz="4800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Ва</a:t>
            </a:r>
            <a:r>
              <a:rPr lang="en-US" altLang="ru-RU" sz="4800" i="1" dirty="0">
                <a:solidFill>
                  <a:srgbClr val="FF0000"/>
                </a:solidFill>
                <a:cs typeface="Times New Roman" panose="02020603050405020304" pitchFamily="18" charset="0"/>
              </a:rPr>
              <a:t>(NO</a:t>
            </a:r>
            <a:r>
              <a:rPr lang="en-US" altLang="ru-RU" sz="4800" i="1" baseline="-25000" dirty="0">
                <a:solidFill>
                  <a:srgbClr val="FF0000"/>
                </a:solidFill>
                <a:cs typeface="Times New Roman" panose="02020603050405020304" pitchFamily="18" charset="0"/>
              </a:rPr>
              <a:t>3</a:t>
            </a:r>
            <a:r>
              <a:rPr lang="en-US" altLang="ru-RU" sz="4800" i="1" dirty="0">
                <a:solidFill>
                  <a:srgbClr val="FF0000"/>
                </a:solidFill>
                <a:cs typeface="Times New Roman" panose="02020603050405020304" pitchFamily="18" charset="0"/>
              </a:rPr>
              <a:t>)</a:t>
            </a:r>
            <a:r>
              <a:rPr lang="en-US" altLang="ru-RU" sz="4800" i="1" baseline="-25000" dirty="0">
                <a:solidFill>
                  <a:srgbClr val="FF0000"/>
                </a:solidFill>
                <a:cs typeface="Times New Roman" panose="02020603050405020304" pitchFamily="18" charset="0"/>
              </a:rPr>
              <a:t>2</a:t>
            </a:r>
            <a:r>
              <a:rPr lang="ru-RU" altLang="ru-RU" sz="4800" i="1" baseline="-25000" dirty="0">
                <a:solidFill>
                  <a:srgbClr val="FF0000"/>
                </a:solidFill>
                <a:cs typeface="Times New Roman" panose="02020603050405020304" pitchFamily="18" charset="0"/>
              </a:rPr>
              <a:t>   </a:t>
            </a:r>
            <a:r>
              <a:rPr lang="en-US" altLang="ru-RU" sz="4800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NaCI</a:t>
            </a:r>
            <a:r>
              <a:rPr lang="ru-RU" altLang="ru-RU" sz="4800" i="1" dirty="0">
                <a:solidFill>
                  <a:srgbClr val="FF0000"/>
                </a:solidFill>
                <a:cs typeface="Times New Roman" panose="02020603050405020304" pitchFamily="18" charset="0"/>
              </a:rPr>
              <a:t>   </a:t>
            </a:r>
            <a:r>
              <a:rPr lang="en-US" altLang="ru-RU" sz="4800" i="1" dirty="0">
                <a:solidFill>
                  <a:srgbClr val="FF0000"/>
                </a:solidFill>
                <a:cs typeface="Times New Roman" panose="02020603050405020304" pitchFamily="18" charset="0"/>
              </a:rPr>
              <a:t>CaCO</a:t>
            </a:r>
            <a:r>
              <a:rPr lang="en-US" altLang="ru-RU" sz="4800" i="1" baseline="-25000" dirty="0">
                <a:solidFill>
                  <a:srgbClr val="FF0000"/>
                </a:solidFill>
                <a:cs typeface="Times New Roman" panose="02020603050405020304" pitchFamily="18" charset="0"/>
              </a:rPr>
              <a:t>3</a:t>
            </a:r>
            <a:r>
              <a:rPr lang="ru-RU" altLang="ru-RU" sz="48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4800" baseline="-250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endParaRPr lang="ru-RU" altLang="ru-RU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834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2133600"/>
            <a:ext cx="8640763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Соли: состав, номенклатура, </a:t>
            </a:r>
            <a:r>
              <a:rPr lang="en-US" altLang="ru-RU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ru-RU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12174" y="4191000"/>
            <a:ext cx="87376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Ú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4800" i="1" dirty="0">
                <a:solidFill>
                  <a:srgbClr val="FF0000"/>
                </a:solidFill>
                <a:cs typeface="Times New Roman" panose="02020603050405020304" pitchFamily="18" charset="0"/>
              </a:rPr>
              <a:t>К</a:t>
            </a:r>
            <a:r>
              <a:rPr lang="en-US" altLang="ru-RU" sz="4800" i="1" dirty="0">
                <a:solidFill>
                  <a:srgbClr val="FF0000"/>
                </a:solidFill>
                <a:cs typeface="Times New Roman" panose="02020603050405020304" pitchFamily="18" charset="0"/>
              </a:rPr>
              <a:t>NO</a:t>
            </a:r>
            <a:r>
              <a:rPr lang="en-US" altLang="ru-RU" sz="4800" i="1" baseline="-25000" dirty="0">
                <a:solidFill>
                  <a:srgbClr val="FF0000"/>
                </a:solidFill>
                <a:cs typeface="Times New Roman" panose="02020603050405020304" pitchFamily="18" charset="0"/>
              </a:rPr>
              <a:t>3</a:t>
            </a:r>
            <a:r>
              <a:rPr lang="ru-RU" altLang="ru-RU" sz="4800" i="1" baseline="-25000" dirty="0">
                <a:solidFill>
                  <a:srgbClr val="FF0000"/>
                </a:solidFill>
                <a:cs typeface="Times New Roman" panose="02020603050405020304" pitchFamily="18" charset="0"/>
              </a:rPr>
              <a:t>    </a:t>
            </a:r>
            <a:r>
              <a:rPr lang="ru-RU" altLang="ru-RU" sz="4800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Ва</a:t>
            </a:r>
            <a:r>
              <a:rPr lang="en-US" altLang="ru-RU" sz="4800" i="1" dirty="0">
                <a:solidFill>
                  <a:srgbClr val="FF0000"/>
                </a:solidFill>
                <a:cs typeface="Times New Roman" panose="02020603050405020304" pitchFamily="18" charset="0"/>
              </a:rPr>
              <a:t>(NO</a:t>
            </a:r>
            <a:r>
              <a:rPr lang="en-US" altLang="ru-RU" sz="4800" i="1" baseline="-25000" dirty="0">
                <a:solidFill>
                  <a:srgbClr val="FF0000"/>
                </a:solidFill>
                <a:cs typeface="Times New Roman" panose="02020603050405020304" pitchFamily="18" charset="0"/>
              </a:rPr>
              <a:t>3</a:t>
            </a:r>
            <a:r>
              <a:rPr lang="en-US" altLang="ru-RU" sz="4800" i="1" dirty="0">
                <a:solidFill>
                  <a:srgbClr val="FF0000"/>
                </a:solidFill>
                <a:cs typeface="Times New Roman" panose="02020603050405020304" pitchFamily="18" charset="0"/>
              </a:rPr>
              <a:t>)</a:t>
            </a:r>
            <a:r>
              <a:rPr lang="en-US" altLang="ru-RU" sz="4800" i="1" baseline="-25000" dirty="0">
                <a:solidFill>
                  <a:srgbClr val="FF0000"/>
                </a:solidFill>
                <a:cs typeface="Times New Roman" panose="02020603050405020304" pitchFamily="18" charset="0"/>
              </a:rPr>
              <a:t>2</a:t>
            </a:r>
            <a:r>
              <a:rPr lang="ru-RU" altLang="ru-RU" sz="4800" i="1" baseline="-25000" dirty="0">
                <a:solidFill>
                  <a:srgbClr val="FF0000"/>
                </a:solidFill>
                <a:cs typeface="Times New Roman" panose="02020603050405020304" pitchFamily="18" charset="0"/>
              </a:rPr>
              <a:t>   </a:t>
            </a:r>
            <a:r>
              <a:rPr lang="en-US" altLang="ru-RU" sz="4800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NaCI</a:t>
            </a:r>
            <a:r>
              <a:rPr lang="ru-RU" altLang="ru-RU" sz="4800" i="1" dirty="0">
                <a:solidFill>
                  <a:srgbClr val="FF0000"/>
                </a:solidFill>
                <a:cs typeface="Times New Roman" panose="02020603050405020304" pitchFamily="18" charset="0"/>
              </a:rPr>
              <a:t>   </a:t>
            </a:r>
            <a:r>
              <a:rPr lang="en-US" altLang="ru-RU" sz="4800" i="1" dirty="0">
                <a:solidFill>
                  <a:srgbClr val="FF0000"/>
                </a:solidFill>
                <a:cs typeface="Times New Roman" panose="02020603050405020304" pitchFamily="18" charset="0"/>
              </a:rPr>
              <a:t>CaCO</a:t>
            </a:r>
            <a:r>
              <a:rPr lang="en-US" altLang="ru-RU" sz="4800" i="1" baseline="-25000" dirty="0">
                <a:solidFill>
                  <a:srgbClr val="FF0000"/>
                </a:solidFill>
                <a:cs typeface="Times New Roman" panose="02020603050405020304" pitchFamily="18" charset="0"/>
              </a:rPr>
              <a:t>3</a:t>
            </a:r>
            <a:r>
              <a:rPr lang="ru-RU" altLang="ru-RU" sz="48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4800" baseline="-250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endParaRPr lang="ru-RU" altLang="ru-RU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33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81000"/>
            <a:ext cx="4500563" cy="3527425"/>
          </a:xfrm>
          <a:prstGeom prst="rect">
            <a:avLst/>
          </a:prstGeom>
          <a:effectLst>
            <a:softEdge rad="112500"/>
          </a:effectLst>
        </p:spPr>
      </p:pic>
      <p:pic>
        <p:nvPicPr>
          <p:cNvPr id="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00563" y="2144712"/>
            <a:ext cx="4618037" cy="44973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10"/>
          <p:cNvSpPr>
            <a:spLocks noChangeArrowheads="1"/>
          </p:cNvSpPr>
          <p:nvPr/>
        </p:nvSpPr>
        <p:spPr bwMode="auto">
          <a:xfrm>
            <a:off x="1371600" y="4191000"/>
            <a:ext cx="235032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Ú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8000" dirty="0" err="1">
                <a:solidFill>
                  <a:srgbClr val="7030A0"/>
                </a:solidFill>
              </a:rPr>
              <a:t>NaCl</a:t>
            </a:r>
            <a:endParaRPr lang="ru-RU" altLang="ru-RU" sz="8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46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-main-pic" descr="Картинка 3 из 63919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10" y="1524000"/>
            <a:ext cx="4032250" cy="301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-main-pic" descr="Картинка 171 из 63919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531374"/>
            <a:ext cx="3816350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793750" y="76200"/>
            <a:ext cx="7086600" cy="14478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altLang="ru-RU" sz="6000" b="1" dirty="0" smtClean="0">
                <a:solidFill>
                  <a:schemeClr val="tx2">
                    <a:lumMod val="75000"/>
                  </a:schemeClr>
                </a:solidFill>
              </a:rPr>
              <a:t>Сода </a:t>
            </a:r>
            <a:r>
              <a:rPr lang="en-US" altLang="ru-RU" sz="6000" b="1" dirty="0" smtClean="0">
                <a:solidFill>
                  <a:schemeClr val="tx2">
                    <a:lumMod val="75000"/>
                  </a:schemeClr>
                </a:solidFill>
              </a:rPr>
              <a:t>Na</a:t>
            </a:r>
            <a:r>
              <a:rPr lang="en-US" altLang="ru-RU" sz="3600" b="1" dirty="0" smtClean="0">
                <a:solidFill>
                  <a:schemeClr val="tx2">
                    <a:lumMod val="75000"/>
                  </a:schemeClr>
                </a:solidFill>
              </a:rPr>
              <a:t>2</a:t>
            </a:r>
            <a:r>
              <a:rPr lang="en-US" altLang="ru-RU" sz="6000" b="1" dirty="0" smtClean="0">
                <a:solidFill>
                  <a:schemeClr val="tx2">
                    <a:lumMod val="75000"/>
                  </a:schemeClr>
                </a:solidFill>
              </a:rPr>
              <a:t>CO</a:t>
            </a:r>
            <a:r>
              <a:rPr lang="en-US" altLang="ru-RU" sz="3600" b="1" dirty="0" smtClean="0">
                <a:solidFill>
                  <a:schemeClr val="tx2">
                    <a:lumMod val="75000"/>
                  </a:schemeClr>
                </a:solidFill>
              </a:rPr>
              <a:t>3</a:t>
            </a:r>
            <a:endParaRPr lang="ru-RU" altLang="ru-RU" sz="36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362200" y="4538663"/>
            <a:ext cx="51054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Ú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dirty="0"/>
              <a:t>Применяется в химической,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dirty="0"/>
              <a:t>пищевой, легкой, медицинской, фармацевтической промышленности, получении цветных </a:t>
            </a:r>
            <a:r>
              <a:rPr lang="ru-RU" altLang="ru-RU" sz="2400" b="1" dirty="0">
                <a:solidFill>
                  <a:srgbClr val="7030A0"/>
                </a:solidFill>
              </a:rPr>
              <a:t>металлов.</a:t>
            </a:r>
          </a:p>
        </p:txBody>
      </p:sp>
    </p:spTree>
    <p:extLst>
      <p:ext uri="{BB962C8B-B14F-4D97-AF65-F5344CB8AC3E}">
        <p14:creationId xmlns:p14="http://schemas.microsoft.com/office/powerpoint/2010/main" val="154774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Картинка 9 из 55347">
            <a:hlinkClick r:id="rId2"/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7552" y="1412875"/>
            <a:ext cx="3086100" cy="41148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Картинка 14 из 55347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42336" y="1477963"/>
            <a:ext cx="3810000" cy="32607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Картинка 13 из 55347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242" y="4267200"/>
            <a:ext cx="3024188" cy="227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80975"/>
            <a:ext cx="7086600" cy="14478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altLang="ru-RU" sz="6000" b="1" dirty="0" smtClean="0">
                <a:solidFill>
                  <a:schemeClr val="tx2">
                    <a:lumMod val="75000"/>
                  </a:schemeClr>
                </a:solidFill>
              </a:rPr>
              <a:t>Гипс</a:t>
            </a:r>
            <a:r>
              <a:rPr lang="en-US" altLang="ru-RU" sz="6000" b="1" dirty="0" smtClean="0">
                <a:solidFill>
                  <a:schemeClr val="tx2">
                    <a:lumMod val="75000"/>
                  </a:schemeClr>
                </a:solidFill>
              </a:rPr>
              <a:t> CaSO</a:t>
            </a:r>
            <a:r>
              <a:rPr lang="en-US" altLang="ru-RU" sz="4000" b="1" dirty="0" smtClean="0">
                <a:solidFill>
                  <a:schemeClr val="tx2">
                    <a:lumMod val="75000"/>
                  </a:schemeClr>
                </a:solidFill>
              </a:rPr>
              <a:t>4</a:t>
            </a:r>
            <a:endParaRPr lang="ru-RU" altLang="ru-RU" sz="40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461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Картинка 11 из 156589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419600"/>
            <a:ext cx="3737519" cy="22400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mel_dlja_d1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91200" y="1247775"/>
            <a:ext cx="3048000" cy="3091542"/>
          </a:xfrm>
          <a:prstGeom prst="rect">
            <a:avLst/>
          </a:prstGeom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94718" y="515689"/>
            <a:ext cx="7086600" cy="144780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altLang="ru-RU" b="1" dirty="0" smtClean="0">
                <a:solidFill>
                  <a:schemeClr val="tx2">
                    <a:lumMod val="75000"/>
                  </a:schemeClr>
                </a:solidFill>
              </a:rPr>
              <a:t>Карбонат кальция </a:t>
            </a:r>
            <a:br>
              <a:rPr lang="ru-RU" altLang="ru-RU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altLang="ru-RU" b="1" dirty="0" smtClean="0">
                <a:solidFill>
                  <a:schemeClr val="tx2">
                    <a:lumMod val="75000"/>
                  </a:schemeClr>
                </a:solidFill>
              </a:rPr>
              <a:t>СаСО3</a:t>
            </a:r>
            <a:br>
              <a:rPr lang="ru-RU" altLang="ru-RU" b="1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altLang="ru-RU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94718" y="1600200"/>
            <a:ext cx="4773613" cy="5184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Входит в состав известняка,</a:t>
            </a:r>
          </a:p>
          <a:p>
            <a:pPr algn="ctr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мела и мрамора.</a:t>
            </a:r>
          </a:p>
          <a:p>
            <a:pPr marL="0" indent="0" algn="ctr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ru-RU" alt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Используется в бумажной и пищевой промышленности, производстве пластмасс, красок, резины, продукции бытовой химии, в строительстве</a:t>
            </a:r>
            <a:r>
              <a:rPr lang="ru-RU" altLang="ru-RU" sz="2400" b="1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425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Segoe Print" panose="02000600000000000000" pitchFamily="2" charset="0"/>
              </a:rPr>
              <a:t>Номенклатура солей</a:t>
            </a:r>
            <a:endParaRPr lang="ru-RU" b="1" dirty="0">
              <a:latin typeface="Segoe Print" panose="02000600000000000000" pitchFamily="2" charset="0"/>
            </a:endParaRPr>
          </a:p>
        </p:txBody>
      </p:sp>
      <p:sp>
        <p:nvSpPr>
          <p:cNvPr id="4" name="Содержимое 2"/>
          <p:cNvSpPr>
            <a:spLocks noGrp="1"/>
          </p:cNvSpPr>
          <p:nvPr/>
        </p:nvSpPr>
        <p:spPr>
          <a:xfrm>
            <a:off x="453788" y="1143000"/>
            <a:ext cx="8534400" cy="525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latinLnBrk="0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latinLnBrk="0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latinLnBrk="0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latinLnBrk="0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latinLnBrk="0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latinLnBrk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latinLnBrk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latinLnBrk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latinLnBrk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Название</a:t>
            </a:r>
            <a:r>
              <a:rPr lang="ru-RU" dirty="0" smtClean="0"/>
              <a:t>              </a:t>
            </a:r>
            <a:r>
              <a:rPr lang="ru-RU" b="1" dirty="0" smtClean="0">
                <a:solidFill>
                  <a:srgbClr val="FF0000"/>
                </a:solidFill>
              </a:rPr>
              <a:t>Название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  </a:t>
            </a:r>
            <a:r>
              <a:rPr lang="ru-RU" dirty="0" smtClean="0"/>
              <a:t>            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Указание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Кислотного</a:t>
            </a:r>
            <a:r>
              <a:rPr lang="ru-RU" dirty="0" smtClean="0"/>
              <a:t>   </a:t>
            </a:r>
            <a:r>
              <a:rPr lang="ru-RU" sz="4000" dirty="0" smtClean="0"/>
              <a:t>+</a:t>
            </a:r>
            <a:r>
              <a:rPr lang="ru-RU" dirty="0" smtClean="0"/>
              <a:t>   </a:t>
            </a:r>
            <a:r>
              <a:rPr lang="ru-RU" b="1" dirty="0" smtClean="0">
                <a:solidFill>
                  <a:srgbClr val="FF0000"/>
                </a:solidFill>
              </a:rPr>
              <a:t>металла (в Р.п.) </a:t>
            </a:r>
            <a:r>
              <a:rPr lang="ru-RU" sz="4400" dirty="0" smtClean="0"/>
              <a:t>+</a:t>
            </a:r>
            <a:r>
              <a:rPr lang="ru-RU" dirty="0" smtClean="0"/>
              <a:t>  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валентности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остатка</a:t>
            </a:r>
            <a:r>
              <a:rPr lang="ru-RU" b="1" dirty="0" smtClean="0"/>
              <a:t>  </a:t>
            </a:r>
            <a:r>
              <a:rPr lang="ru-RU" dirty="0" smtClean="0"/>
              <a:t>                                                </a:t>
            </a:r>
            <a:r>
              <a:rPr lang="ru-RU" sz="1800" b="1" dirty="0" smtClean="0">
                <a:solidFill>
                  <a:schemeClr val="accent4">
                    <a:lumMod val="75000"/>
                  </a:schemeClr>
                </a:solidFill>
              </a:rPr>
              <a:t>(если она переменная)</a:t>
            </a:r>
          </a:p>
          <a:p>
            <a:pPr>
              <a:buNone/>
            </a:pPr>
            <a:endParaRPr lang="ru-RU" sz="18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endParaRPr lang="ru-RU" b="1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53788" y="3771900"/>
            <a:ext cx="856035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Ú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4800" i="1" dirty="0">
                <a:solidFill>
                  <a:srgbClr val="FF0000"/>
                </a:solidFill>
                <a:cs typeface="Times New Roman" panose="02020603050405020304" pitchFamily="18" charset="0"/>
              </a:rPr>
              <a:t>К</a:t>
            </a:r>
            <a:r>
              <a:rPr lang="en-US" altLang="ru-RU" sz="4800" i="1" dirty="0">
                <a:solidFill>
                  <a:srgbClr val="FF0000"/>
                </a:solidFill>
                <a:cs typeface="Times New Roman" panose="02020603050405020304" pitchFamily="18" charset="0"/>
              </a:rPr>
              <a:t>NO</a:t>
            </a:r>
            <a:r>
              <a:rPr lang="en-US" altLang="ru-RU" sz="4800" i="1" baseline="-25000" dirty="0">
                <a:solidFill>
                  <a:srgbClr val="FF0000"/>
                </a:solidFill>
                <a:cs typeface="Times New Roman" panose="02020603050405020304" pitchFamily="18" charset="0"/>
              </a:rPr>
              <a:t>3</a:t>
            </a:r>
            <a:r>
              <a:rPr lang="ru-RU" altLang="ru-RU" sz="4800" i="1" baseline="-25000" dirty="0">
                <a:solidFill>
                  <a:srgbClr val="FF0000"/>
                </a:solidFill>
                <a:cs typeface="Times New Roman" panose="02020603050405020304" pitchFamily="18" charset="0"/>
              </a:rPr>
              <a:t>    </a:t>
            </a:r>
            <a:r>
              <a:rPr lang="ru-RU" altLang="ru-RU" sz="4800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Ва</a:t>
            </a:r>
            <a:r>
              <a:rPr lang="en-US" altLang="ru-RU" sz="4800" i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(NO</a:t>
            </a:r>
            <a:r>
              <a:rPr lang="en-US" altLang="ru-RU" sz="4800" i="1" baseline="-250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3</a:t>
            </a:r>
            <a:r>
              <a:rPr lang="en-US" altLang="ru-RU" sz="4800" i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)</a:t>
            </a:r>
            <a:r>
              <a:rPr lang="en-US" altLang="ru-RU" sz="4800" i="1" baseline="-250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2</a:t>
            </a:r>
            <a:r>
              <a:rPr lang="ru-RU" altLang="ru-RU" sz="4800" i="1" baseline="-250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  </a:t>
            </a:r>
            <a:r>
              <a:rPr lang="en-US" altLang="ru-RU" sz="4800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NaCI</a:t>
            </a:r>
            <a:r>
              <a:rPr lang="ru-RU" altLang="ru-RU" sz="4800" i="1" dirty="0">
                <a:solidFill>
                  <a:srgbClr val="FF0000"/>
                </a:solidFill>
                <a:cs typeface="Times New Roman" panose="02020603050405020304" pitchFamily="18" charset="0"/>
              </a:rPr>
              <a:t>   </a:t>
            </a:r>
            <a:r>
              <a:rPr lang="en-US" altLang="ru-RU" sz="4800" i="1" dirty="0">
                <a:solidFill>
                  <a:srgbClr val="FF0000"/>
                </a:solidFill>
                <a:cs typeface="Times New Roman" panose="02020603050405020304" pitchFamily="18" charset="0"/>
              </a:rPr>
              <a:t>CaCO</a:t>
            </a:r>
            <a:r>
              <a:rPr lang="en-US" altLang="ru-RU" sz="4800" i="1" baseline="-25000" dirty="0">
                <a:solidFill>
                  <a:srgbClr val="FF0000"/>
                </a:solidFill>
                <a:cs typeface="Times New Roman" panose="02020603050405020304" pitchFamily="18" charset="0"/>
              </a:rPr>
              <a:t>3</a:t>
            </a:r>
            <a:r>
              <a:rPr lang="ru-RU" altLang="ru-RU" sz="48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4800" baseline="-250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endParaRPr lang="ru-RU" altLang="ru-RU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08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328</Words>
  <Application>Microsoft Office PowerPoint</Application>
  <PresentationFormat>Экран (4:3)</PresentationFormat>
  <Paragraphs>156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Calibri</vt:lpstr>
      <vt:lpstr>Segoe Print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Соли: состав, номенклатура,  классификация </vt:lpstr>
      <vt:lpstr>Презентация PowerPoint</vt:lpstr>
      <vt:lpstr>Сода Na2CO3</vt:lpstr>
      <vt:lpstr>Гипс CaSO4</vt:lpstr>
      <vt:lpstr>Карбонат кальция  СаСО3 </vt:lpstr>
      <vt:lpstr>Номенклатура солей</vt:lpstr>
      <vt:lpstr>Презентация PowerPoint</vt:lpstr>
      <vt:lpstr>Классификация солей</vt:lpstr>
      <vt:lpstr>Классификация солей</vt:lpstr>
      <vt:lpstr>Классификация солей</vt:lpstr>
      <vt:lpstr>Классификация солей</vt:lpstr>
      <vt:lpstr>Презентация PowerPoint</vt:lpstr>
      <vt:lpstr>Ответы: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 по химии</dc:title>
  <dc:creator>Наталья</dc:creator>
  <cp:lastModifiedBy>Вера</cp:lastModifiedBy>
  <cp:revision>22</cp:revision>
  <dcterms:created xsi:type="dcterms:W3CDTF">2014-10-17T02:12:13Z</dcterms:created>
  <dcterms:modified xsi:type="dcterms:W3CDTF">2023-03-11T15:18:11Z</dcterms:modified>
</cp:coreProperties>
</file>