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4" r:id="rId4"/>
    <p:sldId id="275" r:id="rId5"/>
    <p:sldId id="267" r:id="rId6"/>
    <p:sldId id="257" r:id="rId7"/>
    <p:sldId id="260" r:id="rId8"/>
    <p:sldId id="268" r:id="rId9"/>
    <p:sldId id="271" r:id="rId10"/>
    <p:sldId id="262" r:id="rId11"/>
    <p:sldId id="263" r:id="rId12"/>
    <p:sldId id="273" r:id="rId13"/>
    <p:sldId id="264" r:id="rId14"/>
    <p:sldId id="265" r:id="rId15"/>
    <p:sldId id="266" r:id="rId16"/>
    <p:sldId id="276" r:id="rId17"/>
    <p:sldId id="272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11" autoAdjust="0"/>
  </p:normalViewPr>
  <p:slideViewPr>
    <p:cSldViewPr>
      <p:cViewPr varScale="1">
        <p:scale>
          <a:sx n="77" d="100"/>
          <a:sy n="77" d="100"/>
        </p:scale>
        <p:origin x="120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ED6A1-100B-45EE-A7E4-97106DB5530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24FEF-69AD-4D25-8E83-961D0C7E1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4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24FEF-69AD-4D25-8E83-961D0C7E1CF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6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«Это стало теперь легендою —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 далёкий двадцать второй,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Уплывает интеллигенция,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Покидая советский строй.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Уезжают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бердяевы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лосские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Бесполезные для страны: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 историки, ни философы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Революции не нужны…»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24FEF-69AD-4D25-8E83-961D0C7E1CF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4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24FEF-69AD-4D25-8E83-961D0C7E1CF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7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9 фактов о Гражданской войне | Филиал Карамзина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" y="0"/>
            <a:ext cx="9140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52536" y="299157"/>
            <a:ext cx="60486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Судьба человека </a:t>
            </a:r>
            <a:endParaRPr lang="en-US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эпоху потрясений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3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457108" y="3284985"/>
            <a:ext cx="3847413" cy="16561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r>
              <a:rPr lang="ru-RU" sz="2000" b="1" dirty="0" smtClean="0"/>
              <a:t>Льготы:</a:t>
            </a:r>
          </a:p>
          <a:p>
            <a:pPr defTabSz="266700"/>
            <a:r>
              <a:rPr lang="ru-RU" sz="2000" dirty="0" smtClean="0"/>
              <a:t>обеспечение жильем</a:t>
            </a:r>
          </a:p>
          <a:p>
            <a:pPr defTabSz="266700"/>
            <a:r>
              <a:rPr lang="ru-RU" sz="2000" dirty="0" smtClean="0"/>
              <a:t>получение пайков</a:t>
            </a:r>
          </a:p>
          <a:p>
            <a:pPr defTabSz="266700"/>
            <a:r>
              <a:rPr lang="ru-RU" sz="2000" dirty="0" smtClean="0"/>
              <a:t>пользование транспортом</a:t>
            </a:r>
            <a:endParaRPr lang="ru-RU" sz="20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109" y="241300"/>
            <a:ext cx="8229691" cy="5954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effectLst/>
                <a:latin typeface="Times New Roman" pitchFamily="18" charset="0"/>
                <a:cs typeface="Times New Roman" pitchFamily="18" charset="0"/>
              </a:rPr>
              <a:t>Формирование нового общества</a:t>
            </a:r>
            <a:endParaRPr lang="ru-RU" sz="35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109" y="1163949"/>
            <a:ext cx="3847413" cy="16561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r>
              <a:rPr lang="ru-RU" sz="2000" dirty="0" smtClean="0"/>
              <a:t>Партийные и военные руководители,</a:t>
            </a:r>
          </a:p>
          <a:p>
            <a:pPr marL="0" indent="0" algn="ctr" defTabSz="266700">
              <a:buFont typeface="Arial" pitchFamily="34" charset="0"/>
              <a:buNone/>
            </a:pPr>
            <a:r>
              <a:rPr lang="ru-RU" sz="2000" dirty="0" smtClean="0"/>
              <a:t>представители правоохранительных органов</a:t>
            </a:r>
            <a:endParaRPr lang="ru-RU" sz="2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1600" y="2678827"/>
            <a:ext cx="2976984" cy="7474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r>
              <a:rPr lang="ru-RU" b="1" i="1" dirty="0" smtClean="0"/>
              <a:t>Номенклатура</a:t>
            </a:r>
            <a:endParaRPr lang="ru-RU" b="1" i="1" dirty="0"/>
          </a:p>
        </p:txBody>
      </p:sp>
      <p:pic>
        <p:nvPicPr>
          <p:cNvPr id="21506" name="Picture 2" descr="Номенклатура»: как Михаил Восленский открыл главную тайну власти 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07" y="1158795"/>
            <a:ext cx="4108193" cy="3040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28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109" y="241300"/>
            <a:ext cx="8229691" cy="5954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>
                <a:effectLst/>
                <a:latin typeface="Times New Roman" pitchFamily="18" charset="0"/>
                <a:cs typeface="Times New Roman" pitchFamily="18" charset="0"/>
              </a:rPr>
              <a:t>Роль семьи </a:t>
            </a:r>
            <a:r>
              <a:rPr lang="ru-RU" sz="3500" dirty="0" smtClean="0">
                <a:effectLst/>
                <a:latin typeface="Times New Roman" pitchFamily="18" charset="0"/>
                <a:cs typeface="Times New Roman" pitchFamily="18" charset="0"/>
              </a:rPr>
              <a:t>в новом обществе</a:t>
            </a:r>
            <a:endParaRPr lang="ru-RU" sz="35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5576" y="1196752"/>
            <a:ext cx="760465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0">
              <a:buFont typeface="Arial" pitchFamily="34" charset="0"/>
              <a:buNone/>
              <a:tabLst>
                <a:tab pos="0" algn="l"/>
              </a:tabLst>
            </a:pPr>
            <a:r>
              <a:rPr lang="ru-RU" i="1" dirty="0" smtClean="0"/>
              <a:t>Какой документ, принятый большевиками уравнял в правах мужчин и женщин?</a:t>
            </a:r>
            <a:endParaRPr lang="ru-RU" i="1" dirty="0"/>
          </a:p>
        </p:txBody>
      </p:sp>
      <p:pic>
        <p:nvPicPr>
          <p:cNvPr id="6" name="Picture 2" descr="Картинки по запросу вопро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651134" cy="6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Провозглашение и утверждение Советской власти | Онлайн подготовка к урокам  исто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67501"/>
            <a:ext cx="2016223" cy="3214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076056" y="2708920"/>
            <a:ext cx="2896072" cy="7474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r>
              <a:rPr lang="ru-RU" i="1" dirty="0" smtClean="0"/>
              <a:t>Декрет о равной оплате за равный труд</a:t>
            </a:r>
            <a:endParaRPr lang="ru-RU" i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087055" y="3874740"/>
            <a:ext cx="2896072" cy="7474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r>
              <a:rPr lang="ru-RU" sz="1900" i="1" dirty="0" smtClean="0"/>
              <a:t>Декрет об охране материнства и детства</a:t>
            </a:r>
            <a:endParaRPr lang="ru-RU" sz="1900" i="1" dirty="0"/>
          </a:p>
        </p:txBody>
      </p:sp>
      <p:sp>
        <p:nvSpPr>
          <p:cNvPr id="8" name="Плюс 7"/>
          <p:cNvSpPr/>
          <p:nvPr/>
        </p:nvSpPr>
        <p:spPr>
          <a:xfrm>
            <a:off x="3821978" y="3096344"/>
            <a:ext cx="1080120" cy="1152128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457109" y="241300"/>
            <a:ext cx="8229691" cy="5954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Роль семьи в новом обществе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Посол СССР в Норвегии и Швеции А.М.Коллонт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8" y="1052736"/>
            <a:ext cx="2412450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55576" y="4365104"/>
            <a:ext cx="2448272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М. Коллонтай</a:t>
            </a:r>
          </a:p>
          <a:p>
            <a:pPr marL="0" indent="0" algn="ctr" defTabSz="266700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 общественного призрения</a:t>
            </a:r>
            <a:endParaRPr lang="ru-R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Картон лист бумаги, абстрактные текстуры фона | Премиум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3196" y="543509"/>
            <a:ext cx="2304254" cy="5050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3419872" y="1916832"/>
            <a:ext cx="5050904" cy="23042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хотела быть свободной. Маленькие хозяйственные и домашние заботы заполоняли весь день, и я не могла больше писать повести и романы… Как только маленький сын засыпал, я шла в соседнюю комнату, чтобы снова взяться за книгу Ленина»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407053" y="4365104"/>
            <a:ext cx="5063722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0">
              <a:buFont typeface="Arial" pitchFamily="34" charset="0"/>
              <a:buNone/>
              <a:tabLst>
                <a:tab pos="0" algn="l"/>
              </a:tabLst>
            </a:pPr>
            <a:r>
              <a:rPr lang="ru-RU" i="1" dirty="0" smtClean="0"/>
              <a:t>Прочитайте отрывок из воспоминаний и предположите, какое место в обществе, по мнению А. Коллонтай, должна занимать женщина</a:t>
            </a:r>
            <a:endParaRPr lang="ru-RU" i="1" dirty="0"/>
          </a:p>
        </p:txBody>
      </p:sp>
      <p:pic>
        <p:nvPicPr>
          <p:cNvPr id="20" name="Picture 2" descr="Картинки по запросу вопро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53" y="4657514"/>
            <a:ext cx="651134" cy="6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8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457109" y="241300"/>
            <a:ext cx="8229691" cy="5954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Роль семьи в новом обществе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Посол СССР в Норвегии и Швеции А.М.Коллонт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8" y="1052736"/>
            <a:ext cx="2412450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55576" y="4365104"/>
            <a:ext cx="2448272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М. Коллонтай</a:t>
            </a:r>
          </a:p>
          <a:p>
            <a:pPr marL="0" indent="0" algn="ctr" defTabSz="26670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 общественного призрения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91880" y="1052736"/>
            <a:ext cx="4824536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 algn="ctr">
              <a:buFont typeface="Arial" pitchFamily="34" charset="0"/>
              <a:buNone/>
              <a:tabLst>
                <a:tab pos="0" algn="l"/>
              </a:tabLst>
            </a:pPr>
            <a:r>
              <a:rPr lang="ru-RU" i="1" dirty="0" smtClean="0"/>
              <a:t>Женщина должна заниматься общественно полезным трудом, а не семейным бытом и детьми</a:t>
            </a:r>
            <a:endParaRPr lang="ru-RU" i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14576" y="3212976"/>
            <a:ext cx="4824536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r>
              <a:rPr lang="ru-RU" sz="2000" b="1" i="1" dirty="0" smtClean="0"/>
              <a:t>Планы:</a:t>
            </a:r>
          </a:p>
          <a:p>
            <a:pPr marL="0" indent="0" algn="ctr" defTabSz="266700">
              <a:buFont typeface="Arial" pitchFamily="34" charset="0"/>
              <a:buNone/>
            </a:pPr>
            <a:r>
              <a:rPr lang="ru-RU" sz="2000" i="1" dirty="0" smtClean="0"/>
              <a:t>Создание общественных столовых, прачечных, молочных кухонь, интернатов и детских домов</a:t>
            </a:r>
            <a:endParaRPr lang="ru-RU" sz="2000" i="1" dirty="0"/>
          </a:p>
        </p:txBody>
      </p:sp>
      <p:sp>
        <p:nvSpPr>
          <p:cNvPr id="11" name="Нашивка 10"/>
          <p:cNvSpPr/>
          <p:nvPr/>
        </p:nvSpPr>
        <p:spPr>
          <a:xfrm rot="5400000">
            <a:off x="5652120" y="1844824"/>
            <a:ext cx="504056" cy="158417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5652120" y="2221102"/>
            <a:ext cx="504056" cy="158417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532201" y="4869160"/>
            <a:ext cx="4784215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0">
              <a:buFont typeface="Arial" pitchFamily="34" charset="0"/>
              <a:buNone/>
              <a:tabLst>
                <a:tab pos="0" algn="l"/>
              </a:tabLst>
            </a:pPr>
            <a:r>
              <a:rPr lang="ru-RU" i="1" dirty="0" smtClean="0"/>
              <a:t>Разделяете ли вы идеи А.М. Коллонтай?</a:t>
            </a:r>
            <a:endParaRPr lang="ru-RU" i="1" dirty="0"/>
          </a:p>
        </p:txBody>
      </p:sp>
      <p:pic>
        <p:nvPicPr>
          <p:cNvPr id="14" name="Picture 2" descr="Картинки по запросу вопро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01" y="4869160"/>
            <a:ext cx="651134" cy="6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3532201" y="5765485"/>
            <a:ext cx="4806911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0">
              <a:buFont typeface="Arial" pitchFamily="34" charset="0"/>
              <a:buNone/>
              <a:tabLst>
                <a:tab pos="0" algn="l"/>
              </a:tabLst>
            </a:pPr>
            <a:r>
              <a:rPr lang="ru-RU" i="1" dirty="0" smtClean="0"/>
              <a:t>Как вы думаете, была ли возможность у большевиков реализовать такие идеи?</a:t>
            </a:r>
            <a:endParaRPr lang="ru-RU" i="1" dirty="0"/>
          </a:p>
        </p:txBody>
      </p:sp>
      <p:pic>
        <p:nvPicPr>
          <p:cNvPr id="16" name="Picture 2" descr="Картинки по запросу вопро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01" y="5765485"/>
            <a:ext cx="651134" cy="6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6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457109" y="241300"/>
            <a:ext cx="8229691" cy="5954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Роль семьи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 новом обществе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Советские беспризорники 20-х годов (21 фото) » Триник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3"/>
            <a:ext cx="4387531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220073" y="2564904"/>
            <a:ext cx="338437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r>
              <a:rPr lang="ru-RU" sz="2400" b="1" dirty="0" smtClean="0"/>
              <a:t>4,5 – 7 млн беспризорных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76056" y="1172051"/>
            <a:ext cx="3610744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 algn="ctr">
              <a:buFont typeface="Arial" pitchFamily="34" charset="0"/>
              <a:buNone/>
              <a:tabLst>
                <a:tab pos="0" algn="l"/>
              </a:tabLst>
            </a:pPr>
            <a:r>
              <a:rPr lang="ru-RU" i="1" dirty="0" smtClean="0"/>
              <a:t>Проблема детской беспризорности</a:t>
            </a:r>
            <a:endParaRPr lang="ru-RU" i="1" dirty="0"/>
          </a:p>
        </p:txBody>
      </p:sp>
      <p:sp>
        <p:nvSpPr>
          <p:cNvPr id="8" name="Нашивка 7"/>
          <p:cNvSpPr/>
          <p:nvPr/>
        </p:nvSpPr>
        <p:spPr>
          <a:xfrm rot="5400000">
            <a:off x="6624228" y="3088726"/>
            <a:ext cx="504056" cy="158417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6624228" y="3465004"/>
            <a:ext cx="504056" cy="158417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076056" y="4765306"/>
            <a:ext cx="3610744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 algn="ctr">
              <a:buFont typeface="Arial" pitchFamily="34" charset="0"/>
              <a:buNone/>
              <a:tabLst>
                <a:tab pos="0" algn="l"/>
              </a:tabLst>
            </a:pPr>
            <a:r>
              <a:rPr lang="ru-RU" b="1" i="1" dirty="0" smtClean="0"/>
              <a:t>Детская комиссия ВЦИК </a:t>
            </a:r>
          </a:p>
          <a:p>
            <a:pPr marL="87313" indent="0" algn="ctr">
              <a:buFont typeface="Arial" pitchFamily="34" charset="0"/>
              <a:buNone/>
              <a:tabLst>
                <a:tab pos="0" algn="l"/>
              </a:tabLst>
            </a:pPr>
            <a:r>
              <a:rPr lang="ru-RU" i="1" dirty="0" smtClean="0"/>
              <a:t>(Ф.Э. Дзержинский)</a:t>
            </a:r>
            <a:endParaRPr lang="ru-RU" i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6311" y="4797152"/>
            <a:ext cx="3610744" cy="1440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 algn="ctr">
              <a:buFont typeface="Arial" pitchFamily="34" charset="0"/>
              <a:buNone/>
              <a:tabLst>
                <a:tab pos="0" algn="l"/>
              </a:tabLst>
            </a:pPr>
            <a:r>
              <a:rPr lang="ru-RU" b="1" i="1" dirty="0" smtClean="0"/>
              <a:t>Детский дома и трудовые колонии</a:t>
            </a:r>
            <a:endParaRPr lang="ru-RU" i="1" dirty="0"/>
          </a:p>
        </p:txBody>
      </p:sp>
      <p:sp>
        <p:nvSpPr>
          <p:cNvPr id="16" name="Нашивка 15"/>
          <p:cNvSpPr/>
          <p:nvPr/>
        </p:nvSpPr>
        <p:spPr>
          <a:xfrm rot="10800000">
            <a:off x="4297895" y="4869160"/>
            <a:ext cx="504056" cy="1239664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0800000">
            <a:off x="4644008" y="4869160"/>
            <a:ext cx="504056" cy="1239664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upload.wikimedia.org/wikipedia/commons/thumb/7/77/%D0%9C%D0%B0%D0%BA%D0%B0%D1%80%D0%B5%D0%BD%D0%BA%D0%BE_%D0%90%D0%BD%D1%82%D0%BE%D0%BD.JPG/800px-%D0%9C%D0%B0%D0%BA%D0%B0%D1%80%D0%B5%D0%BD%D0%BA%D0%BE_%D0%90%D0%BD%D1%82%D0%BE%D0%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6612"/>
            <a:ext cx="2669684" cy="3924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57109" y="241300"/>
            <a:ext cx="8229691" cy="5954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Роль семьи в новом обществе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4052" y="5160947"/>
            <a:ext cx="2675183" cy="1458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С. Макаренко</a:t>
            </a:r>
          </a:p>
          <a:p>
            <a:pPr marL="0" indent="0" algn="ctr" defTabSz="26670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 известный воспитатель, педагог 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 descr="Колония Макаренко, первые шаги в 1920 году: общий котел, общая судьба  преступников и персонала | Зеленый Пу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036612"/>
            <a:ext cx="5194920" cy="2997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493459" y="4260823"/>
            <a:ext cx="5193341" cy="1458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Колония имени Горького —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26670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колония для беспризорников и несовершеннолетних правонарушителей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79848"/>
            <a:ext cx="8229691" cy="5954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Деградация городской жизни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5544616" cy="4158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11559" y="5417840"/>
            <a:ext cx="8085675" cy="9634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 algn="ctr">
              <a:buNone/>
              <a:tabLst>
                <a:tab pos="0" algn="l"/>
              </a:tabLst>
            </a:pPr>
            <a:r>
              <a:rPr lang="ru-RU" dirty="0"/>
              <a:t>Какие изменения в быте горожан можно увидеть во фрагменте к/ф?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663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6/60/Phalanxary_colt_n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308717" cy="2309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355976" y="1052736"/>
            <a:ext cx="433082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r>
              <a:rPr lang="ru-RU" sz="2400" i="1" dirty="0" smtClean="0"/>
              <a:t>Идея о создании </a:t>
            </a:r>
            <a:r>
              <a:rPr lang="ru-RU" sz="2400" b="1" i="1" dirty="0" smtClean="0"/>
              <a:t>фаланстеров</a:t>
            </a:r>
            <a:r>
              <a:rPr lang="ru-RU" sz="2400" i="1" dirty="0" smtClean="0"/>
              <a:t> – домов-коммун</a:t>
            </a:r>
            <a:endParaRPr lang="ru-RU" sz="2400" i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55976" y="2708038"/>
            <a:ext cx="4330824" cy="2045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r>
              <a:rPr lang="ru-RU" sz="2400" i="1" dirty="0" smtClean="0"/>
              <a:t>Август 1918 г. Декрет </a:t>
            </a:r>
          </a:p>
          <a:p>
            <a:pPr marL="0" indent="0" algn="ctr" defTabSz="266700">
              <a:buFont typeface="Arial" pitchFamily="34" charset="0"/>
              <a:buNone/>
            </a:pPr>
            <a:r>
              <a:rPr lang="ru-RU" sz="2400" b="1" i="1" dirty="0" smtClean="0"/>
              <a:t>«Об отмене частной собственности на недвижимое имущество»</a:t>
            </a:r>
            <a:endParaRPr lang="ru-RU" sz="2400" b="1" i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553496" y="1916833"/>
            <a:ext cx="648072" cy="108012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4" descr="https://upload.wikimedia.org/wikipedia/commons/thumb/9/9b/%D0%A3%D1%81%D0%B0%D0%B4%D1%8C%D0%B1%D0%B0_%D0%A1%D0%B0%D0%BB%D0%B0%D0%BC%D0%B0%D1%82%D0%B8%D0%BD%D1%8B%D1%85.JPG/285px-%D0%A3%D1%81%D0%B0%D0%B4%D1%8C%D0%B1%D0%B0_%D0%A1%D0%B0%D0%BB%D0%B0%D0%BC%D0%B0%D1%82%D0%B8%D0%BD%D1%8B%D1%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4" y="4365104"/>
            <a:ext cx="3348370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355976" y="5517232"/>
            <a:ext cx="433082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r>
              <a:rPr lang="ru-RU" sz="2400" i="1" dirty="0" smtClean="0"/>
              <a:t>Появление </a:t>
            </a:r>
            <a:r>
              <a:rPr lang="ru-RU" sz="2400" b="1" i="1" dirty="0" smtClean="0"/>
              <a:t>коммунальных квартир и общежитий</a:t>
            </a:r>
            <a:endParaRPr lang="ru-RU" sz="2400" b="1" i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583651" y="4581128"/>
            <a:ext cx="648072" cy="108012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67544" y="179848"/>
            <a:ext cx="8229691" cy="5954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Деградация городской жизни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1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он лист бумаги, абстрактные текстуры фона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0898" y="-238288"/>
            <a:ext cx="2890556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51203" y="4912361"/>
            <a:ext cx="2740677" cy="9649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Цветаева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779913" y="692696"/>
            <a:ext cx="4752528" cy="29625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научились любить: хлеб, огонь, дерево, солнце, сон, час свободного времени, - еда стала трапезой, потому что Голод (раньше «аппетит»), сон стал блаженством, потому что «больше сил моих нету».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Цветаева, Марина Ивановн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5659"/>
            <a:ext cx="2722010" cy="4009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051721" y="1268760"/>
            <a:ext cx="663508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0">
              <a:buFont typeface="Arial" pitchFamily="34" charset="0"/>
              <a:buNone/>
              <a:tabLst>
                <a:tab pos="0" algn="l"/>
              </a:tabLst>
            </a:pPr>
            <a:r>
              <a:rPr lang="ru-RU" i="1" dirty="0" smtClean="0"/>
              <a:t>Что такое стратификация?</a:t>
            </a:r>
            <a:endParaRPr lang="ru-RU" i="1" dirty="0"/>
          </a:p>
        </p:txBody>
      </p:sp>
      <p:pic>
        <p:nvPicPr>
          <p:cNvPr id="6" name="Picture 2" descr="Картинки по запросу вопро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607975" cy="6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051721" y="2060848"/>
            <a:ext cx="66350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0">
              <a:buFont typeface="Arial" pitchFamily="34" charset="0"/>
              <a:buNone/>
              <a:tabLst>
                <a:tab pos="0" algn="l"/>
              </a:tabLst>
            </a:pPr>
            <a:r>
              <a:rPr lang="ru-RU" i="1" dirty="0" smtClean="0"/>
              <a:t>Какие страты существовали в Российской империи?</a:t>
            </a:r>
            <a:endParaRPr lang="ru-RU" i="1" dirty="0"/>
          </a:p>
        </p:txBody>
      </p:sp>
      <p:pic>
        <p:nvPicPr>
          <p:cNvPr id="8" name="Picture 2" descr="Картинки по запросу вопро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607975" cy="6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67544" y="1268760"/>
            <a:ext cx="1404483" cy="22322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901700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Картинки по запросу &quot;мыслитель пн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2" y="1458163"/>
            <a:ext cx="977108" cy="1898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2051720" y="2852936"/>
            <a:ext cx="663508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0">
              <a:buFont typeface="Arial" pitchFamily="34" charset="0"/>
              <a:buNone/>
              <a:tabLst>
                <a:tab pos="0" algn="l"/>
              </a:tabLst>
            </a:pPr>
            <a:r>
              <a:rPr lang="ru-RU" i="1" dirty="0" smtClean="0"/>
              <a:t>Вспомните первые декреты большевиков. Какой из них касается сегодняшней темы?</a:t>
            </a:r>
            <a:endParaRPr lang="ru-RU" i="1" dirty="0"/>
          </a:p>
        </p:txBody>
      </p:sp>
      <p:pic>
        <p:nvPicPr>
          <p:cNvPr id="17" name="Picture 2" descr="Картинки по запросу вопро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852936"/>
            <a:ext cx="607975" cy="6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5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он лист бумаги, абстрактные текстуры фона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0898" y="-238288"/>
            <a:ext cx="2890556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779913" y="692696"/>
            <a:ext cx="4752528" cy="29625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«Ледяная, темная, тяжкая зима. По вечерам неосвещенные улицы пустеют. Тюрьмы переполнены новыми пленниками, которым вчера еще все рукоплескали. Больше нет связи! Город отрезан не только от мира, но и от самой России».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Берберова Нина Николаевна — Энциклопедия фонда «Хайазг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808312" cy="4043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80777" y="4869160"/>
            <a:ext cx="2839095" cy="9877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Нина Берберова</a:t>
            </a:r>
          </a:p>
          <a:p>
            <a:pPr marL="0" indent="0" algn="ctr" defTabSz="26670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писательница, поэтесса</a:t>
            </a:r>
          </a:p>
        </p:txBody>
      </p:sp>
    </p:spTree>
    <p:extLst>
      <p:ext uri="{BB962C8B-B14F-4D97-AF65-F5344CB8AC3E}">
        <p14:creationId xmlns:p14="http://schemas.microsoft.com/office/powerpoint/2010/main" val="39227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109" y="188640"/>
            <a:ext cx="8229691" cy="5954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effectLst/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sz="35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895637" y="1196752"/>
            <a:ext cx="3816424" cy="11723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ctr">
              <a:buNone/>
              <a:tabLst>
                <a:tab pos="0" algn="l"/>
              </a:tabLst>
            </a:pPr>
            <a:r>
              <a:rPr lang="en-US" i="1" dirty="0" smtClean="0"/>
              <a:t>I. </a:t>
            </a:r>
            <a:r>
              <a:rPr lang="ru-RU" i="1" dirty="0" smtClean="0"/>
              <a:t>Формирование </a:t>
            </a:r>
            <a:r>
              <a:rPr lang="ru-RU" i="1" dirty="0"/>
              <a:t>нового общества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52528" y="2892994"/>
            <a:ext cx="3299792" cy="13280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ctr">
              <a:buNone/>
              <a:tabLst>
                <a:tab pos="0" algn="l"/>
              </a:tabLst>
            </a:pPr>
            <a:r>
              <a:rPr lang="en-US" i="1" dirty="0" smtClean="0"/>
              <a:t>II. </a:t>
            </a:r>
            <a:r>
              <a:rPr lang="ru-RU" i="1" dirty="0" smtClean="0"/>
              <a:t>Роль </a:t>
            </a:r>
            <a:r>
              <a:rPr lang="ru-RU" i="1" dirty="0"/>
              <a:t>семьи в новом обществе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895637" y="4877544"/>
            <a:ext cx="3816424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ctr">
              <a:buNone/>
              <a:tabLst>
                <a:tab pos="0" algn="l"/>
              </a:tabLst>
            </a:pPr>
            <a:r>
              <a:rPr lang="en-US" i="1" dirty="0" smtClean="0"/>
              <a:t>III. </a:t>
            </a:r>
            <a:r>
              <a:rPr lang="ru-RU" i="1" dirty="0" smtClean="0"/>
              <a:t>Деградация </a:t>
            </a:r>
            <a:r>
              <a:rPr lang="ru-RU" i="1" dirty="0"/>
              <a:t>городской жизни</a:t>
            </a:r>
          </a:p>
        </p:txBody>
      </p:sp>
      <p:pic>
        <p:nvPicPr>
          <p:cNvPr id="1026" name="Picture 2" descr="100 лет назад. Мешочн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76" y="4495316"/>
            <a:ext cx="2627784" cy="1960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ветские беспризорники 1920 − 1930-х годов / Назад в СССР / Back in USS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45021"/>
            <a:ext cx="3192289" cy="1792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ва разных отечества. То, что буржуи творят с нами – хуже всех козней США!  Современные барыги паразитируют и на Ледовом Побоище, и на памяти о  Сталинградской битве. Используют их в своих интересах,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688233" cy="1811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5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536504" cy="28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1420441"/>
            <a:ext cx="37879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Декрет об уничтожении </a:t>
            </a:r>
            <a:r>
              <a:rPr lang="ru-RU" sz="2000" b="1" dirty="0" smtClean="0"/>
              <a:t>сословий…</a:t>
            </a:r>
            <a:endParaRPr lang="ru-RU" sz="2000" b="1" dirty="0"/>
          </a:p>
          <a:p>
            <a:pPr algn="ctr"/>
            <a:r>
              <a:rPr lang="ru-RU" sz="2000" dirty="0" smtClean="0"/>
              <a:t>1</a:t>
            </a:r>
            <a:r>
              <a:rPr lang="ru-RU" sz="2000" dirty="0"/>
              <a:t>. Все существовавшие </a:t>
            </a:r>
            <a:r>
              <a:rPr lang="ru-RU" sz="2000" dirty="0" smtClean="0"/>
              <a:t>… сословия, … сословные </a:t>
            </a:r>
            <a:r>
              <a:rPr lang="ru-RU" sz="2000" dirty="0"/>
              <a:t>привилегии и ограничения, </a:t>
            </a:r>
            <a:r>
              <a:rPr lang="ru-RU" sz="2000" dirty="0" smtClean="0"/>
              <a:t>… </a:t>
            </a:r>
            <a:r>
              <a:rPr lang="ru-RU" sz="2000" dirty="0"/>
              <a:t>упраздняются.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109" y="241300"/>
            <a:ext cx="8229691" cy="5954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effectLst/>
                <a:latin typeface="Times New Roman" pitchFamily="18" charset="0"/>
                <a:cs typeface="Times New Roman" pitchFamily="18" charset="0"/>
              </a:rPr>
              <a:t>Формирование нового общества</a:t>
            </a:r>
            <a:endParaRPr lang="ru-RU" sz="35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5330" y="4475506"/>
            <a:ext cx="2526265" cy="16177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endParaRPr lang="ru-RU" sz="2000" dirty="0" smtClean="0"/>
          </a:p>
          <a:p>
            <a:pPr marL="0" indent="0" algn="ctr" defTabSz="266700">
              <a:buFont typeface="Arial" pitchFamily="34" charset="0"/>
              <a:buNone/>
            </a:pPr>
            <a:r>
              <a:rPr lang="ru-RU" sz="2000" dirty="0" smtClean="0"/>
              <a:t>Какая судьба ждала прежние привилегированные сословия?</a:t>
            </a:r>
            <a:endParaRPr lang="ru-RU" sz="2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864707" y="4475506"/>
            <a:ext cx="2526265" cy="16177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endParaRPr lang="ru-RU" sz="2000" i="1" dirty="0" smtClean="0"/>
          </a:p>
          <a:p>
            <a:pPr marL="0" indent="0" algn="ctr" defTabSz="266700">
              <a:buFont typeface="Arial" pitchFamily="34" charset="0"/>
              <a:buNone/>
            </a:pPr>
            <a:r>
              <a:rPr lang="ru-RU" sz="2000" b="1" i="1" dirty="0" smtClean="0"/>
              <a:t>В городах! </a:t>
            </a:r>
            <a:r>
              <a:rPr lang="ru-RU" sz="2000" i="1" dirty="0" smtClean="0"/>
              <a:t>Деревню в первые годы мало затронули</a:t>
            </a:r>
            <a:endParaRPr lang="ru-RU" sz="2000" i="1" dirty="0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4319972" y="3864373"/>
            <a:ext cx="648072" cy="129614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60676" y="4077072"/>
            <a:ext cx="1975220" cy="747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i="1" dirty="0" smtClean="0"/>
              <a:t>Сословия</a:t>
            </a:r>
            <a:endParaRPr lang="ru-RU" i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580112" y="4077072"/>
            <a:ext cx="1975220" cy="7474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r>
              <a:rPr lang="ru-RU" i="1" dirty="0" smtClean="0"/>
              <a:t>Классы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529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он лист бумаги, абстрактные текстуры фона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4430" y="848022"/>
            <a:ext cx="4157891" cy="4546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Картина Кустодиева Портрет Шаляпина. 1921 г. Краткое опис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3927"/>
            <a:ext cx="3344499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3171" y="5344407"/>
            <a:ext cx="3348872" cy="9649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И. Шаляпина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26670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кисти Б.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Кустодиева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39952" y="1042498"/>
            <a:ext cx="4546848" cy="415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меня, как и у многих горемычных русских «граждан», отняли всё, что можно было и чего так или иначе нельзя было припрятать. Отняли дом, вклады в банк, автомобиль. И меня, сколько могли, грабили по мандатам и без мандатов, обыскивали и третировали «буржуем». Если мне, Шаляпину, приходилось это переносить, что же переносил русский обыватель без связей, без протекции, без личного престижа?»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57109" y="241300"/>
            <a:ext cx="8229691" cy="5954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effectLst/>
                <a:latin typeface="Times New Roman" pitchFamily="18" charset="0"/>
                <a:cs typeface="Times New Roman" pitchFamily="18" charset="0"/>
              </a:rPr>
              <a:t>Формирование нового общества</a:t>
            </a:r>
            <a:endParaRPr lang="ru-RU" sz="35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137003" y="5383743"/>
            <a:ext cx="4549797" cy="9255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0">
              <a:buFont typeface="Arial" pitchFamily="34" charset="0"/>
              <a:buNone/>
              <a:tabLst>
                <a:tab pos="0" algn="l"/>
              </a:tabLst>
            </a:pPr>
            <a:r>
              <a:rPr lang="ru-RU" i="1" dirty="0" smtClean="0"/>
              <a:t>О представителях каких социальных групп говорится в приведенном отрывке?</a:t>
            </a:r>
            <a:endParaRPr lang="ru-RU" i="1" dirty="0"/>
          </a:p>
        </p:txBody>
      </p:sp>
      <p:pic>
        <p:nvPicPr>
          <p:cNvPr id="12" name="Picture 2" descr="Картинки по запросу вопро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03" y="5485851"/>
            <a:ext cx="651134" cy="6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4570873" y="1728195"/>
            <a:ext cx="3889559" cy="21328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1200" defTabSz="266700"/>
            <a:endParaRPr lang="ru-RU" sz="2400" i="1" dirty="0" smtClean="0"/>
          </a:p>
          <a:p>
            <a:pPr marL="1160463" indent="-347663" defTabSz="266700">
              <a:tabLst>
                <a:tab pos="812800" algn="l"/>
              </a:tabLst>
            </a:pPr>
            <a:endParaRPr lang="ru-RU" sz="2400" i="1" dirty="0" smtClean="0"/>
          </a:p>
          <a:p>
            <a:pPr marL="1160463" indent="-347663" defTabSz="266700">
              <a:tabLst>
                <a:tab pos="812800" algn="l"/>
              </a:tabLst>
            </a:pPr>
            <a:r>
              <a:rPr lang="ru-RU" sz="2000" i="1" dirty="0" smtClean="0"/>
              <a:t>Избирательных прав</a:t>
            </a:r>
          </a:p>
          <a:p>
            <a:pPr marL="1160463" indent="-347663" defTabSz="266700">
              <a:tabLst>
                <a:tab pos="812800" algn="l"/>
              </a:tabLst>
            </a:pPr>
            <a:r>
              <a:rPr lang="ru-RU" sz="2000" i="1" dirty="0" smtClean="0"/>
              <a:t>Государственного обеспечения в </a:t>
            </a:r>
            <a:r>
              <a:rPr lang="ru-RU" sz="2000" i="1" smtClean="0"/>
              <a:t>виде продовольственных </a:t>
            </a:r>
            <a:r>
              <a:rPr lang="ru-RU" sz="2000" i="1" dirty="0" smtClean="0"/>
              <a:t>карточек</a:t>
            </a:r>
          </a:p>
          <a:p>
            <a:pPr marL="1160463" indent="-347663" defTabSz="266700">
              <a:tabLst>
                <a:tab pos="812800" algn="l"/>
              </a:tabLst>
            </a:pPr>
            <a:r>
              <a:rPr lang="ru-RU" sz="2000" i="1" dirty="0" smtClean="0"/>
              <a:t>Пособий</a:t>
            </a:r>
          </a:p>
          <a:p>
            <a:pPr marL="1160463" indent="-347663" defTabSz="266700">
              <a:tabLst>
                <a:tab pos="812800" algn="l"/>
              </a:tabLst>
            </a:pPr>
            <a:endParaRPr lang="ru-RU" sz="2400" i="1" dirty="0" smtClean="0"/>
          </a:p>
          <a:p>
            <a:pPr marL="711200" defTabSz="266700"/>
            <a:endParaRPr lang="ru-RU" sz="2400" i="1" dirty="0"/>
          </a:p>
        </p:txBody>
      </p:sp>
      <p:pic>
        <p:nvPicPr>
          <p:cNvPr id="17410" name="Picture 2" descr="Картина Кустодиева Портрет Шаляпина. 1921 г. Краткое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5" y="1095938"/>
            <a:ext cx="3344499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19072" y="5416418"/>
            <a:ext cx="3348872" cy="9649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И. Шаляпина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26670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кисти Б.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Кустодиева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24987" y="1052739"/>
            <a:ext cx="2952328" cy="7474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i="1" dirty="0" smtClean="0"/>
              <a:t>Лишены:</a:t>
            </a:r>
            <a:endParaRPr lang="ru-RU" i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716016" y="2060848"/>
            <a:ext cx="648072" cy="148478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57109" y="241300"/>
            <a:ext cx="8229691" cy="5954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effectLst/>
                <a:latin typeface="Times New Roman" pitchFamily="18" charset="0"/>
                <a:cs typeface="Times New Roman" pitchFamily="18" charset="0"/>
              </a:rPr>
              <a:t>Формирование нового общества</a:t>
            </a:r>
            <a:endParaRPr lang="ru-RU" sz="35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616693" y="4742383"/>
            <a:ext cx="3847413" cy="1710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r>
              <a:rPr lang="ru-RU" sz="1800" dirty="0" smtClean="0"/>
              <a:t>Прибегающие к наемному труду, рантье,  частные торговцы, священнослужители и монахи, служащие и агенты полиции, душевнобольные, осужденные</a:t>
            </a:r>
            <a:endParaRPr lang="ru-RU" sz="18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24987" y="4121696"/>
            <a:ext cx="2976984" cy="7474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Font typeface="Arial" pitchFamily="34" charset="0"/>
              <a:buNone/>
            </a:pPr>
            <a:r>
              <a:rPr lang="ru-RU" b="1" i="1" dirty="0" smtClean="0"/>
              <a:t>Лишенцы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2718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 animBg="1"/>
      <p:bldP spid="10" grpId="0" animBg="1"/>
      <p:bldP spid="1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6"/>
          <a:stretch/>
        </p:blipFill>
        <p:spPr bwMode="auto">
          <a:xfrm>
            <a:off x="423292" y="1196753"/>
            <a:ext cx="4368360" cy="2736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23292" y="4077073"/>
            <a:ext cx="436836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en-US" sz="3800" b="1" i="1" dirty="0"/>
              <a:t>«</a:t>
            </a:r>
            <a:r>
              <a:rPr lang="en-US" sz="3800" b="1" i="1" dirty="0" err="1"/>
              <a:t>Oberbürgermeister</a:t>
            </a:r>
            <a:r>
              <a:rPr lang="en-US" sz="3800" b="1" i="1" dirty="0"/>
              <a:t> Haken</a:t>
            </a:r>
            <a:r>
              <a:rPr lang="en-US" sz="3800" b="1" i="1" dirty="0" smtClean="0"/>
              <a:t>»</a:t>
            </a:r>
            <a:endParaRPr lang="ru-RU" sz="3800" b="1" i="1" dirty="0" smtClean="0"/>
          </a:p>
          <a:p>
            <a:pPr marL="0" indent="0" algn="ctr" defTabSz="26670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Философский пароход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48064" y="1196752"/>
            <a:ext cx="3538736" cy="2232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sz="3800" i="1" dirty="0"/>
              <a:t>Высылка за границу деятелей науки и культуры в 1922-1923 гг. в рамках борьбы с инакомыслием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Лев Давидович Троцкий — Цикло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16" y="3717031"/>
            <a:ext cx="2857500" cy="2962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93526" y="5589239"/>
            <a:ext cx="4508748" cy="1008112"/>
          </a:xfrm>
          <a:prstGeom prst="wedgeRoundRectCallout">
            <a:avLst>
              <a:gd name="adj1" fmla="val 60853"/>
              <a:gd name="adj2" fmla="val -2568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«</a:t>
            </a:r>
            <a:r>
              <a:rPr lang="ru-RU" i="1"/>
              <a:t>Мы этих людей выслали потому, что расстрелять их не было повода, а терпеть было невозможно</a:t>
            </a:r>
            <a:r>
              <a:rPr lang="ru-RU"/>
              <a:t>»</a:t>
            </a:r>
          </a:p>
        </p:txBody>
      </p:sp>
      <p:pic>
        <p:nvPicPr>
          <p:cNvPr id="5128" name="Picture 8" descr="Питирим Сорокин в 1917 год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1"/>
            <a:ext cx="2229350" cy="2942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ikolay Lossk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90" y="3717032"/>
            <a:ext cx="1997132" cy="2942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5137653" y="4365104"/>
            <a:ext cx="3538736" cy="2232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spcBef>
                <a:spcPts val="0"/>
              </a:spcBef>
              <a:buNone/>
            </a:pPr>
            <a:r>
              <a:rPr lang="ru-RU" sz="3600" b="1" dirty="0" smtClean="0"/>
              <a:t>Разрешалось взять с собой:</a:t>
            </a:r>
          </a:p>
          <a:p>
            <a:pPr marL="0" indent="0" algn="ctr" defTabSz="266700">
              <a:spcBef>
                <a:spcPts val="0"/>
              </a:spcBef>
              <a:buNone/>
            </a:pPr>
            <a:r>
              <a:rPr lang="ru-RU" sz="3600" dirty="0" smtClean="0"/>
              <a:t>двое</a:t>
            </a:r>
            <a:r>
              <a:rPr lang="ru-RU" sz="3600" dirty="0"/>
              <a:t> кальсон, </a:t>
            </a:r>
            <a:endParaRPr lang="ru-RU" sz="3600" dirty="0" smtClean="0"/>
          </a:p>
          <a:p>
            <a:pPr marL="0" indent="0" algn="ctr" defTabSz="266700">
              <a:spcBef>
                <a:spcPts val="0"/>
              </a:spcBef>
              <a:buNone/>
            </a:pPr>
            <a:r>
              <a:rPr lang="ru-RU" sz="3600" dirty="0" smtClean="0"/>
              <a:t>две </a:t>
            </a:r>
            <a:r>
              <a:rPr lang="ru-RU" sz="3600" dirty="0"/>
              <a:t>пары носков, </a:t>
            </a:r>
            <a:endParaRPr lang="ru-RU" sz="3600" dirty="0" smtClean="0"/>
          </a:p>
          <a:p>
            <a:pPr marL="0" indent="0" algn="ctr" defTabSz="266700">
              <a:spcBef>
                <a:spcPts val="0"/>
              </a:spcBef>
              <a:buNone/>
            </a:pPr>
            <a:r>
              <a:rPr lang="ru-RU" sz="3600" dirty="0" smtClean="0"/>
              <a:t>пиджак</a:t>
            </a:r>
            <a:r>
              <a:rPr lang="ru-RU" sz="3600" dirty="0"/>
              <a:t>, </a:t>
            </a:r>
            <a:endParaRPr lang="ru-RU" sz="3600" dirty="0" smtClean="0"/>
          </a:p>
          <a:p>
            <a:pPr marL="0" indent="0" algn="ctr" defTabSz="266700">
              <a:spcBef>
                <a:spcPts val="0"/>
              </a:spcBef>
              <a:buNone/>
            </a:pPr>
            <a:r>
              <a:rPr lang="ru-RU" sz="3600" dirty="0" smtClean="0"/>
              <a:t>брюки</a:t>
            </a:r>
            <a:r>
              <a:rPr lang="ru-RU" sz="3600" dirty="0"/>
              <a:t>, </a:t>
            </a:r>
            <a:endParaRPr lang="ru-RU" sz="3600" dirty="0" smtClean="0"/>
          </a:p>
          <a:p>
            <a:pPr marL="0" indent="0" algn="ctr" defTabSz="266700">
              <a:spcBef>
                <a:spcPts val="0"/>
              </a:spcBef>
              <a:buNone/>
            </a:pPr>
            <a:r>
              <a:rPr lang="ru-RU" sz="3600" dirty="0" smtClean="0"/>
              <a:t>пальто</a:t>
            </a:r>
            <a:r>
              <a:rPr lang="ru-RU" sz="3600" dirty="0"/>
              <a:t>, </a:t>
            </a:r>
            <a:endParaRPr lang="ru-RU" sz="3600" dirty="0" smtClean="0"/>
          </a:p>
          <a:p>
            <a:pPr marL="0" indent="0" algn="ctr" defTabSz="266700">
              <a:spcBef>
                <a:spcPts val="0"/>
              </a:spcBef>
              <a:buNone/>
            </a:pPr>
            <a:r>
              <a:rPr lang="ru-RU" sz="3600" dirty="0" smtClean="0"/>
              <a:t>шляпу </a:t>
            </a:r>
            <a:r>
              <a:rPr lang="ru-RU" sz="3600" dirty="0"/>
              <a:t>и </a:t>
            </a:r>
            <a:endParaRPr lang="ru-RU" sz="3600" dirty="0" smtClean="0"/>
          </a:p>
          <a:p>
            <a:pPr marL="0" indent="0" algn="ctr" defTabSz="266700">
              <a:spcBef>
                <a:spcPts val="0"/>
              </a:spcBef>
              <a:buNone/>
            </a:pPr>
            <a:r>
              <a:rPr lang="ru-RU" sz="3600" dirty="0" smtClean="0"/>
              <a:t>две </a:t>
            </a:r>
            <a:r>
              <a:rPr lang="ru-RU" sz="3600" dirty="0"/>
              <a:t>пары обуви на </a:t>
            </a:r>
            <a:r>
              <a:rPr lang="ru-RU" sz="3600" dirty="0" smtClean="0"/>
              <a:t>человека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16960" y="5121088"/>
            <a:ext cx="4368360" cy="1548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П.А. Сорокин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социолог и культуролог. Один из основоположников теорий социальной стратификации и социальной мобильности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16960" y="5121088"/>
            <a:ext cx="4368360" cy="1548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Н.О.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Лосский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 и философ,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основателей направления интуитивизма в философии.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53060" y="4077072"/>
            <a:ext cx="5072224" cy="2520279"/>
          </a:xfrm>
          <a:prstGeom prst="verticalScroll">
            <a:avLst>
              <a:gd name="adj" fmla="val 849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b="1" i="1" dirty="0">
                <a:solidFill>
                  <a:schemeClr val="tx1"/>
                </a:solidFill>
              </a:rPr>
              <a:t>Уезжают </a:t>
            </a:r>
            <a:r>
              <a:rPr lang="ru-RU" sz="2400" b="1" i="1" dirty="0" err="1">
                <a:solidFill>
                  <a:schemeClr val="tx1"/>
                </a:solidFill>
              </a:rPr>
              <a:t>бердяевы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лосские</a:t>
            </a:r>
            <a:r>
              <a:rPr lang="ru-RU" sz="2400" b="1" i="1" dirty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sz="2400" b="1" i="1" dirty="0">
                <a:solidFill>
                  <a:schemeClr val="tx1"/>
                </a:solidFill>
              </a:rPr>
              <a:t>Бесполезные для страны:</a:t>
            </a:r>
          </a:p>
          <a:p>
            <a:pPr>
              <a:lnSpc>
                <a:spcPct val="80000"/>
              </a:lnSpc>
            </a:pPr>
            <a:r>
              <a:rPr lang="ru-RU" sz="2400" b="1" i="1" dirty="0">
                <a:solidFill>
                  <a:schemeClr val="tx1"/>
                </a:solidFill>
              </a:rPr>
              <a:t>Ни историки, ни философы</a:t>
            </a:r>
          </a:p>
          <a:p>
            <a:pPr>
              <a:lnSpc>
                <a:spcPct val="80000"/>
              </a:lnSpc>
            </a:pPr>
            <a:r>
              <a:rPr lang="ru-RU" sz="2400" b="1" i="1" dirty="0">
                <a:solidFill>
                  <a:schemeClr val="tx1"/>
                </a:solidFill>
              </a:rPr>
              <a:t>Революции не нужны…</a:t>
            </a:r>
          </a:p>
          <a:p>
            <a:pPr algn="r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А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Городницкий</a:t>
            </a:r>
            <a:r>
              <a:rPr lang="ru-RU" sz="1800" dirty="0" smtClean="0">
                <a:solidFill>
                  <a:schemeClr val="tx1"/>
                </a:solidFill>
              </a:rPr>
              <a:t>,</a:t>
            </a:r>
          </a:p>
          <a:p>
            <a:pPr algn="r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«Последний пароход», 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 rot="10643758">
            <a:off x="5399815" y="5084172"/>
            <a:ext cx="504056" cy="1584176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10643758">
            <a:off x="4971009" y="5084172"/>
            <a:ext cx="504056" cy="1584176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457109" y="241300"/>
            <a:ext cx="8229691" cy="5954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Формирование нового общества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2" grpId="1" animBg="1"/>
      <p:bldP spid="12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99592" y="1196752"/>
            <a:ext cx="3538736" cy="2232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sz="3600" b="1" dirty="0"/>
              <a:t>Дело «Петроградской боевой организации В. Н. Таганцева» (ПБО</a:t>
            </a:r>
            <a:r>
              <a:rPr lang="ru-RU" sz="3600" b="1" dirty="0" smtClean="0"/>
              <a:t>) 1921 г.</a:t>
            </a:r>
            <a:r>
              <a:rPr lang="ru-RU" sz="3600" dirty="0"/>
              <a:t> 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2386100" y="3441889"/>
            <a:ext cx="504056" cy="1584176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2386100" y="3034893"/>
            <a:ext cx="504056" cy="1584176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269976" y="4653137"/>
            <a:ext cx="273630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sz="2400" b="1" dirty="0" smtClean="0"/>
              <a:t>Расстреляно 103 человека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374432" y="4653137"/>
            <a:ext cx="2338536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u-RU" sz="2400" b="1" dirty="0" smtClean="0"/>
              <a:t>В том числе поэт Н. Гумилев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640401" y="4653137"/>
            <a:ext cx="504056" cy="101784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4208353" y="4653137"/>
            <a:ext cx="504056" cy="101784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К 100-летию расстрела Николая Гумилева - Бизнес-издание Клуб Директор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91" y="1196752"/>
            <a:ext cx="2330177" cy="3341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457109" y="241300"/>
            <a:ext cx="8229691" cy="5954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Формирование нового общества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761</Words>
  <Application>Microsoft Office PowerPoint</Application>
  <PresentationFormat>Экран (4:3)</PresentationFormat>
  <Paragraphs>112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План урока</vt:lpstr>
      <vt:lpstr>Формирование нового общества</vt:lpstr>
      <vt:lpstr>Формирование нового общества</vt:lpstr>
      <vt:lpstr>Формирование нового общества</vt:lpstr>
      <vt:lpstr>Презентация PowerPoint</vt:lpstr>
      <vt:lpstr>Презентация PowerPoint</vt:lpstr>
      <vt:lpstr>Формирование нового общества</vt:lpstr>
      <vt:lpstr>Роль семьи в новом обществе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Nikita</cp:lastModifiedBy>
  <cp:revision>77</cp:revision>
  <dcterms:created xsi:type="dcterms:W3CDTF">2016-12-01T18:45:48Z</dcterms:created>
  <dcterms:modified xsi:type="dcterms:W3CDTF">2022-11-29T05:02:28Z</dcterms:modified>
</cp:coreProperties>
</file>