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2"/>
  </p:handoutMasterIdLst>
  <p:sldIdLst>
    <p:sldId id="256" r:id="rId2"/>
    <p:sldId id="278" r:id="rId3"/>
    <p:sldId id="258" r:id="rId4"/>
    <p:sldId id="259" r:id="rId5"/>
    <p:sldId id="260" r:id="rId6"/>
    <p:sldId id="279" r:id="rId7"/>
    <p:sldId id="280" r:id="rId8"/>
    <p:sldId id="283" r:id="rId9"/>
    <p:sldId id="261" r:id="rId10"/>
    <p:sldId id="262" r:id="rId11"/>
    <p:sldId id="295" r:id="rId12"/>
    <p:sldId id="263" r:id="rId13"/>
    <p:sldId id="284" r:id="rId14"/>
    <p:sldId id="264" r:id="rId15"/>
    <p:sldId id="297" r:id="rId16"/>
    <p:sldId id="265" r:id="rId17"/>
    <p:sldId id="301" r:id="rId18"/>
    <p:sldId id="324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86" r:id="rId29"/>
    <p:sldId id="288" r:id="rId30"/>
    <p:sldId id="290" r:id="rId31"/>
    <p:sldId id="292" r:id="rId32"/>
    <p:sldId id="294" r:id="rId33"/>
    <p:sldId id="277" r:id="rId34"/>
    <p:sldId id="310" r:id="rId35"/>
    <p:sldId id="326" r:id="rId36"/>
    <p:sldId id="312" r:id="rId37"/>
    <p:sldId id="296" r:id="rId38"/>
    <p:sldId id="299" r:id="rId39"/>
    <p:sldId id="300" r:id="rId40"/>
    <p:sldId id="322" r:id="rId41"/>
    <p:sldId id="323" r:id="rId42"/>
    <p:sldId id="303" r:id="rId43"/>
    <p:sldId id="307" r:id="rId44"/>
    <p:sldId id="309" r:id="rId45"/>
    <p:sldId id="313" r:id="rId46"/>
    <p:sldId id="316" r:id="rId47"/>
    <p:sldId id="317" r:id="rId48"/>
    <p:sldId id="318" r:id="rId49"/>
    <p:sldId id="320" r:id="rId50"/>
    <p:sldId id="314" r:id="rId51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99"/>
    <a:srgbClr val="FFCC00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35D96-43CD-40DC-A3F3-33F1E516956E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C8DFD-7E10-49FA-B0FE-A9E3D4C8D4C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970D-5113-407F-9488-C75C8673121E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963D-73BD-497E-8CF4-2E4E12125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970D-5113-407F-9488-C75C8673121E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963D-73BD-497E-8CF4-2E4E12125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970D-5113-407F-9488-C75C8673121E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963D-73BD-497E-8CF4-2E4E12125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970D-5113-407F-9488-C75C8673121E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963D-73BD-497E-8CF4-2E4E12125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970D-5113-407F-9488-C75C8673121E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963D-73BD-497E-8CF4-2E4E12125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970D-5113-407F-9488-C75C8673121E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963D-73BD-497E-8CF4-2E4E12125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970D-5113-407F-9488-C75C8673121E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963D-73BD-497E-8CF4-2E4E12125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970D-5113-407F-9488-C75C8673121E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963D-73BD-497E-8CF4-2E4E12125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970D-5113-407F-9488-C75C8673121E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963D-73BD-497E-8CF4-2E4E12125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970D-5113-407F-9488-C75C8673121E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963D-73BD-497E-8CF4-2E4E12125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970D-5113-407F-9488-C75C8673121E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1963D-73BD-497E-8CF4-2E4E12125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0970D-5113-407F-9488-C75C8673121E}" type="datetimeFigureOut">
              <a:rPr lang="ru-RU" smtClean="0"/>
              <a:pPr/>
              <a:t>21.01.2013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1963D-73BD-497E-8CF4-2E4E12125D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I:\&#1053;&#1086;&#1074;&#1072;&#1103;%20&#1087;&#1072;&#1087;&#1082;&#1072;%20(2)\&#1040;&#1083;&#1083;&#1072;_&#1055;&#1091;&#1075;&#1072;&#1095;&#1077;&#1074;&#1072;_-_&#1040;&#1081;&#1089;&#1073;&#1077;&#1088;&#1075;__&#1084;&#1080;&#1085;&#1091;&#1089;_Solo_track_.mp3" TargetMode="External"/><Relationship Id="rId5" Type="http://schemas.openxmlformats.org/officeDocument/2006/relationships/image" Target="../media/image16.gif"/><Relationship Id="rId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I:\&#1053;&#1086;&#1074;&#1072;&#1103;%20&#1087;&#1072;&#1087;&#1082;&#1072;%20(2)\&#1044;&#1077;&#1083;&#1100;&#1092;&#1080;&#1085;&#1099;%20&#1080;%20&#1084;&#1086;&#1088;&#1077;.mp4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I:\&#1053;&#1086;&#1074;&#1072;&#1103;%20&#1087;&#1072;&#1087;&#1082;&#1072;%20(2)\Nastoyashchiy_drug_-_minus_(get-tune.net)_mp3cut.foxcom.su_.mp3" TargetMode="Externa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I:\&#1053;&#1086;&#1074;&#1072;&#1103;%20&#1087;&#1072;&#1087;&#1082;&#1072;%20(2)\priboj%20i%20chajki.mp3" TargetMode="External"/><Relationship Id="rId5" Type="http://schemas.openxmlformats.org/officeDocument/2006/relationships/image" Target="../media/image16.gif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I:\&#1053;&#1086;&#1074;&#1072;&#1103;%20&#1087;&#1072;&#1087;&#1082;&#1072;%20(2)\smalelka-ka-dancelong.mid" TargetMode="External"/><Relationship Id="rId5" Type="http://schemas.openxmlformats.org/officeDocument/2006/relationships/image" Target="../media/image55.gif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I:\&#1053;&#1086;&#1074;&#1072;&#1103;%20&#1087;&#1072;&#1087;&#1082;&#1072;%20(2)\&#1059;&#1083;&#1099;&#1073;&#1082;&#1072;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pics.livejournal.com/andreev_org/pic/0007353c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pics.livejournal.com/andreev_org/pic/0007353c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pics.livejournal.com/andreev_org/pic/0007353c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pics.livejournal.com/andreev_org/pic/0007353c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pics.livejournal.com/andreev_org/pic/0007353c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pics.livejournal.com/andreev_org/pic/0007353c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pics.livejournal.com/andreev_org/pic/0007353c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pics.livejournal.com/andreev_org/pic/0007353c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pics.livejournal.com/andreev_org/pic/0007353c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pics.livejournal.com/andreev_org/pic/0007353c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2" Type="http://schemas.openxmlformats.org/officeDocument/2006/relationships/audio" Target="file:///C:\Users\user\Desktop\&#1053;&#1086;&#1074;&#1072;&#1103;%20&#1087;&#1072;&#1087;&#1082;&#1072;%20(2)\Krasnaya-Shapochka---Muzyka-dlya-detey-Minus-GRUPPA-quotSALYuT-&#1056;&#152;SKUSSTVquot(muzofon.com).mp3" TargetMode="External"/><Relationship Id="rId1" Type="http://schemas.openxmlformats.org/officeDocument/2006/relationships/audio" Target="file:///I:\&#1053;&#1086;&#1074;&#1072;&#1103;%20&#1087;&#1072;&#1087;&#1082;&#1072;%20(2)\&#1050;&#1088;&#1072;&#1089;&#1085;&#1072;&#1103;%20&#1096;&#1072;&#1087;&#1086;&#1095;&#1082;&#1072;.mp3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pics.livejournal.com/andreev_org/pic/0007353c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pics.livejournal.com/andreev_org/pic/0007353c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gif"/><Relationship Id="rId2" Type="http://schemas.openxmlformats.org/officeDocument/2006/relationships/audio" Target="file:///C:\Users\&#1044;&#1080;&#1088;&#1077;&#1082;&#1090;&#1086;&#1088;\Desktop\&#1059;&#1088;&#1086;&#1082;\Zvuki_-_Aplodismenti_(get-tune.net).mp3" TargetMode="External"/><Relationship Id="rId1" Type="http://schemas.openxmlformats.org/officeDocument/2006/relationships/audio" Target="file:///I:\&#1053;&#1086;&#1074;&#1072;&#1103;%20&#1087;&#1072;&#1087;&#1082;&#1072;%20(2)\&#1040;&#1087;&#1087;&#1083;&#1086;&#1076;&#1080;&#1089;&#1084;&#1077;&#1085;&#1090;&#1099;.mp3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3" Type="http://schemas.openxmlformats.org/officeDocument/2006/relationships/image" Target="../media/image69.png"/><Relationship Id="rId7" Type="http://schemas.openxmlformats.org/officeDocument/2006/relationships/image" Target="../media/image72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I:\&#1053;&#1086;&#1074;&#1072;&#1103;%20&#1087;&#1072;&#1087;&#1082;&#1072;%20(2)\priboj%20i%20chajki.mp3" TargetMode="External"/><Relationship Id="rId6" Type="http://schemas.openxmlformats.org/officeDocument/2006/relationships/image" Target="../media/image71.png"/><Relationship Id="rId5" Type="http://schemas.openxmlformats.org/officeDocument/2006/relationships/hyperlink" Target="http://openclipart.org/image/800px/svg_to_png/Anonymous_island_palm_and_the_sun.png" TargetMode="External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I:\&#1053;&#1086;&#1074;&#1072;&#1103;%20&#1087;&#1072;&#1087;&#1082;&#1072;%20(2)\Klassicheskaya-Muzyka-Dlya-Detey-Vol_fgang-Amadey-Mocart(muzofon.com).mp3" TargetMode="External"/><Relationship Id="rId5" Type="http://schemas.openxmlformats.org/officeDocument/2006/relationships/image" Target="../media/image76.gif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I:\&#1053;&#1086;&#1074;&#1072;&#1103;%20&#1087;&#1072;&#1087;&#1082;&#1072;%20(2)\Noname2.avi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I:\&#1053;&#1086;&#1074;&#1072;&#1103;%20&#1087;&#1072;&#1087;&#1082;&#1072;%20(2)\Zvuk_okeana_-_3D_zvuk_morya_(get-tune.net).mp3" TargetMode="External"/><Relationship Id="rId4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I:\&#1053;&#1086;&#1074;&#1072;&#1103;%20&#1087;&#1072;&#1087;&#1082;&#1072;%20(2)\Noname1.avi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gif"/><Relationship Id="rId3" Type="http://schemas.openxmlformats.org/officeDocument/2006/relationships/image" Target="../media/image94.png"/><Relationship Id="rId7" Type="http://schemas.openxmlformats.org/officeDocument/2006/relationships/image" Target="../media/image97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I:\&#1053;&#1086;&#1074;&#1072;&#1103;%20&#1087;&#1072;&#1087;&#1082;&#1072;%20(2)\priboj%20i%20chajki.mp3" TargetMode="External"/><Relationship Id="rId6" Type="http://schemas.openxmlformats.org/officeDocument/2006/relationships/image" Target="../media/image96.gif"/><Relationship Id="rId5" Type="http://schemas.openxmlformats.org/officeDocument/2006/relationships/image" Target="../media/image16.gif"/><Relationship Id="rId4" Type="http://schemas.openxmlformats.org/officeDocument/2006/relationships/image" Target="../media/image95.jpeg"/><Relationship Id="rId9" Type="http://schemas.openxmlformats.org/officeDocument/2006/relationships/image" Target="../media/image99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gif"/><Relationship Id="rId4" Type="http://schemas.openxmlformats.org/officeDocument/2006/relationships/image" Target="../media/image102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54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I:\&#1053;&#1086;&#1074;&#1072;&#1103;%20&#1087;&#1072;&#1087;&#1082;&#1072;%20(2)\Zvuk_okeana_-_3D_zvuk_morya_(get-tune.net).mp3" TargetMode="External"/><Relationship Id="rId5" Type="http://schemas.openxmlformats.org/officeDocument/2006/relationships/image" Target="../media/image16.gif"/><Relationship Id="rId4" Type="http://schemas.openxmlformats.org/officeDocument/2006/relationships/image" Target="../media/image10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I:\&#1053;&#1086;&#1074;&#1072;&#1103;%20&#1087;&#1072;&#1087;&#1082;&#1072;%20(2)\&#1042;%20&#1075;&#1086;&#1089;&#1090;&#1103;&#1093;%20&#1091;%20&#1089;&#1082;&#1072;&#1079;&#1082;&#1080;.mp3" TargetMode="External"/><Relationship Id="rId4" Type="http://schemas.openxmlformats.org/officeDocument/2006/relationships/image" Target="../media/image11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file:///I:\&#1053;&#1086;&#1074;&#1072;&#1103;%20&#1087;&#1072;&#1087;&#1082;&#1072;%20(2)\&#1052;&#1099;%20&#1074;%20&#1075;&#1086;&#1088;&#1086;&#1076;%20&#1048;&#1079;&#1091;&#1084;&#1088;&#1091;&#1076;&#1085;&#1099;&#1081;.mp3" TargetMode="External"/><Relationship Id="rId1" Type="http://schemas.openxmlformats.org/officeDocument/2006/relationships/audio" Target="file:///C:\Users\user\Desktop\&#1053;&#1086;&#1074;&#1072;&#1103;%20&#1087;&#1072;&#1087;&#1082;&#1072;%20(2)\Detskie-pesni-minus-My-v-gorod-&#1056;&#152;zumrudnyy-idem-dorogoy-trudnoy(muzofon.com)_mp3cut.foxcom.su_.mp3" TargetMode="External"/><Relationship Id="rId6" Type="http://schemas.openxmlformats.org/officeDocument/2006/relationships/image" Target="../media/image113.png"/><Relationship Id="rId5" Type="http://schemas.openxmlformats.org/officeDocument/2006/relationships/image" Target="../media/image112.gif"/><Relationship Id="rId4" Type="http://schemas.openxmlformats.org/officeDocument/2006/relationships/image" Target="../media/image111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17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I:\&#1053;&#1086;&#1074;&#1072;&#1103;%20&#1087;&#1072;&#1087;&#1082;&#1072;%20(2)\&#1041;&#1077;&#1083;&#1099;&#1077;%20&#1089;&#1085;&#1077;&#1078;&#1080;&#1085;&#1082;&#1080;.mp3" TargetMode="External"/><Relationship Id="rId6" Type="http://schemas.openxmlformats.org/officeDocument/2006/relationships/image" Target="../media/image116.gif"/><Relationship Id="rId5" Type="http://schemas.openxmlformats.org/officeDocument/2006/relationships/image" Target="../media/image115.gif"/><Relationship Id="rId4" Type="http://schemas.openxmlformats.org/officeDocument/2006/relationships/image" Target="../media/image1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u.stockfresh.com/files/l/loopall/m/76/145834_stock-photo-tropical-palm-on-island.jpg" TargetMode="External"/><Relationship Id="rId7" Type="http://schemas.openxmlformats.org/officeDocument/2006/relationships/image" Target="../media/image16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I:\&#1053;&#1086;&#1074;&#1072;&#1103;%20&#1087;&#1072;&#1087;&#1082;&#1072;%20(2)\Klassicheskaya-Muzyka-Dlya-Detey-Vol_fgang-Amadey-Mocart(muzofon.com).mp3" TargetMode="External"/><Relationship Id="rId5" Type="http://schemas.openxmlformats.org/officeDocument/2006/relationships/image" Target="../media/image119.gif"/><Relationship Id="rId4" Type="http://schemas.openxmlformats.org/officeDocument/2006/relationships/image" Target="../media/image1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I:\&#1053;&#1086;&#1074;&#1072;&#1103;%20&#1087;&#1072;&#1087;&#1082;&#1072;%20(2)\priboj%20i%20chajki.mp3" TargetMode="External"/><Relationship Id="rId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I:\&#1053;&#1086;&#1074;&#1072;&#1103;%20&#1087;&#1072;&#1087;&#1082;&#1072;%20(2)\&#1040;&#1083;&#1083;&#1072;_&#1055;&#1091;&#1075;&#1072;&#1095;&#1077;&#1074;&#1072;_-_&#1040;&#1081;&#1089;&#1073;&#1077;&#1088;&#1075;__&#1084;&#1080;&#1085;&#1091;&#1089;_Solo_track_.mp3" TargetMode="External"/><Relationship Id="rId5" Type="http://schemas.openxmlformats.org/officeDocument/2006/relationships/image" Target="../media/image16.gif"/><Relationship Id="rId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pedsovet.su/_ld/145/8150248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55776" y="2348880"/>
            <a:ext cx="5544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0099"/>
                </a:solidFill>
                <a:latin typeface="Century" pitchFamily="18" charset="0"/>
              </a:rPr>
              <a:t>Решение </a:t>
            </a:r>
          </a:p>
          <a:p>
            <a:pPr algn="ctr"/>
            <a:r>
              <a:rPr lang="ru-RU" sz="4800" b="1" dirty="0" smtClean="0">
                <a:solidFill>
                  <a:srgbClr val="000099"/>
                </a:solidFill>
                <a:latin typeface="Century" pitchFamily="18" charset="0"/>
              </a:rPr>
              <a:t>примеров и задач</a:t>
            </a:r>
            <a:endParaRPr lang="ru-RU" sz="4800" b="1" dirty="0">
              <a:solidFill>
                <a:srgbClr val="000099"/>
              </a:solidFill>
              <a:latin typeface="Century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872" y="1340768"/>
            <a:ext cx="3960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Тема урока:</a:t>
            </a:r>
            <a:endParaRPr lang="ru-RU" sz="4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 t="274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99592" y="620688"/>
            <a:ext cx="20882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0099"/>
                </a:solidFill>
                <a:latin typeface="Century" pitchFamily="18" charset="0"/>
              </a:rPr>
              <a:t>10</a:t>
            </a:r>
          </a:p>
          <a:p>
            <a:r>
              <a:rPr lang="ru-RU" sz="5400" b="1" dirty="0" smtClean="0">
                <a:solidFill>
                  <a:srgbClr val="000099"/>
                </a:solidFill>
                <a:latin typeface="Century" pitchFamily="18" charset="0"/>
              </a:rPr>
              <a:t> 8</a:t>
            </a:r>
          </a:p>
          <a:p>
            <a:r>
              <a:rPr lang="ru-RU" sz="5400" b="1" dirty="0" smtClean="0">
                <a:solidFill>
                  <a:srgbClr val="000099"/>
                </a:solidFill>
                <a:latin typeface="Century" pitchFamily="18" charset="0"/>
              </a:rPr>
              <a:t> 9</a:t>
            </a:r>
          </a:p>
          <a:p>
            <a:r>
              <a:rPr lang="ru-RU" sz="5400" b="1" dirty="0" smtClean="0">
                <a:solidFill>
                  <a:srgbClr val="000099"/>
                </a:solidFill>
                <a:latin typeface="Century" pitchFamily="18" charset="0"/>
              </a:rPr>
              <a:t> 7</a:t>
            </a:r>
            <a:endParaRPr lang="ru-RU" sz="5400" b="1" dirty="0">
              <a:solidFill>
                <a:srgbClr val="000099"/>
              </a:solidFill>
              <a:latin typeface="Century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784" y="1700808"/>
            <a:ext cx="1296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C00000"/>
                </a:solidFill>
                <a:latin typeface="Century" pitchFamily="18" charset="0"/>
              </a:rPr>
              <a:t>-7</a:t>
            </a:r>
            <a:endParaRPr lang="ru-RU" sz="8000" b="1" dirty="0">
              <a:solidFill>
                <a:srgbClr val="C00000"/>
              </a:solidFill>
              <a:latin typeface="Century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835696" y="1196752"/>
            <a:ext cx="792088" cy="864096"/>
          </a:xfrm>
          <a:prstGeom prst="line">
            <a:avLst/>
          </a:prstGeom>
          <a:ln w="444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619672" y="2636912"/>
            <a:ext cx="1080120" cy="864096"/>
          </a:xfrm>
          <a:prstGeom prst="line">
            <a:avLst/>
          </a:prstGeom>
          <a:ln w="444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691680" y="1988840"/>
            <a:ext cx="864096" cy="288032"/>
          </a:xfrm>
          <a:prstGeom prst="line">
            <a:avLst/>
          </a:prstGeom>
          <a:ln w="444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1619672" y="2492896"/>
            <a:ext cx="936104" cy="216024"/>
          </a:xfrm>
          <a:prstGeom prst="line">
            <a:avLst/>
          </a:prstGeom>
          <a:ln w="444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932040" y="548680"/>
            <a:ext cx="20882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0099"/>
                </a:solidFill>
                <a:latin typeface="Century" pitchFamily="18" charset="0"/>
              </a:rPr>
              <a:t> 1</a:t>
            </a:r>
          </a:p>
          <a:p>
            <a:r>
              <a:rPr lang="ru-RU" sz="5400" b="1" dirty="0" smtClean="0">
                <a:solidFill>
                  <a:srgbClr val="000099"/>
                </a:solidFill>
                <a:latin typeface="Century" pitchFamily="18" charset="0"/>
              </a:rPr>
              <a:t> 0</a:t>
            </a:r>
          </a:p>
          <a:p>
            <a:r>
              <a:rPr lang="ru-RU" sz="5400" b="1" dirty="0" smtClean="0">
                <a:solidFill>
                  <a:srgbClr val="000099"/>
                </a:solidFill>
                <a:latin typeface="Century" pitchFamily="18" charset="0"/>
              </a:rPr>
              <a:t> 2</a:t>
            </a:r>
          </a:p>
          <a:p>
            <a:r>
              <a:rPr lang="ru-RU" sz="5400" b="1" dirty="0" smtClean="0">
                <a:solidFill>
                  <a:srgbClr val="000099"/>
                </a:solidFill>
                <a:latin typeface="Century" pitchFamily="18" charset="0"/>
              </a:rPr>
              <a:t> 3</a:t>
            </a:r>
            <a:endParaRPr lang="ru-RU" sz="5400" b="1" dirty="0">
              <a:solidFill>
                <a:srgbClr val="000099"/>
              </a:solidFill>
              <a:latin typeface="Century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5868144" y="692696"/>
            <a:ext cx="0" cy="3096344"/>
          </a:xfrm>
          <a:prstGeom prst="line">
            <a:avLst/>
          </a:prstGeom>
          <a:ln w="444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084168" y="162880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C00000"/>
                </a:solidFill>
                <a:latin typeface="Century" pitchFamily="18" charset="0"/>
              </a:rPr>
              <a:t>+7</a:t>
            </a:r>
            <a:endParaRPr lang="ru-RU" sz="8000" b="1" dirty="0">
              <a:solidFill>
                <a:srgbClr val="C000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274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411760" y="188640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Century" pitchFamily="18" charset="0"/>
              </a:rPr>
              <a:t>5               = 10</a:t>
            </a:r>
            <a:endParaRPr lang="ru-RU" sz="4800" b="1" dirty="0">
              <a:latin typeface="Century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0" y="1196752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Century" pitchFamily="18" charset="0"/>
              </a:rPr>
              <a:t>6               = 9</a:t>
            </a:r>
            <a:endParaRPr lang="ru-RU" sz="4800" b="1" dirty="0">
              <a:latin typeface="Century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2060848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Century" pitchFamily="18" charset="0"/>
              </a:rPr>
              <a:t>        +      = 10</a:t>
            </a:r>
            <a:endParaRPr lang="ru-RU" sz="4800" b="1" dirty="0">
              <a:latin typeface="Century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3068960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Century" pitchFamily="18" charset="0"/>
              </a:rPr>
              <a:t>     7               = 2</a:t>
            </a:r>
            <a:endParaRPr lang="ru-RU" sz="4800" b="1" dirty="0">
              <a:latin typeface="Century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Алла_Пугачева_-_Айсберг__минус_Solo_track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8434" name="Picture 2" descr="H:\Картинки\99408558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48"/>
          </a:xfrm>
          <a:prstGeom prst="rect">
            <a:avLst/>
          </a:prstGeom>
          <a:noFill/>
        </p:spPr>
      </p:pic>
      <p:pic>
        <p:nvPicPr>
          <p:cNvPr id="6" name="Picture 2" descr="C:\Users\user\Desktop\Картинки\266008820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31000">
            <a:off x="5580112" y="4725144"/>
            <a:ext cx="3115028" cy="1752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612 0.02983 L -1.00504 -0.27451 " pathEditMode="relative" ptsTypes="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Дельфины и море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27584" y="620687"/>
            <a:ext cx="7344815" cy="5508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//s59.radikal.ru/i163/1107/1c/1b8fd82c19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04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187624" y="1628800"/>
            <a:ext cx="27363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Century" pitchFamily="18" charset="0"/>
              </a:rPr>
              <a:t>8 - 7 =</a:t>
            </a:r>
          </a:p>
          <a:p>
            <a:r>
              <a:rPr lang="ru-RU" sz="4400" b="1" dirty="0" smtClean="0">
                <a:latin typeface="Century" pitchFamily="18" charset="0"/>
              </a:rPr>
              <a:t>2 + 8 =</a:t>
            </a:r>
          </a:p>
          <a:p>
            <a:r>
              <a:rPr lang="ru-RU" sz="4400" b="1" dirty="0" smtClean="0">
                <a:latin typeface="Century" pitchFamily="18" charset="0"/>
              </a:rPr>
              <a:t>9 – 8 = </a:t>
            </a:r>
            <a:endParaRPr lang="ru-RU" sz="4400" b="1" dirty="0">
              <a:latin typeface="Century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5976" y="1628800"/>
            <a:ext cx="27363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Century" pitchFamily="18" charset="0"/>
              </a:rPr>
              <a:t>10 - 7 = </a:t>
            </a:r>
          </a:p>
          <a:p>
            <a:r>
              <a:rPr lang="ru-RU" sz="4400" b="1" dirty="0" smtClean="0">
                <a:latin typeface="Century" pitchFamily="18" charset="0"/>
              </a:rPr>
              <a:t>1+ 8 = </a:t>
            </a:r>
          </a:p>
          <a:p>
            <a:r>
              <a:rPr lang="ru-RU" sz="4400" b="1" dirty="0" smtClean="0">
                <a:latin typeface="Century" pitchFamily="18" charset="0"/>
              </a:rPr>
              <a:t>5 + 3 = </a:t>
            </a:r>
            <a:endParaRPr lang="ru-RU" sz="4400" b="1" dirty="0">
              <a:latin typeface="Century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7824" y="1628800"/>
            <a:ext cx="504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Century" pitchFamily="18" charset="0"/>
              </a:rPr>
              <a:t>2</a:t>
            </a:r>
            <a:endParaRPr lang="ru-RU" sz="4400" b="1" dirty="0">
              <a:latin typeface="Century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24" y="1628800"/>
            <a:ext cx="504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Century" pitchFamily="18" charset="0"/>
              </a:rPr>
              <a:t>1</a:t>
            </a:r>
            <a:endParaRPr lang="ru-RU" sz="4400" b="1" dirty="0">
              <a:solidFill>
                <a:srgbClr val="FF0000"/>
              </a:solidFill>
              <a:latin typeface="Century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7824" y="2276872"/>
            <a:ext cx="936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Century" pitchFamily="18" charset="0"/>
              </a:rPr>
              <a:t>10</a:t>
            </a:r>
            <a:endParaRPr lang="ru-RU" sz="4400" b="1" dirty="0">
              <a:latin typeface="Century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7824" y="2276872"/>
            <a:ext cx="936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Century" pitchFamily="18" charset="0"/>
              </a:rPr>
              <a:t>10</a:t>
            </a:r>
            <a:endParaRPr lang="ru-RU" sz="4400" b="1" dirty="0">
              <a:solidFill>
                <a:srgbClr val="FF0000"/>
              </a:solidFill>
              <a:latin typeface="Century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9832" y="2924944"/>
            <a:ext cx="648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Century" pitchFamily="18" charset="0"/>
              </a:rPr>
              <a:t>2</a:t>
            </a:r>
            <a:endParaRPr lang="ru-RU" sz="4400" b="1" dirty="0">
              <a:latin typeface="Century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59832" y="2924944"/>
            <a:ext cx="639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Century" pitchFamily="18" charset="0"/>
              </a:rPr>
              <a:t>1</a:t>
            </a:r>
            <a:endParaRPr lang="ru-RU" sz="4400" b="1" dirty="0">
              <a:solidFill>
                <a:srgbClr val="FF0000"/>
              </a:solidFill>
              <a:latin typeface="Century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72200" y="1628800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Century" pitchFamily="18" charset="0"/>
              </a:rPr>
              <a:t>4</a:t>
            </a:r>
            <a:endParaRPr lang="ru-RU" sz="4400" b="1" dirty="0">
              <a:latin typeface="Century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2200" y="1628800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Century" pitchFamily="18" charset="0"/>
              </a:rPr>
              <a:t>3</a:t>
            </a:r>
            <a:endParaRPr lang="ru-RU" sz="4400" b="1" dirty="0">
              <a:solidFill>
                <a:srgbClr val="FF0000"/>
              </a:solidFill>
              <a:latin typeface="Century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56176" y="2276872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Century" pitchFamily="18" charset="0"/>
              </a:rPr>
              <a:t>9</a:t>
            </a:r>
            <a:endParaRPr lang="ru-RU" sz="4400" b="1" dirty="0">
              <a:latin typeface="Century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56176" y="2276872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Century" pitchFamily="18" charset="0"/>
              </a:rPr>
              <a:t>9</a:t>
            </a:r>
            <a:endParaRPr lang="ru-RU" sz="4400" b="1" dirty="0">
              <a:solidFill>
                <a:srgbClr val="FF0000"/>
              </a:solidFill>
              <a:latin typeface="Century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0192" y="2924944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Century" pitchFamily="18" charset="0"/>
              </a:rPr>
              <a:t>9</a:t>
            </a:r>
            <a:endParaRPr lang="ru-RU" sz="4400" b="1" dirty="0">
              <a:latin typeface="Century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00192" y="2924944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Century" pitchFamily="18" charset="0"/>
              </a:rPr>
              <a:t>8</a:t>
            </a:r>
            <a:endParaRPr lang="ru-RU" sz="4400" b="1" dirty="0">
              <a:solidFill>
                <a:srgbClr val="FF00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2" grpId="0"/>
      <p:bldP spid="13" grpId="0"/>
      <p:bldP spid="14" grpId="0"/>
      <p:bldP spid="16" grpId="0"/>
      <p:bldP spid="15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astoyashchiy_drug_-_minus_(get-tune.net)_mp3cut.foxcom.su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8136" name="Picture 8" descr="http://www.proza.ru/pics/2011/07/12/1382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-1" y="0"/>
            <a:ext cx="9159015" cy="6858000"/>
          </a:xfrm>
          <a:prstGeom prst="rect">
            <a:avLst/>
          </a:prstGeom>
          <a:noFill/>
        </p:spPr>
      </p:pic>
      <p:pic>
        <p:nvPicPr>
          <p:cNvPr id="48130" name="Picture 2" descr="https://ubb.org.ua/media/projects/2012/10/19/41807d1c9cd4704e1aaf38f51e889f58613938d4_s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3635896" cy="2734434"/>
          </a:xfrm>
          <a:prstGeom prst="rect">
            <a:avLst/>
          </a:prstGeom>
          <a:noFill/>
        </p:spPr>
      </p:pic>
      <p:pic>
        <p:nvPicPr>
          <p:cNvPr id="48134" name="Picture 6" descr="http://zdraivery.ru/data/news/delfin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4029577"/>
            <a:ext cx="3491880" cy="2828423"/>
          </a:xfrm>
          <a:prstGeom prst="rect">
            <a:avLst/>
          </a:prstGeom>
          <a:noFill/>
        </p:spPr>
      </p:pic>
      <p:pic>
        <p:nvPicPr>
          <p:cNvPr id="48132" name="Picture 4" descr="http://delfinariy-chelny.ru/netcat_files/195/93/h_4437811f23f9293c2cd1e8d53b338f5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2060848"/>
            <a:ext cx="3937670" cy="26251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iboj i chajk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0483" name="Picture 3" descr="H:\Картинки\83780_1355581942_untitled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62210" cy="6858000"/>
          </a:xfrm>
          <a:prstGeom prst="rect">
            <a:avLst/>
          </a:prstGeom>
          <a:noFill/>
        </p:spPr>
      </p:pic>
      <p:pic>
        <p:nvPicPr>
          <p:cNvPr id="5" name="Picture 2" descr="C:\Users\user\Desktop\Картинки\266008820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2120" y="4725144"/>
            <a:ext cx="3115028" cy="1752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s0.tchkcdn.com/g2-Vfl1f_rb4v4dO0ze4cF5JQ/afisha/640x0/w/0/1-9-5-5-33955/102722f2fd180fbb3fc71da2dd936e44_disney_little_mermaid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il_fi" descr="http://swim.obninsk.ru/docs/swim_photo/dolphin_720x450.png"/>
          <p:cNvPicPr/>
          <p:nvPr/>
        </p:nvPicPr>
        <p:blipFill>
          <a:blip r:embed="rId3" cstate="print">
            <a:lum bright="-10000" contrast="10000"/>
          </a:blip>
          <a:srcRect t="13629" r="49806" b="17121"/>
          <a:stretch>
            <a:fillRect/>
          </a:stretch>
        </p:blipFill>
        <p:spPr bwMode="auto">
          <a:xfrm>
            <a:off x="0" y="0"/>
            <a:ext cx="2975212" cy="2565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http://heyhey.ru/uploads/images/0/1/d/a/1/48ef4db2ad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6256" y="4725144"/>
            <a:ext cx="1909986" cy="1909986"/>
          </a:xfrm>
          <a:prstGeom prst="rect">
            <a:avLst/>
          </a:prstGeom>
          <a:noFill/>
        </p:spPr>
      </p:pic>
      <p:pic>
        <p:nvPicPr>
          <p:cNvPr id="33802" name="Picture 10" descr="http://img1.liveinternet.ru/images/attach/c/0/44/524/44524735_1243796571_81251030549ea1f1e1a03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51520" y="4509120"/>
            <a:ext cx="2466291" cy="2204864"/>
          </a:xfrm>
          <a:prstGeom prst="rect">
            <a:avLst/>
          </a:prstGeom>
          <a:noFill/>
        </p:spPr>
      </p:pic>
      <p:pic>
        <p:nvPicPr>
          <p:cNvPr id="33804" name="Picture 12" descr="http://povararuneta.com/wp-content/uploads/2012/02/x_151e8e56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056" y="2132856"/>
            <a:ext cx="2626643" cy="2626644"/>
          </a:xfrm>
          <a:prstGeom prst="rect">
            <a:avLst/>
          </a:prstGeom>
          <a:noFill/>
        </p:spPr>
      </p:pic>
      <p:pic>
        <p:nvPicPr>
          <p:cNvPr id="33808" name="Picture 16" descr="http://cdnss.freepik.com/media/img/pxclear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33810" name="Picture 18" descr="http://cdnss.freepik.com/media/img/pxclear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best-animation.ru/lanim/priroda/11.gif"/>
          <p:cNvPicPr>
            <a:picLocks noChangeAspect="1" noChangeArrowheads="1" noCrop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52736" cy="6858000"/>
          </a:xfrm>
          <a:prstGeom prst="rect">
            <a:avLst/>
          </a:prstGeom>
          <a:noFill/>
        </p:spPr>
      </p:pic>
      <p:pic>
        <p:nvPicPr>
          <p:cNvPr id="3" name="il_fi" descr="http://us.123rf.com/400wm/400/400/seamartini/seamartini1111/seamartini111100082/11489799-sn--n---n-----n-----noen---n------------nf---n--n--n---n-------n---------n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4499992" y="3789040"/>
            <a:ext cx="1575212" cy="104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l_fi" descr="http://us.123rf.com/400wm/400/400/seamartini/seamartini1111/seamartini111100082/11489799-sn--n---n-----n-----noen---n------------nf---n--n--n---n-------n---------n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3347864" y="3933056"/>
            <a:ext cx="1791236" cy="119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l_fi" descr="http://us.123rf.com/400wm/400/400/seamartini/seamartini1111/seamartini111100082/11489799-sn--n---n-----n-----noen---n------------nf---n--n--n---n-------n---------n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5436096" y="3645024"/>
            <a:ext cx="1791236" cy="119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l_fi" descr="http://us.123rf.com/400wm/400/400/seamartini/seamartini1111/seamartini111100082/11489799-sn--n---n-----n-----noen---n------------nf---n--n--n---n-------n---------n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2267744" y="4077072"/>
            <a:ext cx="1791236" cy="119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l_fi" descr="http://us.123rf.com/400wm/400/400/seamartini/seamartini1111/seamartini111100082/11489799-sn--n---n-----n-----noen---n------------nf---n--n--n---n-------n---------n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1331640" y="3933056"/>
            <a:ext cx="1503204" cy="90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l_fi" descr="http://us.123rf.com/400wm/400/400/seamartini/seamartini1111/seamartini111100082/11489799-sn--n---n-----n-----noen---n------------nf---n--n--n---n-------n---------n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323528" y="4077072"/>
            <a:ext cx="1791236" cy="119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E:\Белякова\44.gif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8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995738" y="2205038"/>
            <a:ext cx="489743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000" b="1" dirty="0" smtClean="0">
                <a:solidFill>
                  <a:srgbClr val="C00000"/>
                </a:solidFill>
                <a:latin typeface="Monotype Corsiva" pitchFamily="66" charset="0"/>
              </a:rPr>
              <a:t>Физкультминутка </a:t>
            </a:r>
            <a:r>
              <a:rPr lang="ru-RU" sz="5000" b="1" dirty="0">
                <a:solidFill>
                  <a:srgbClr val="C00000"/>
                </a:solidFill>
                <a:latin typeface="Monotype Corsiva" pitchFamily="66" charset="0"/>
              </a:rPr>
              <a:t>для</a:t>
            </a:r>
            <a:r>
              <a:rPr lang="en-US" sz="5000" b="1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5000" b="1" dirty="0">
                <a:solidFill>
                  <a:srgbClr val="C00000"/>
                </a:solidFill>
                <a:latin typeface="Monotype Corsiva" pitchFamily="66" charset="0"/>
              </a:rPr>
              <a:t> ног</a:t>
            </a:r>
          </a:p>
        </p:txBody>
      </p:sp>
      <p:pic>
        <p:nvPicPr>
          <p:cNvPr id="2055" name="smalelka-ka-dancelong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6092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C:\Users\Директор\Desktop\Картинки 1\96e1a653390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1376920"/>
            <a:ext cx="3399120" cy="548108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3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Улыб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Улыб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28" name="Picture 4" descr="http://bezformata.ru/content/Images/000/011/784/image1178475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l="1990" t="3317" r="2481"/>
          <a:stretch>
            <a:fillRect/>
          </a:stretch>
        </p:blipFill>
        <p:spPr bwMode="auto">
          <a:xfrm>
            <a:off x="251520" y="1589241"/>
            <a:ext cx="8676456" cy="5268759"/>
          </a:xfrm>
          <a:prstGeom prst="rect">
            <a:avLst/>
          </a:prstGeom>
          <a:noFill/>
        </p:spPr>
      </p:pic>
      <p:pic>
        <p:nvPicPr>
          <p:cNvPr id="1030" name="Picture 6" descr="C:\Users\user\Desktop\Новая папка\30469324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188640"/>
            <a:ext cx="2448272" cy="25247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-main-pic" descr="Зображення 54 з 605">
            <a:hlinkClick r:id="rId2" tgtFrame="_blank"/>
          </p:cNvPr>
          <p:cNvPicPr/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www.nivagold.ru/raznoe1/obuv/schuhe-0145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7744" y="1484784"/>
            <a:ext cx="495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-main-pic" descr="Зображення 54 з 605">
            <a:hlinkClick r:id="rId2" tgtFrame="_blank"/>
          </p:cNvPr>
          <p:cNvPicPr/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6" descr="http://www.nivagold.ru/raznoe1/obuv/schuhe-0185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5736" y="2214563"/>
            <a:ext cx="4643438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-main-pic" descr="Зображення 54 з 605">
            <a:hlinkClick r:id="rId2" tgtFrame="_blank"/>
          </p:cNvPr>
          <p:cNvPicPr/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8" descr="http://www.nivagold.ru/raznoe1/obuv/schuhe-0398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2071687"/>
            <a:ext cx="4786312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-main-pic" descr="Зображення 54 з 605">
            <a:hlinkClick r:id="rId2" tgtFrame="_blank"/>
          </p:cNvPr>
          <p:cNvPicPr/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4" descr="http://www.nivagold.ru/raznoe1/obuv/schuhe-0048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2428875"/>
            <a:ext cx="44291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-main-pic" descr="Зображення 54 з 605">
            <a:hlinkClick r:id="rId2" tgtFrame="_blank"/>
          </p:cNvPr>
          <p:cNvPicPr/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://www.nivagold.ru/raznoe1/obuv/schuhe-0122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5776" y="2857500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-main-pic" descr="Зображення 54 з 605">
            <a:hlinkClick r:id="rId2" tgtFrame="_blank"/>
          </p:cNvPr>
          <p:cNvPicPr/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4" descr="http://www.nivagold.ru/raznoe1/obuv/schuhe-0153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11760" y="2214563"/>
            <a:ext cx="4643437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-main-pic" descr="Зображення 54 з 605">
            <a:hlinkClick r:id="rId2" tgtFrame="_blank"/>
          </p:cNvPr>
          <p:cNvPicPr/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4" descr="http://www.nivagold.ru/raznoe1/obuv/schuhe-0167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11760" y="2500313"/>
            <a:ext cx="4357687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-main-pic" descr="Зображення 54 з 605">
            <a:hlinkClick r:id="rId2" tgtFrame="_blank"/>
          </p:cNvPr>
          <p:cNvPicPr/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12" descr="http://www.nivagold.ru/raznoe1/obuv/schuhe-0095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2000250"/>
            <a:ext cx="48577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-main-pic" descr="Зображення 54 з 605">
            <a:hlinkClick r:id="rId2" tgtFrame="_blank"/>
          </p:cNvPr>
          <p:cNvPicPr/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www.nivagold.ru/raznoe1/obuv/schuhe-0145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7744" y="1484784"/>
            <a:ext cx="495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-main-pic" descr="Зображення 54 з 605">
            <a:hlinkClick r:id="rId2" tgtFrame="_blank"/>
          </p:cNvPr>
          <p:cNvPicPr/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4" descr="http://www.nivagold.ru/raznoe1/obuv/schuhe-0048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2428875"/>
            <a:ext cx="44291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расная шапоч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Krasnaya-Shapochka---Muzyka-dlya-detey-Minus-GRUPPA-quotSALYuT-РSKUSSTVquot(muzofon.co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057" name="Picture 9" descr="http://tabulorasa.info/uploads/posts/2011-11/1321053253_1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2" descr="C:\Users\Директор\Desktop\Картинки 1\264699705.gif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9BCAF3"/>
              </a:clrFrom>
              <a:clrTo>
                <a:srgbClr val="9BCA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5992" y="1196752"/>
            <a:ext cx="5573593" cy="59144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-main-pic" descr="Зображення 54 з 605">
            <a:hlinkClick r:id="rId2" tgtFrame="_blank"/>
          </p:cNvPr>
          <p:cNvPicPr/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4" descr="http://www.nivagold.ru/raznoe1/obuv/schuhe-0167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11760" y="2500313"/>
            <a:ext cx="4357687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-main-pic" descr="Зображення 54 з 605">
            <a:hlinkClick r:id="rId2" tgtFrame="_blank"/>
          </p:cNvPr>
          <p:cNvPicPr/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12" descr="http://www.nivagold.ru/raznoe1/obuv/schuhe-0095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2000250"/>
            <a:ext cx="48577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Апплодисмент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Zvuki_-_Aplodismenti_(get-tune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5362" name="Picture 6" descr="http://img-fotki.yandex.ru/get/5400/malvinka-93.62/0_396b0_d58344bc_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92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http://www.shram.kiev.ua/img/talk/smilesb/image026.gif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751388" y="2205038"/>
            <a:ext cx="4392612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 rot="-1034159">
            <a:off x="65088" y="1930400"/>
            <a:ext cx="6624637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800" b="1">
                <a:solidFill>
                  <a:srgbClr val="C00000"/>
                </a:solidFill>
                <a:latin typeface="Monotype Corsiva" pitchFamily="66" charset="0"/>
              </a:rPr>
              <a:t>МОЛОДЦЫ!</a:t>
            </a:r>
            <a:endParaRPr lang="uk-UA" sz="8800" b="1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riboj i chajk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050" name="Picture 2" descr="http://i044.radikal.ru/1107/9d/4ac47f341c25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i-main-pic" descr="Зображення 458 з 120763">
            <a:hlinkClick r:id="rId5" tgtFrame="_blank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1601416"/>
            <a:ext cx="705678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C:\Users\Админ\Desktop\Кочура\0b0f33b51db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3501008"/>
            <a:ext cx="2592288" cy="3110746"/>
          </a:xfrm>
          <a:prstGeom prst="rect">
            <a:avLst/>
          </a:prstGeom>
          <a:noFill/>
        </p:spPr>
      </p:pic>
      <p:pic>
        <p:nvPicPr>
          <p:cNvPr id="6" name="Picture 4" descr="C:\Users\Директор\Desktop\Рябоконь\877298381.gif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4454942" cy="3068960"/>
          </a:xfrm>
          <a:prstGeom prst="rect">
            <a:avLst/>
          </a:prstGeom>
          <a:noFill/>
        </p:spPr>
      </p:pic>
      <p:pic>
        <p:nvPicPr>
          <p:cNvPr id="7" name="Picture 4" descr="C:\Users\Директор\Desktop\Рябоконь\877298381.gif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98114" y="0"/>
            <a:ext cx="4245886" cy="292494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188640"/>
            <a:ext cx="8640960" cy="93610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prstTxWarp prst="textStop">
              <a:avLst>
                <a:gd name="adj" fmla="val 14286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itchFamily="18" charset="0"/>
              </a:rPr>
              <a:t>Остров Смекалистых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lassicheskaya-Muzyka-Dlya-Detey-Vol_fgang-Amadey-Mocart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604448" y="6309320"/>
            <a:ext cx="304800" cy="304800"/>
          </a:xfrm>
          <a:prstGeom prst="rect">
            <a:avLst/>
          </a:prstGeom>
        </p:spPr>
      </p:pic>
      <p:pic>
        <p:nvPicPr>
          <p:cNvPr id="2" name="Рисунок 1"/>
          <p:cNvPicPr/>
          <p:nvPr/>
        </p:nvPicPr>
        <p:blipFill>
          <a:blip r:embed="rId4" cstate="print"/>
          <a:srcRect b="166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G:\Рябоконь\Рисунки\fd162456414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628800"/>
            <a:ext cx="4896544" cy="489654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28572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Bookman Old Style" pitchFamily="18" charset="0"/>
              </a:rPr>
              <a:t>МИНУТКА  КАЛЛИГРАФИИ</a:t>
            </a:r>
            <a:endParaRPr lang="ru-RU" sz="4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4168" y="2060848"/>
            <a:ext cx="22322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b="1" i="1" dirty="0" smtClean="0">
                <a:solidFill>
                  <a:srgbClr val="000099"/>
                </a:solidFill>
                <a:latin typeface="Dotum" pitchFamily="34" charset="-127"/>
                <a:ea typeface="Dotum" pitchFamily="34" charset="-127"/>
              </a:rPr>
              <a:t>3</a:t>
            </a:r>
            <a:endParaRPr lang="ru-RU" sz="20000" b="1" i="1" dirty="0">
              <a:solidFill>
                <a:srgbClr val="000099"/>
              </a:solidFill>
              <a:latin typeface="Dotum" pitchFamily="34" charset="-127"/>
              <a:ea typeface="Dotum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http://www.saned.ru/published/publicdata/TYUYUYAWA/attachments/SC/products_pictures/sdm_thm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1556792"/>
            <a:ext cx="7541122" cy="530120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87624" y="2214554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Century" pitchFamily="18" charset="0"/>
              </a:rPr>
              <a:t>Математический  диктант</a:t>
            </a:r>
            <a:endParaRPr lang="ru-RU" sz="4800" b="1" dirty="0">
              <a:solidFill>
                <a:schemeClr val="bg1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http://www.saned.ru/published/publicdata/TYUYUYAWA/attachments/SC/products_pictures/sdm_thm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571612"/>
            <a:ext cx="7215206" cy="5072098"/>
          </a:xfrm>
          <a:prstGeom prst="rect">
            <a:avLst/>
          </a:prstGeom>
          <a:noFill/>
        </p:spPr>
      </p:pic>
      <p:pic>
        <p:nvPicPr>
          <p:cNvPr id="5" name="il_fi" descr="http://www.tunnel.ru/i/attachments/1/1342961596861673_large.jpg"/>
          <p:cNvPicPr/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857884" y="4143380"/>
            <a:ext cx="2928948" cy="248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57224" y="2214554"/>
            <a:ext cx="5429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C000"/>
                </a:solidFill>
                <a:latin typeface="Century" pitchFamily="18" charset="0"/>
              </a:rPr>
              <a:t>ПРОВЕРЬ!</a:t>
            </a:r>
            <a:endParaRPr lang="ru-RU" sz="4000" b="1" dirty="0">
              <a:solidFill>
                <a:srgbClr val="FFC000"/>
              </a:solidFill>
              <a:latin typeface="Century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3214686"/>
            <a:ext cx="62151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Arial Narrow" pitchFamily="34" charset="0"/>
              </a:rPr>
              <a:t>6   0   8   2   1   10</a:t>
            </a:r>
            <a:endParaRPr lang="ru-RU" sz="6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oname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124744"/>
            <a:ext cx="8172400" cy="4596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vuk_okeana_-_3D_zvuk_morya_(get-tune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" name="il_fi" descr="http://rosukrinform.com/media/k2/items/cache/167bbd6cefd5277eede85acd21503457_X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1.gstatic.com/images?q=tbn:ANd9GcTU7SnI0b9Mtx0gKxvlf7c-5N2kFmVolU1RR-9OqrDHWe96r2sRbSCCR_nt4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1143000" y="-1143001"/>
            <a:ext cx="6858001" cy="9144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5656" y="1268760"/>
            <a:ext cx="6120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itchFamily="18" charset="0"/>
              </a:rPr>
              <a:t>ЗАДАЧИ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" pitchFamily="18" charset="0"/>
            </a:endParaRPr>
          </a:p>
        </p:txBody>
      </p:sp>
      <p:pic>
        <p:nvPicPr>
          <p:cNvPr id="51206" name="Picture 6" descr="4010031_4919c82bf3f7 (72x94, 11Kb)"/>
          <p:cNvPicPr>
            <a:picLocks noChangeAspect="1" noChangeArrowheads="1" noCrop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843808" y="2348880"/>
            <a:ext cx="3168352" cy="337437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oname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1520" y="980728"/>
            <a:ext cx="8700796" cy="4894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 flipH="1">
            <a:off x="-1" y="4869161"/>
            <a:ext cx="3491880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l_fi" descr="http://www.planetaskazok.ru/images/stories/suteev/kot-rybolov/tmp1534-38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3491880" y="4941168"/>
            <a:ext cx="2592288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aquaternopil.com/wp-content/uploads/2012/04/%D0%9F%D0%BE%D0%B4%D0%B2%D0%BE%D0%B4%D0%BD%D1%8B%D0%B9-%D0%BC%D0%B8%D1%80-10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il_fi" descr="http://s57.radikal.ru/i158/0909/0b/c4b96a869ddft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928"/>
          <a:stretch>
            <a:fillRect/>
          </a:stretch>
        </p:blipFill>
        <p:spPr bwMode="auto">
          <a:xfrm>
            <a:off x="1259632" y="260648"/>
            <a:ext cx="244827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l_fi" descr="http://www.printplay.ru/wp-content/uploads/2010/07/picture_500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251520" y="1988840"/>
            <a:ext cx="4763135" cy="177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detkityumen.ru/uploads/wys/Image/001.jpg"/>
          <p:cNvPicPr/>
          <p:nvPr/>
        </p:nvPicPr>
        <p:blipFill>
          <a:blip r:embed="rId5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lum bright="-10000" contrast="10000"/>
          </a:blip>
          <a:srcRect r="65706" b="19792"/>
          <a:stretch>
            <a:fillRect/>
          </a:stretch>
        </p:blipFill>
        <p:spPr bwMode="auto">
          <a:xfrm>
            <a:off x="971600" y="2852936"/>
            <a:ext cx="1724538" cy="1389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l_fi" descr="http://crosti.ru/patterns/00/00/b5/7ce8f4abc4/picture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508104" y="3933056"/>
            <a:ext cx="363589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 descr="http://gif-smail.ucoz.ru/_ph/23/1/87883354.jp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2156859"/>
            <a:ext cx="1224136" cy="163218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riboj i chajk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user\Desktop\Картинки\29c652cd7121c1eed5907178c61_pre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98261"/>
          </a:xfrm>
          <a:prstGeom prst="rect">
            <a:avLst/>
          </a:prstGeom>
          <a:noFill/>
        </p:spPr>
      </p:pic>
      <p:pic>
        <p:nvPicPr>
          <p:cNvPr id="4" name="Picture 2" descr="C:\Users\user\Desktop\Картинки\266008820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0" y="2204864"/>
            <a:ext cx="3048339" cy="1714690"/>
          </a:xfrm>
          <a:prstGeom prst="rect">
            <a:avLst/>
          </a:prstGeom>
          <a:noFill/>
        </p:spPr>
      </p:pic>
      <p:pic>
        <p:nvPicPr>
          <p:cNvPr id="1030" name="Picture 6" descr="&amp;rcy;&amp;ycy;&amp;bcy;&amp;kcy;&amp;acy;, &amp;acy;&amp;ncy;&amp;icy;&amp;mcy;&amp;acy;&amp;shcy;&amp;kcy;&amp;acy;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5661248"/>
            <a:ext cx="2022764" cy="648072"/>
          </a:xfrm>
          <a:prstGeom prst="rect">
            <a:avLst/>
          </a:prstGeom>
          <a:noFill/>
        </p:spPr>
      </p:pic>
      <p:pic>
        <p:nvPicPr>
          <p:cNvPr id="7" name="Picture 6" descr="&amp;rcy;&amp;ycy;&amp;bcy;&amp;kcy;&amp;acy;, &amp;acy;&amp;ncy;&amp;icy;&amp;mcy;&amp;acy;&amp;shcy;&amp;kcy;&amp;acy;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876256" y="4077072"/>
            <a:ext cx="2022764" cy="648072"/>
          </a:xfrm>
          <a:prstGeom prst="rect">
            <a:avLst/>
          </a:prstGeom>
          <a:noFill/>
        </p:spPr>
      </p:pic>
      <p:pic>
        <p:nvPicPr>
          <p:cNvPr id="1032" name="Picture 8" descr="&amp;rcy;&amp;ycy;&amp;bcy;&amp;kcy;&amp;acy;, &amp;acy;&amp;ncy;&amp;icy;&amp;mcy;&amp;acy;&amp;shcy;&amp;kcy;&amp;acy;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2204864"/>
            <a:ext cx="1475656" cy="694848"/>
          </a:xfrm>
          <a:prstGeom prst="rect">
            <a:avLst/>
          </a:prstGeom>
          <a:noFill/>
        </p:spPr>
      </p:pic>
      <p:pic>
        <p:nvPicPr>
          <p:cNvPr id="9" name="Picture 8" descr="&amp;rcy;&amp;ycy;&amp;bcy;&amp;kcy;&amp;acy;, &amp;acy;&amp;ncy;&amp;icy;&amp;mcy;&amp;acy;&amp;shcy;&amp;kcy;&amp;acy;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2204864"/>
            <a:ext cx="1962150" cy="923925"/>
          </a:xfrm>
          <a:prstGeom prst="rect">
            <a:avLst/>
          </a:prstGeom>
          <a:noFill/>
        </p:spPr>
      </p:pic>
      <p:pic>
        <p:nvPicPr>
          <p:cNvPr id="12" name="Picture 8" descr="&amp;rcy;&amp;ycy;&amp;bcy;&amp;kcy;&amp;acy;, &amp;acy;&amp;ncy;&amp;icy;&amp;mcy;&amp;acy;&amp;shcy;&amp;kcy;&amp;acy;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2420888"/>
            <a:ext cx="882030" cy="415325"/>
          </a:xfrm>
          <a:prstGeom prst="rect">
            <a:avLst/>
          </a:prstGeom>
          <a:noFill/>
        </p:spPr>
      </p:pic>
      <p:pic>
        <p:nvPicPr>
          <p:cNvPr id="1038" name="Picture 14" descr="&amp;acy;&amp;ncy;&amp;icy;&amp;mcy;&amp;acy;&amp;tscy;&amp;icy;&amp;yacy; &amp;rcy;&amp;ycy;&amp;bcy;&amp;acy; &amp;kcy;&amp;lcy;&amp;ocy;&amp;ucy;&amp;ncy;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4224558"/>
            <a:ext cx="1077094" cy="551525"/>
          </a:xfrm>
          <a:prstGeom prst="rect">
            <a:avLst/>
          </a:prstGeom>
          <a:noFill/>
        </p:spPr>
      </p:pic>
      <p:pic>
        <p:nvPicPr>
          <p:cNvPr id="1040" name="Picture 16" descr="&amp;acy;&amp;ncy;&amp;icy;&amp;mcy;&amp;acy;&amp;tscy;&amp;icy;&amp;yacy; &amp;zcy;&amp;ocy;&amp;lcy;&amp;ocy;&amp;tcy;&amp;acy;&amp;yacy; &amp;rcy;&amp;ycy;&amp;bcy;&amp;kcy;&amp;acy;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3861048"/>
            <a:ext cx="971600" cy="924777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8" name="Picture 6" descr="http://i007.radikal.ru/0909/2d/7b3d36cbc814.gif"/>
          <p:cNvPicPr>
            <a:picLocks noChangeAspect="1" noChangeArrowheads="1"/>
          </p:cNvPicPr>
          <p:nvPr/>
        </p:nvPicPr>
        <p:blipFill>
          <a:blip r:embed="rId2" cstate="print"/>
          <a:srcRect l="4326" t="5901" b="7967"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9161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71600" y="332656"/>
            <a:ext cx="360040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076056" y="404664"/>
            <a:ext cx="345638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635896" y="2204864"/>
            <a:ext cx="374441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563888" y="4077072"/>
            <a:ext cx="388843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Овал 16"/>
          <p:cNvSpPr/>
          <p:nvPr/>
        </p:nvSpPr>
        <p:spPr>
          <a:xfrm>
            <a:off x="1619672" y="548680"/>
            <a:ext cx="576064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355976" y="2492896"/>
            <a:ext cx="576064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283968" y="4365104"/>
            <a:ext cx="576064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5652120" y="620688"/>
            <a:ext cx="576064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331640" y="548680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latin typeface="Century" pitchFamily="18" charset="0"/>
              </a:rPr>
              <a:t>6+3 …4</a:t>
            </a:r>
            <a:endParaRPr lang="ru-RU" sz="4000" b="1" dirty="0">
              <a:solidFill>
                <a:srgbClr val="000099"/>
              </a:solidFill>
              <a:latin typeface="Century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67944" y="2492896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latin typeface="Century" pitchFamily="18" charset="0"/>
              </a:rPr>
              <a:t>8-6 …5</a:t>
            </a:r>
            <a:endParaRPr lang="ru-RU" sz="4000" b="1" dirty="0">
              <a:solidFill>
                <a:srgbClr val="000099"/>
              </a:solidFill>
              <a:latin typeface="Century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39952" y="4365104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latin typeface="Century" pitchFamily="18" charset="0"/>
              </a:rPr>
              <a:t>8 …2+6</a:t>
            </a:r>
            <a:endParaRPr lang="ru-RU" sz="4000" b="1" dirty="0">
              <a:solidFill>
                <a:srgbClr val="000099"/>
              </a:solidFill>
              <a:latin typeface="Century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92080" y="620688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latin typeface="Century" pitchFamily="18" charset="0"/>
              </a:rPr>
              <a:t>1 …8-5</a:t>
            </a:r>
            <a:endParaRPr lang="ru-RU" sz="4000" b="1" dirty="0">
              <a:solidFill>
                <a:srgbClr val="000099"/>
              </a:solidFill>
              <a:latin typeface="Century" pitchFamily="18" charset="0"/>
            </a:endParaRPr>
          </a:p>
        </p:txBody>
      </p:sp>
      <p:pic>
        <p:nvPicPr>
          <p:cNvPr id="1026" name="Picture 2" descr="C:\Users\user\Desktop\Картинки\489257857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74268" y="3645024"/>
            <a:ext cx="2697531" cy="2869192"/>
          </a:xfrm>
          <a:prstGeom prst="rect">
            <a:avLst/>
          </a:prstGeom>
          <a:noFill/>
        </p:spPr>
      </p:pic>
      <p:pic>
        <p:nvPicPr>
          <p:cNvPr id="1028" name="Picture 4" descr="&amp;rcy;&amp;ycy;&amp;bcy;&amp;kcy;&amp;acy;, &amp;acy;&amp;ncy;&amp;icy;&amp;mcy;&amp;acy;&amp;shcy;&amp;kcy;&amp;acy;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876002" y="5445224"/>
            <a:ext cx="2267998" cy="1067941"/>
          </a:xfrm>
          <a:prstGeom prst="rect">
            <a:avLst/>
          </a:prstGeom>
          <a:noFill/>
        </p:spPr>
      </p:pic>
      <p:pic>
        <p:nvPicPr>
          <p:cNvPr id="1030" name="Picture 6" descr="&amp;rcy;&amp;ycy;&amp;bcy;&amp;kcy;&amp;acy;, &amp;acy;&amp;ncy;&amp;icy;&amp;mcy;&amp;acy;&amp;shcy;&amp;kcy;&amp;acy;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5315" y="5517232"/>
            <a:ext cx="2420923" cy="1139949"/>
          </a:xfrm>
          <a:prstGeom prst="rect">
            <a:avLst/>
          </a:prstGeom>
          <a:noFill/>
        </p:spPr>
      </p:pic>
      <p:pic>
        <p:nvPicPr>
          <p:cNvPr id="1032" name="Picture 8" descr="&amp;rcy;&amp;ycy;&amp;bcy;&amp;kcy;&amp;acy;, &amp;acy;&amp;ncy;&amp;icy;&amp;mcy;&amp;acy;&amp;shcy;&amp;kcy;&amp;acy;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673067" y="5373216"/>
            <a:ext cx="2420923" cy="1139949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2411760" y="404664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Century" pitchFamily="18" charset="0"/>
              </a:rPr>
              <a:t>&gt;</a:t>
            </a:r>
            <a:endParaRPr lang="ru-RU" sz="5400" b="1" dirty="0">
              <a:solidFill>
                <a:srgbClr val="FF0000"/>
              </a:solidFill>
              <a:latin typeface="Century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40152" y="476672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Century" pitchFamily="18" charset="0"/>
              </a:rPr>
              <a:t>&lt;</a:t>
            </a:r>
            <a:endParaRPr lang="ru-RU" sz="5400" b="1" dirty="0">
              <a:solidFill>
                <a:srgbClr val="FF0000"/>
              </a:solidFill>
              <a:latin typeface="Century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76056" y="2348880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Century" pitchFamily="18" charset="0"/>
              </a:rPr>
              <a:t>&lt;</a:t>
            </a:r>
            <a:endParaRPr lang="ru-RU" sz="5400" b="1" dirty="0">
              <a:solidFill>
                <a:srgbClr val="FF0000"/>
              </a:solidFill>
              <a:latin typeface="Century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44008" y="4221088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Century" pitchFamily="18" charset="0"/>
              </a:rPr>
              <a:t>=</a:t>
            </a:r>
            <a:endParaRPr lang="ru-RU" sz="5400" b="1" dirty="0">
              <a:solidFill>
                <a:srgbClr val="FF00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2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www.o-prirode.com/_ph/41/2/454898048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-1" y="0"/>
            <a:ext cx="9183703" cy="6858000"/>
          </a:xfrm>
          <a:prstGeom prst="rect">
            <a:avLst/>
          </a:prstGeom>
          <a:noFill/>
        </p:spPr>
      </p:pic>
      <p:pic>
        <p:nvPicPr>
          <p:cNvPr id="8201" name="Picture 9" descr="600206-Tropical-Fish-String-Light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AFFFE"/>
              </a:clrFrom>
              <a:clrTo>
                <a:srgbClr val="FAFFFE">
                  <a:alpha val="0"/>
                </a:srgbClr>
              </a:clrTo>
            </a:clrChange>
          </a:blip>
          <a:srcRect l="51273" t="5238" r="4666" b="67667"/>
          <a:stretch>
            <a:fillRect/>
          </a:stretch>
        </p:blipFill>
        <p:spPr bwMode="auto">
          <a:xfrm>
            <a:off x="-2268759" y="1309910"/>
            <a:ext cx="1872208" cy="1160239"/>
          </a:xfrm>
          <a:prstGeom prst="rect">
            <a:avLst/>
          </a:prstGeom>
          <a:noFill/>
        </p:spPr>
      </p:pic>
      <p:pic>
        <p:nvPicPr>
          <p:cNvPr id="8202" name="Picture 10" descr="600206-Tropical-Fish-String-Light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</a:blip>
          <a:srcRect l="4666" t="62555" r="55055" b="4668"/>
          <a:stretch>
            <a:fillRect/>
          </a:stretch>
        </p:blipFill>
        <p:spPr bwMode="auto">
          <a:xfrm>
            <a:off x="3995738" y="5013176"/>
            <a:ext cx="2199044" cy="1620987"/>
          </a:xfrm>
          <a:prstGeom prst="rect">
            <a:avLst/>
          </a:prstGeom>
          <a:noFill/>
        </p:spPr>
      </p:pic>
      <p:pic>
        <p:nvPicPr>
          <p:cNvPr id="8203" name="Picture 11" descr="600206-Tropical-Fish-String-Light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66" t="65111" r="49945" b="4668"/>
          <a:stretch>
            <a:fillRect/>
          </a:stretch>
        </p:blipFill>
        <p:spPr bwMode="auto">
          <a:xfrm>
            <a:off x="6228184" y="860877"/>
            <a:ext cx="2303041" cy="1533073"/>
          </a:xfrm>
          <a:prstGeom prst="rect">
            <a:avLst/>
          </a:prstGeom>
          <a:noFill/>
        </p:spPr>
      </p:pic>
      <p:pic>
        <p:nvPicPr>
          <p:cNvPr id="8204" name="Picture 12" descr="600206-Tropical-Fish-String-Light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29832" t="34889" r="29834" b="37271"/>
          <a:stretch>
            <a:fillRect/>
          </a:stretch>
        </p:blipFill>
        <p:spPr bwMode="auto">
          <a:xfrm>
            <a:off x="9540552" y="4082705"/>
            <a:ext cx="2303786" cy="1591020"/>
          </a:xfrm>
          <a:prstGeom prst="rect">
            <a:avLst/>
          </a:prstGeom>
          <a:noFill/>
        </p:spPr>
      </p:pic>
      <p:pic>
        <p:nvPicPr>
          <p:cNvPr id="8205" name="Picture 13" descr="600206-Tropical-Fish-String-Light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585" t="4611" r="4666" b="65683"/>
          <a:stretch>
            <a:fillRect/>
          </a:stretch>
        </p:blipFill>
        <p:spPr bwMode="auto">
          <a:xfrm>
            <a:off x="3713930" y="2564903"/>
            <a:ext cx="2155058" cy="1421309"/>
          </a:xfrm>
          <a:prstGeom prst="rect">
            <a:avLst/>
          </a:prstGeom>
          <a:noFill/>
        </p:spPr>
      </p:pic>
      <p:pic>
        <p:nvPicPr>
          <p:cNvPr id="8206" name="Picture 14" descr="600206-Tropical-Fish-String-Light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AFFFE"/>
              </a:clrFrom>
              <a:clrTo>
                <a:srgbClr val="FAFFFE">
                  <a:alpha val="0"/>
                </a:srgbClr>
              </a:clrTo>
            </a:clrChange>
          </a:blip>
          <a:srcRect l="50622" t="5135" r="4666" b="67667"/>
          <a:stretch>
            <a:fillRect/>
          </a:stretch>
        </p:blipFill>
        <p:spPr bwMode="auto">
          <a:xfrm>
            <a:off x="-2556792" y="1484784"/>
            <a:ext cx="2017195" cy="1345952"/>
          </a:xfrm>
          <a:prstGeom prst="rect">
            <a:avLst/>
          </a:prstGeom>
          <a:noFill/>
        </p:spPr>
      </p:pic>
      <p:pic>
        <p:nvPicPr>
          <p:cNvPr id="8207" name="Picture 15" descr="600206-Tropical-Fish-String-Light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29832" t="34889" r="29834" b="37271"/>
          <a:stretch>
            <a:fillRect/>
          </a:stretch>
        </p:blipFill>
        <p:spPr bwMode="auto">
          <a:xfrm>
            <a:off x="9900592" y="4398149"/>
            <a:ext cx="2159646" cy="1491475"/>
          </a:xfrm>
          <a:prstGeom prst="rect">
            <a:avLst/>
          </a:prstGeom>
          <a:noFill/>
        </p:spPr>
      </p:pic>
      <p:pic>
        <p:nvPicPr>
          <p:cNvPr id="8209" name="Picture 17">
            <a:hlinkClick r:id="" action="ppaction://media"/>
          </p:cNvPr>
          <p:cNvPicPr>
            <a:picLocks noRot="1" noChangeAspect="1" noChangeArrowheads="1"/>
          </p:cNvPicPr>
          <p:nvPr>
            <a:wavAudioFile r:embed="rId1" name="021.wav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C 0.01007 0.0706 0.03664 0.16944 0.13177 0.16805 C 0.26841 0.16805 0.27952 -0.16274 0.44358 -0.16389 C 0.59132 -0.16389 0.51233 0.12523 0.65452 0.12407 C 0.80209 0.12407 0.72309 -0.08542 0.88195 -0.08542 C 1.02414 -0.08542 0.94514 0.05601 1.07188 0.05601 C 1.19358 0.05601 1.13039 -0.05209 1.24132 -0.05209 C 1.30452 -0.05209 1.30921 -0.02269 1.31511 4.44444E-6 " pathEditMode="relative" rAng="0" ptsTypes="ffffffff">
                                      <p:cBhvr>
                                        <p:cTn id="8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23 -2.96296E-6 C 0.21893 0.0706 0.18872 0.16945 0.07622 0.16806 C -0.08593 0.16806 -0.09809 -0.16273 -0.29166 -0.16389 C -0.46562 -0.16389 -0.37274 0.12523 -0.54027 0.12408 C -0.71562 0.12408 -0.6217 -0.08541 -0.80868 -0.08541 C -0.97639 -0.08541 -0.8835 0.05602 -1.03229 0.05602 C -1.17569 0.05602 -1.10139 -0.05208 -1.23211 -0.05208 C -1.30659 -0.05208 -1.31198 -0.02268 -1.31892 -2.96296E-6 " pathEditMode="relative" rAng="0" ptsTypes="ffffffff">
                                      <p:cBhvr>
                                        <p:cTn id="11" dur="5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493 0.13935 C -0.30521 0.20995 -0.27968 0.30879 -0.18819 0.3074 C -0.05694 0.3074 -0.04618 -0.02338 0.11146 -0.02454 C 0.2533 -0.02454 0.17743 0.26458 0.31389 0.26342 C 0.45591 0.26342 0.37986 0.05393 0.53264 0.05393 C 0.66927 0.05393 0.59323 0.19537 0.71511 0.19537 C 0.83212 0.19537 0.77118 0.08727 0.87795 0.08727 C 0.93872 0.08727 0.94323 0.11666 0.94879 0.13935 " pathEditMode="relative" rAng="0" ptsTypes="ffffffff">
                                      <p:cBhvr>
                                        <p:cTn id="18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66 -0.13843 C 0.07274 -0.07732 0.10555 0.01412 0.05607 0.06504 C -0.01545 0.14074 -0.17483 -0.11227 -0.2599 -0.02408 C -0.33577 0.05717 -0.16059 0.24027 -0.23438 0.31666 C -0.31129 0.39838 -0.36771 0.19074 -0.44896 0.27731 C -0.52223 0.35532 -0.41598 0.42222 -0.48143 0.49166 C -0.54375 0.55879 -0.56198 0.43888 -0.6191 0.5 C -0.65174 0.53449 -0.63993 0.56018 -0.6323 0.58078 " pathEditMode="relative" rAng="-2306622" ptsTypes="ffffffff">
                                      <p:cBhvr>
                                        <p:cTn id="33" dur="3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" y="3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0.29723 C 0.19878 0.20487 0.22326 0.07014 0.13819 0.01181 C 0.01649 -0.07407 -0.15087 0.3176 -0.29688 0.21621 C -0.42743 0.12431 -0.21927 -0.17453 -0.34566 -0.26226 C -0.47726 -0.35532 -0.50695 -0.05324 -0.64705 -0.15231 C -0.77309 -0.24143 -0.63577 -0.36226 -0.7474 -0.44166 C -0.85486 -0.51759 -0.8507 -0.34791 -0.94896 -0.41759 C -1.00486 -0.45694 -0.9948 -0.49513 -0.98941 -0.52615 " pathEditMode="relative" rAng="1679853" ptsTypes="ffffffff">
                                      <p:cBhvr>
                                        <p:cTn id="36" dur="5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" y="-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0"/>
                            </p:stCondLst>
                            <p:childTnLst>
                              <p:par>
                                <p:cTn id="38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726 -0.58796 C -0.60868 -0.5993 -0.46667 -0.50532 -0.46181 -0.37638 C -0.45608 -0.24699 -0.58959 -0.13194 -0.75816 -0.11944 C -0.92743 -0.10694 -1.0691 -0.20277 -1.07431 -0.33194 C -1.07969 -0.46134 -0.9467 -0.57615 -0.77726 -0.58796 Z " pathEditMode="relative" rAng="-186218" ptsTypes="fffff">
                                      <p:cBhvr>
                                        <p:cTn id="39" dur="3000" spd="-100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2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9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vuk_okeana_-_3D_zvuk_morya_(get-tune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7348" name="Picture 4" descr="http://art-of-trip.ru/wp-content/uploads/2012/10/800px-Karst_HaLongBay_Vietnam_pixinn.net_-640x4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9175787" cy="6858000"/>
          </a:xfrm>
          <a:prstGeom prst="rect">
            <a:avLst/>
          </a:prstGeom>
          <a:noFill/>
        </p:spPr>
      </p:pic>
      <p:pic>
        <p:nvPicPr>
          <p:cNvPr id="5" name="Picture 2" descr="C:\Users\user\Desktop\Картинки\266008820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31000">
            <a:off x="5707431" y="5003195"/>
            <a:ext cx="3115028" cy="1752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photoshop-ramki.ru/patterns/School/Jpg/Schoo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83768" y="908720"/>
            <a:ext cx="216024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араллелограмм 3"/>
          <p:cNvSpPr/>
          <p:nvPr/>
        </p:nvSpPr>
        <p:spPr>
          <a:xfrm>
            <a:off x="2339752" y="2636912"/>
            <a:ext cx="2304256" cy="1224136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омб 4"/>
          <p:cNvSpPr/>
          <p:nvPr/>
        </p:nvSpPr>
        <p:spPr>
          <a:xfrm>
            <a:off x="5292080" y="1196752"/>
            <a:ext cx="1512168" cy="237626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2483768" y="4509120"/>
            <a:ext cx="1728192" cy="151216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4149080"/>
            <a:ext cx="2160240" cy="122413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 гостях у сказ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6564" name="Picture 4" descr="http://player.myshared.ru/9113/data/images/im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antasyflash.ru/anime/kartina/image/kartina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pic>
        <p:nvPicPr>
          <p:cNvPr id="67586" name="Picture 2" descr="http://st.klumba.ua/img/club/2011/12/06/35468633_22680202_22465667_00000181-b0168983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2825552"/>
            <a:ext cx="3456384" cy="4032448"/>
          </a:xfrm>
          <a:prstGeom prst="rect">
            <a:avLst/>
          </a:prstGeom>
          <a:noFill/>
        </p:spPr>
      </p:pic>
      <p:pic>
        <p:nvPicPr>
          <p:cNvPr id="4" name="Detskie-pesni-minus-My-v-gorod-Рzumrudnyy-idem-dorogoy-trudnoy(muzofon.com)_mp3cut.foxcom.su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Мы в город Изумрудный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Белые снежин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122" name="Picture 2" descr="http://pedsovet.su/_ld/296/359397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Директор\Desktop\Урок\932027112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332656"/>
            <a:ext cx="1800200" cy="1824861"/>
          </a:xfrm>
          <a:prstGeom prst="rect">
            <a:avLst/>
          </a:prstGeom>
          <a:noFill/>
        </p:spPr>
      </p:pic>
      <p:pic>
        <p:nvPicPr>
          <p:cNvPr id="1026" name="Picture 2" descr="C:\Users\Директор\Desktop\Урок\431130505.jp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4581128"/>
            <a:ext cx="1870123" cy="1736543"/>
          </a:xfrm>
          <a:prstGeom prst="rect">
            <a:avLst/>
          </a:prstGeom>
          <a:noFill/>
        </p:spPr>
      </p:pic>
      <p:pic>
        <p:nvPicPr>
          <p:cNvPr id="64514" name="Picture 2" descr="&amp;Scy;&amp;mcy;&amp;acy;&amp;jcy;&amp;lcy;&amp;icy;&amp;kcy;&amp;icy; &amp;Scy;&amp;mcy;&amp;acy;&amp;jcy;&amp;lcy;&amp;icy;&amp;kcy;&amp;icy; &amp;acy;&amp;ncy;&amp;icy;&amp;mcy;&amp;icy;&amp;rcy;&amp;ocy;&amp;vcy;&amp;acy;&amp;ncy;&amp;ncy;&amp;ycy;&amp;iecy;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664" y="2492896"/>
            <a:ext cx="1944216" cy="1666474"/>
          </a:xfrm>
          <a:prstGeom prst="rect">
            <a:avLst/>
          </a:prstGeom>
          <a:noFill/>
        </p:spPr>
      </p:pic>
      <p:sp>
        <p:nvSpPr>
          <p:cNvPr id="16" name="Штриховая стрелка вправо 15"/>
          <p:cNvSpPr/>
          <p:nvPr/>
        </p:nvSpPr>
        <p:spPr>
          <a:xfrm>
            <a:off x="3635896" y="692696"/>
            <a:ext cx="1296144" cy="936104"/>
          </a:xfrm>
          <a:prstGeom prst="stripedRightArrow">
            <a:avLst>
              <a:gd name="adj1" fmla="val 32560"/>
              <a:gd name="adj2" fmla="val 48520"/>
            </a:avLst>
          </a:prstGeom>
          <a:pattFill prst="pct40">
            <a:fgClr>
              <a:srgbClr val="C00000"/>
            </a:fgClr>
            <a:bgClr>
              <a:schemeClr val="bg1"/>
            </a:bgClr>
          </a:patt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триховая стрелка вправо 16"/>
          <p:cNvSpPr/>
          <p:nvPr/>
        </p:nvSpPr>
        <p:spPr>
          <a:xfrm>
            <a:off x="3635896" y="5013176"/>
            <a:ext cx="1296144" cy="936104"/>
          </a:xfrm>
          <a:prstGeom prst="stripedRightArrow">
            <a:avLst>
              <a:gd name="adj1" fmla="val 32560"/>
              <a:gd name="adj2" fmla="val 48520"/>
            </a:avLst>
          </a:prstGeom>
          <a:pattFill prst="pct40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Штриховая стрелка вправо 18"/>
          <p:cNvSpPr/>
          <p:nvPr/>
        </p:nvSpPr>
        <p:spPr>
          <a:xfrm>
            <a:off x="3635896" y="2852936"/>
            <a:ext cx="1296144" cy="936104"/>
          </a:xfrm>
          <a:prstGeom prst="stripedRightArrow">
            <a:avLst>
              <a:gd name="adj1" fmla="val 32560"/>
              <a:gd name="adj2" fmla="val 48520"/>
            </a:avLst>
          </a:prstGeom>
          <a:pattFill prst="pct40">
            <a:fgClr>
              <a:srgbClr val="C00000"/>
            </a:fgClr>
            <a:bgClr>
              <a:schemeClr val="bg1"/>
            </a:bgClr>
          </a:patt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5148064" y="404664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00000"/>
                </a:solidFill>
                <a:latin typeface="Century" pitchFamily="18" charset="0"/>
              </a:rPr>
              <a:t>У меня все получилось на уроке</a:t>
            </a:r>
            <a:endParaRPr lang="ru-RU" sz="3000" b="1" dirty="0">
              <a:solidFill>
                <a:srgbClr val="C00000"/>
              </a:solidFill>
              <a:latin typeface="Century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48064" y="2564904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00FF"/>
                </a:solidFill>
                <a:latin typeface="Century" pitchFamily="18" charset="0"/>
              </a:rPr>
              <a:t>Мне было трудно, но я справился </a:t>
            </a:r>
          </a:p>
          <a:p>
            <a:pPr algn="ctr"/>
            <a:r>
              <a:rPr lang="ru-RU" sz="3000" b="1" dirty="0" smtClean="0">
                <a:solidFill>
                  <a:srgbClr val="0000FF"/>
                </a:solidFill>
                <a:latin typeface="Century" pitchFamily="18" charset="0"/>
              </a:rPr>
              <a:t>с заданиями</a:t>
            </a:r>
            <a:endParaRPr lang="ru-RU" sz="3000" b="1" dirty="0">
              <a:solidFill>
                <a:srgbClr val="0000FF"/>
              </a:solidFill>
              <a:latin typeface="Century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20072" y="4725144"/>
            <a:ext cx="3384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latin typeface="Century" pitchFamily="18" charset="0"/>
              </a:rPr>
              <a:t>Мне нужна </a:t>
            </a:r>
          </a:p>
          <a:p>
            <a:pPr algn="ctr"/>
            <a:r>
              <a:rPr lang="ru-RU" sz="3000" b="1" dirty="0" smtClean="0">
                <a:latin typeface="Century" pitchFamily="18" charset="0"/>
              </a:rPr>
              <a:t>была помощь </a:t>
            </a:r>
          </a:p>
          <a:p>
            <a:pPr algn="ctr"/>
            <a:r>
              <a:rPr lang="ru-RU" sz="3000" b="1" dirty="0" smtClean="0">
                <a:latin typeface="Century" pitchFamily="18" charset="0"/>
              </a:rPr>
              <a:t>на уроке</a:t>
            </a:r>
            <a:endParaRPr lang="ru-RU" sz="3000" b="1" dirty="0">
              <a:latin typeface="Century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9" grpId="0" animBg="1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hudinov.ru/wp-content/uploads/2011/03/mashkov1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 l="4370" t="3245" r="6048" b="12396"/>
          <a:stretch>
            <a:fillRect/>
          </a:stretch>
        </p:blipFill>
        <p:spPr bwMode="auto">
          <a:xfrm>
            <a:off x="0" y="0"/>
            <a:ext cx="9144000" cy="687628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85918" y="3786190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entury" pitchFamily="18" charset="0"/>
              </a:rPr>
              <a:t>МАТЕМАТИЧЕСКОЕ</a:t>
            </a:r>
          </a:p>
          <a:p>
            <a:pPr algn="ctr"/>
            <a:r>
              <a:rPr lang="ru-RU" sz="2400" b="1" dirty="0" smtClean="0">
                <a:latin typeface="Century" pitchFamily="18" charset="0"/>
              </a:rPr>
              <a:t>  МОРЕ</a:t>
            </a:r>
            <a:endParaRPr lang="uk-UA" sz="2400" b="1" dirty="0">
              <a:latin typeface="Century" pitchFamily="18" charset="0"/>
            </a:endParaRPr>
          </a:p>
        </p:txBody>
      </p:sp>
      <p:pic>
        <p:nvPicPr>
          <p:cNvPr id="10" name="Picture 8" descr="Зображення 101 з 12071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8" y="1071546"/>
            <a:ext cx="1632814" cy="2665819"/>
          </a:xfrm>
          <a:prstGeom prst="rect">
            <a:avLst/>
          </a:prstGeom>
          <a:noFill/>
        </p:spPr>
      </p:pic>
      <p:sp>
        <p:nvSpPr>
          <p:cNvPr id="14" name="Полилиния 13"/>
          <p:cNvSpPr/>
          <p:nvPr/>
        </p:nvSpPr>
        <p:spPr>
          <a:xfrm>
            <a:off x="6666271" y="4734232"/>
            <a:ext cx="936522" cy="550607"/>
          </a:xfrm>
          <a:custGeom>
            <a:avLst/>
            <a:gdLst>
              <a:gd name="connsiteX0" fmla="*/ 0 w 936522"/>
              <a:gd name="connsiteY0" fmla="*/ 516194 h 550607"/>
              <a:gd name="connsiteX1" fmla="*/ 162232 w 936522"/>
              <a:gd name="connsiteY1" fmla="*/ 530942 h 550607"/>
              <a:gd name="connsiteX2" fmla="*/ 368710 w 936522"/>
              <a:gd name="connsiteY2" fmla="*/ 516194 h 550607"/>
              <a:gd name="connsiteX3" fmla="*/ 604684 w 936522"/>
              <a:gd name="connsiteY3" fmla="*/ 324465 h 550607"/>
              <a:gd name="connsiteX4" fmla="*/ 840658 w 936522"/>
              <a:gd name="connsiteY4" fmla="*/ 73742 h 550607"/>
              <a:gd name="connsiteX5" fmla="*/ 914400 w 936522"/>
              <a:gd name="connsiteY5" fmla="*/ 14749 h 550607"/>
              <a:gd name="connsiteX6" fmla="*/ 929148 w 936522"/>
              <a:gd name="connsiteY6" fmla="*/ 0 h 550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6522" h="550607">
                <a:moveTo>
                  <a:pt x="0" y="516194"/>
                </a:moveTo>
                <a:cubicBezTo>
                  <a:pt x="50390" y="523568"/>
                  <a:pt x="100780" y="530942"/>
                  <a:pt x="162232" y="530942"/>
                </a:cubicBezTo>
                <a:cubicBezTo>
                  <a:pt x="223684" y="530942"/>
                  <a:pt x="294968" y="550607"/>
                  <a:pt x="368710" y="516194"/>
                </a:cubicBezTo>
                <a:cubicBezTo>
                  <a:pt x="442452" y="481781"/>
                  <a:pt x="526026" y="398207"/>
                  <a:pt x="604684" y="324465"/>
                </a:cubicBezTo>
                <a:cubicBezTo>
                  <a:pt x="683342" y="250723"/>
                  <a:pt x="789039" y="125361"/>
                  <a:pt x="840658" y="73742"/>
                </a:cubicBezTo>
                <a:cubicBezTo>
                  <a:pt x="892277" y="22123"/>
                  <a:pt x="899652" y="27039"/>
                  <a:pt x="914400" y="14749"/>
                </a:cubicBezTo>
                <a:cubicBezTo>
                  <a:pt x="929148" y="2459"/>
                  <a:pt x="936522" y="2458"/>
                  <a:pt x="929148" y="0"/>
                </a:cubicBezTo>
              </a:path>
            </a:pathLst>
          </a:custGeom>
          <a:ln w="508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6876256" y="3717032"/>
            <a:ext cx="648072" cy="720080"/>
          </a:xfrm>
          <a:prstGeom prst="line">
            <a:avLst/>
          </a:prstGeom>
          <a:ln w="508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олилиния 16"/>
          <p:cNvSpPr/>
          <p:nvPr/>
        </p:nvSpPr>
        <p:spPr>
          <a:xfrm>
            <a:off x="5061155" y="2197510"/>
            <a:ext cx="985684" cy="934064"/>
          </a:xfrm>
          <a:custGeom>
            <a:avLst/>
            <a:gdLst>
              <a:gd name="connsiteX0" fmla="*/ 985684 w 985684"/>
              <a:gd name="connsiteY0" fmla="*/ 929148 h 934064"/>
              <a:gd name="connsiteX1" fmla="*/ 926690 w 985684"/>
              <a:gd name="connsiteY1" fmla="*/ 929148 h 934064"/>
              <a:gd name="connsiteX2" fmla="*/ 779206 w 985684"/>
              <a:gd name="connsiteY2" fmla="*/ 899651 h 934064"/>
              <a:gd name="connsiteX3" fmla="*/ 572729 w 985684"/>
              <a:gd name="connsiteY3" fmla="*/ 870155 h 934064"/>
              <a:gd name="connsiteX4" fmla="*/ 557980 w 985684"/>
              <a:gd name="connsiteY4" fmla="*/ 840658 h 934064"/>
              <a:gd name="connsiteX5" fmla="*/ 233516 w 985684"/>
              <a:gd name="connsiteY5" fmla="*/ 796413 h 934064"/>
              <a:gd name="connsiteX6" fmla="*/ 27039 w 985684"/>
              <a:gd name="connsiteY6" fmla="*/ 678425 h 934064"/>
              <a:gd name="connsiteX7" fmla="*/ 71284 w 985684"/>
              <a:gd name="connsiteY7" fmla="*/ 353961 h 934064"/>
              <a:gd name="connsiteX8" fmla="*/ 100780 w 985684"/>
              <a:gd name="connsiteY8" fmla="*/ 176980 h 934064"/>
              <a:gd name="connsiteX9" fmla="*/ 27039 w 985684"/>
              <a:gd name="connsiteY9" fmla="*/ 0 h 93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5684" h="934064">
                <a:moveTo>
                  <a:pt x="985684" y="929148"/>
                </a:moveTo>
                <a:cubicBezTo>
                  <a:pt x="973393" y="931606"/>
                  <a:pt x="961103" y="934064"/>
                  <a:pt x="926690" y="929148"/>
                </a:cubicBezTo>
                <a:cubicBezTo>
                  <a:pt x="892277" y="924232"/>
                  <a:pt x="838199" y="909483"/>
                  <a:pt x="779206" y="899651"/>
                </a:cubicBezTo>
                <a:cubicBezTo>
                  <a:pt x="720213" y="889819"/>
                  <a:pt x="609600" y="879987"/>
                  <a:pt x="572729" y="870155"/>
                </a:cubicBezTo>
                <a:cubicBezTo>
                  <a:pt x="535858" y="860323"/>
                  <a:pt x="614515" y="852948"/>
                  <a:pt x="557980" y="840658"/>
                </a:cubicBezTo>
                <a:cubicBezTo>
                  <a:pt x="501445" y="828368"/>
                  <a:pt x="322006" y="823452"/>
                  <a:pt x="233516" y="796413"/>
                </a:cubicBezTo>
                <a:cubicBezTo>
                  <a:pt x="145026" y="769374"/>
                  <a:pt x="54078" y="752167"/>
                  <a:pt x="27039" y="678425"/>
                </a:cubicBezTo>
                <a:cubicBezTo>
                  <a:pt x="0" y="604683"/>
                  <a:pt x="58994" y="437535"/>
                  <a:pt x="71284" y="353961"/>
                </a:cubicBezTo>
                <a:cubicBezTo>
                  <a:pt x="83574" y="270387"/>
                  <a:pt x="108154" y="235974"/>
                  <a:pt x="100780" y="176980"/>
                </a:cubicBezTo>
                <a:cubicBezTo>
                  <a:pt x="93406" y="117987"/>
                  <a:pt x="60222" y="58993"/>
                  <a:pt x="27039" y="0"/>
                </a:cubicBezTo>
              </a:path>
            </a:pathLst>
          </a:custGeom>
          <a:ln w="508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олилиния 17"/>
          <p:cNvSpPr/>
          <p:nvPr/>
        </p:nvSpPr>
        <p:spPr>
          <a:xfrm>
            <a:off x="3274142" y="2123768"/>
            <a:ext cx="1386348" cy="1283109"/>
          </a:xfrm>
          <a:custGeom>
            <a:avLst/>
            <a:gdLst>
              <a:gd name="connsiteX0" fmla="*/ 1386348 w 1386348"/>
              <a:gd name="connsiteY0" fmla="*/ 0 h 1283109"/>
              <a:gd name="connsiteX1" fmla="*/ 1297858 w 1386348"/>
              <a:gd name="connsiteY1" fmla="*/ 103238 h 1283109"/>
              <a:gd name="connsiteX2" fmla="*/ 1297858 w 1386348"/>
              <a:gd name="connsiteY2" fmla="*/ 162232 h 1283109"/>
              <a:gd name="connsiteX3" fmla="*/ 1327355 w 1386348"/>
              <a:gd name="connsiteY3" fmla="*/ 294967 h 1283109"/>
              <a:gd name="connsiteX4" fmla="*/ 1253613 w 1386348"/>
              <a:gd name="connsiteY4" fmla="*/ 398206 h 1283109"/>
              <a:gd name="connsiteX5" fmla="*/ 1032387 w 1386348"/>
              <a:gd name="connsiteY5" fmla="*/ 412955 h 1283109"/>
              <a:gd name="connsiteX6" fmla="*/ 973393 w 1386348"/>
              <a:gd name="connsiteY6" fmla="*/ 589935 h 1283109"/>
              <a:gd name="connsiteX7" fmla="*/ 870155 w 1386348"/>
              <a:gd name="connsiteY7" fmla="*/ 781664 h 1283109"/>
              <a:gd name="connsiteX8" fmla="*/ 781664 w 1386348"/>
              <a:gd name="connsiteY8" fmla="*/ 943897 h 1283109"/>
              <a:gd name="connsiteX9" fmla="*/ 398206 w 1386348"/>
              <a:gd name="connsiteY9" fmla="*/ 1032387 h 1283109"/>
              <a:gd name="connsiteX10" fmla="*/ 147484 w 1386348"/>
              <a:gd name="connsiteY10" fmla="*/ 1120877 h 1283109"/>
              <a:gd name="connsiteX11" fmla="*/ 44245 w 1386348"/>
              <a:gd name="connsiteY11" fmla="*/ 1209367 h 1283109"/>
              <a:gd name="connsiteX12" fmla="*/ 0 w 1386348"/>
              <a:gd name="connsiteY12" fmla="*/ 1283109 h 1283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6348" h="1283109">
                <a:moveTo>
                  <a:pt x="1386348" y="0"/>
                </a:moveTo>
                <a:cubicBezTo>
                  <a:pt x="1349477" y="38099"/>
                  <a:pt x="1312606" y="76199"/>
                  <a:pt x="1297858" y="103238"/>
                </a:cubicBezTo>
                <a:cubicBezTo>
                  <a:pt x="1283110" y="130277"/>
                  <a:pt x="1292942" y="130277"/>
                  <a:pt x="1297858" y="162232"/>
                </a:cubicBezTo>
                <a:cubicBezTo>
                  <a:pt x="1302774" y="194187"/>
                  <a:pt x="1334729" y="255638"/>
                  <a:pt x="1327355" y="294967"/>
                </a:cubicBezTo>
                <a:cubicBezTo>
                  <a:pt x="1319981" y="334296"/>
                  <a:pt x="1302774" y="378541"/>
                  <a:pt x="1253613" y="398206"/>
                </a:cubicBezTo>
                <a:cubicBezTo>
                  <a:pt x="1204452" y="417871"/>
                  <a:pt x="1079090" y="381000"/>
                  <a:pt x="1032387" y="412955"/>
                </a:cubicBezTo>
                <a:cubicBezTo>
                  <a:pt x="985684" y="444910"/>
                  <a:pt x="1000432" y="528484"/>
                  <a:pt x="973393" y="589935"/>
                </a:cubicBezTo>
                <a:cubicBezTo>
                  <a:pt x="946354" y="651386"/>
                  <a:pt x="902110" y="722670"/>
                  <a:pt x="870155" y="781664"/>
                </a:cubicBezTo>
                <a:cubicBezTo>
                  <a:pt x="838200" y="840658"/>
                  <a:pt x="860322" y="902110"/>
                  <a:pt x="781664" y="943897"/>
                </a:cubicBezTo>
                <a:cubicBezTo>
                  <a:pt x="703006" y="985684"/>
                  <a:pt x="503903" y="1002890"/>
                  <a:pt x="398206" y="1032387"/>
                </a:cubicBezTo>
                <a:cubicBezTo>
                  <a:pt x="292509" y="1061884"/>
                  <a:pt x="206477" y="1091380"/>
                  <a:pt x="147484" y="1120877"/>
                </a:cubicBezTo>
                <a:cubicBezTo>
                  <a:pt x="88491" y="1150374"/>
                  <a:pt x="68826" y="1182328"/>
                  <a:pt x="44245" y="1209367"/>
                </a:cubicBezTo>
                <a:cubicBezTo>
                  <a:pt x="19664" y="1236406"/>
                  <a:pt x="9832" y="1278193"/>
                  <a:pt x="0" y="1283109"/>
                </a:cubicBezTo>
              </a:path>
            </a:pathLst>
          </a:custGeom>
          <a:ln w="508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олилиния 19"/>
          <p:cNvSpPr/>
          <p:nvPr/>
        </p:nvSpPr>
        <p:spPr>
          <a:xfrm>
            <a:off x="1691680" y="3687097"/>
            <a:ext cx="756552" cy="1758127"/>
          </a:xfrm>
          <a:custGeom>
            <a:avLst/>
            <a:gdLst>
              <a:gd name="connsiteX0" fmla="*/ 1029929 w 1029929"/>
              <a:gd name="connsiteY0" fmla="*/ 0 h 2005780"/>
              <a:gd name="connsiteX1" fmla="*/ 882445 w 1029929"/>
              <a:gd name="connsiteY1" fmla="*/ 103238 h 2005780"/>
              <a:gd name="connsiteX2" fmla="*/ 661220 w 1029929"/>
              <a:gd name="connsiteY2" fmla="*/ 398206 h 2005780"/>
              <a:gd name="connsiteX3" fmla="*/ 749710 w 1029929"/>
              <a:gd name="connsiteY3" fmla="*/ 825909 h 2005780"/>
              <a:gd name="connsiteX4" fmla="*/ 528484 w 1029929"/>
              <a:gd name="connsiteY4" fmla="*/ 1327355 h 2005780"/>
              <a:gd name="connsiteX5" fmla="*/ 322007 w 1029929"/>
              <a:gd name="connsiteY5" fmla="*/ 1814051 h 2005780"/>
              <a:gd name="connsiteX6" fmla="*/ 41787 w 1029929"/>
              <a:gd name="connsiteY6" fmla="*/ 1917290 h 2005780"/>
              <a:gd name="connsiteX7" fmla="*/ 71284 w 1029929"/>
              <a:gd name="connsiteY7" fmla="*/ 1917290 h 200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9929" h="2005780">
                <a:moveTo>
                  <a:pt x="1029929" y="0"/>
                </a:moveTo>
                <a:cubicBezTo>
                  <a:pt x="986913" y="18435"/>
                  <a:pt x="943897" y="36870"/>
                  <a:pt x="882445" y="103238"/>
                </a:cubicBezTo>
                <a:cubicBezTo>
                  <a:pt x="820994" y="169606"/>
                  <a:pt x="683342" y="277761"/>
                  <a:pt x="661220" y="398206"/>
                </a:cubicBezTo>
                <a:cubicBezTo>
                  <a:pt x="639098" y="518651"/>
                  <a:pt x="771833" y="671051"/>
                  <a:pt x="749710" y="825909"/>
                </a:cubicBezTo>
                <a:cubicBezTo>
                  <a:pt x="727587" y="980767"/>
                  <a:pt x="599768" y="1162665"/>
                  <a:pt x="528484" y="1327355"/>
                </a:cubicBezTo>
                <a:cubicBezTo>
                  <a:pt x="457200" y="1492045"/>
                  <a:pt x="403123" y="1715729"/>
                  <a:pt x="322007" y="1814051"/>
                </a:cubicBezTo>
                <a:cubicBezTo>
                  <a:pt x="240891" y="1912373"/>
                  <a:pt x="83574" y="1900084"/>
                  <a:pt x="41787" y="1917290"/>
                </a:cubicBezTo>
                <a:cubicBezTo>
                  <a:pt x="0" y="1934496"/>
                  <a:pt x="17207" y="2005780"/>
                  <a:pt x="71284" y="1917290"/>
                </a:cubicBezTo>
              </a:path>
            </a:pathLst>
          </a:custGeom>
          <a:ln w="508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362" name="Picture 2" descr="E:\Белякова\69050751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532613" cy="2071678"/>
          </a:xfrm>
          <a:prstGeom prst="rect">
            <a:avLst/>
          </a:prstGeom>
          <a:noFill/>
        </p:spPr>
      </p:pic>
      <p:pic>
        <p:nvPicPr>
          <p:cNvPr id="3075" name="Picture 3" descr="H:\Картинки\43867826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929066"/>
            <a:ext cx="1404940" cy="2298993"/>
          </a:xfrm>
          <a:prstGeom prst="rect">
            <a:avLst/>
          </a:prstGeom>
          <a:noFill/>
        </p:spPr>
      </p:pic>
      <p:pic>
        <p:nvPicPr>
          <p:cNvPr id="19" name="Picture 3" descr="H:\Картинки\43867826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2247014"/>
            <a:ext cx="1428760" cy="2337971"/>
          </a:xfrm>
          <a:prstGeom prst="rect">
            <a:avLst/>
          </a:prstGeom>
          <a:noFill/>
        </p:spPr>
      </p:pic>
      <p:pic>
        <p:nvPicPr>
          <p:cNvPr id="21" name="Picture 3" descr="H:\Картинки\43867826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214290"/>
            <a:ext cx="1143001" cy="1870365"/>
          </a:xfrm>
          <a:prstGeom prst="rect">
            <a:avLst/>
          </a:prstGeom>
          <a:noFill/>
        </p:spPr>
      </p:pic>
      <p:pic>
        <p:nvPicPr>
          <p:cNvPr id="12" name="Picture 8" descr="Зображення 101 з 12071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480" y="1241324"/>
            <a:ext cx="1631913" cy="2664348"/>
          </a:xfrm>
          <a:prstGeom prst="rect">
            <a:avLst/>
          </a:prstGeom>
          <a:noFill/>
        </p:spPr>
      </p:pic>
      <p:pic>
        <p:nvPicPr>
          <p:cNvPr id="2" name="Picture 2" descr="C:\Users\user\Desktop\Картинки\266008820.gif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99FFFF"/>
              </a:clrFrom>
              <a:clrTo>
                <a:srgbClr val="99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076056" y="4149080"/>
            <a:ext cx="3115028" cy="175220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lassicheskaya-Muzyka-Dlya-Detey-Vol_fgang-Amadey-Mocart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3084" name="Picture 12" descr="http://blogteacher.ru/wp-content/uploads/2012/04/%D1%88%D0%B0%D0%B1%D0%BB%D0%BE%D0%BD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66222" cy="6858000"/>
          </a:xfrm>
          <a:prstGeom prst="rect">
            <a:avLst/>
          </a:prstGeom>
          <a:noFill/>
        </p:spPr>
      </p:pic>
      <p:pic>
        <p:nvPicPr>
          <p:cNvPr id="4" name="Picture 5" descr="C:\Users\Директор\Desktop\Урок\zvonok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-243408"/>
            <a:ext cx="2592288" cy="259228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339752" y="2132856"/>
            <a:ext cx="47525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00FF"/>
                </a:solidFill>
                <a:latin typeface="Century" pitchFamily="18" charset="0"/>
              </a:rPr>
              <a:t>СПАСИБО </a:t>
            </a:r>
          </a:p>
          <a:p>
            <a:pPr algn="ctr"/>
            <a:r>
              <a:rPr lang="ru-RU" sz="5400" b="1" dirty="0" smtClean="0">
                <a:solidFill>
                  <a:srgbClr val="0000FF"/>
                </a:solidFill>
                <a:latin typeface="Century" pitchFamily="18" charset="0"/>
              </a:rPr>
              <a:t>ЗА УРОК, ДЕТИ!</a:t>
            </a:r>
            <a:endParaRPr lang="ru-RU" sz="5400" b="1" dirty="0">
              <a:solidFill>
                <a:srgbClr val="0000FF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&amp;Pcy;&amp;Rcy;&amp;Ocy;&amp;Fcy;&amp;IEcy;&amp;Scy;&amp;Scy;&amp;Icy;&amp;Icy; &amp;Vcy; &amp;Kcy;&amp;Acy;&amp;Rcy;&amp;Tcy;&amp;Icy;&amp;Ncy;&amp;Kcy;&amp;Acy;&amp;KHcy;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11760" y="4518000"/>
            <a:ext cx="1878267" cy="2340000"/>
          </a:xfrm>
          <a:prstGeom prst="rect">
            <a:avLst/>
          </a:prstGeom>
          <a:noFill/>
        </p:spPr>
      </p:pic>
      <p:pic>
        <p:nvPicPr>
          <p:cNvPr id="1030" name="Picture 6" descr="&amp;Pcy;&amp;Rcy;&amp;Ocy;&amp;Fcy;&amp;IEcy;&amp;Scy;&amp;Scy;&amp;Icy;&amp;Icy; &amp;Vcy; &amp;Kcy;&amp;Acy;&amp;Rcy;&amp;Tcy;&amp;Icy;&amp;Ncy;&amp;Kcy;&amp;Acy;&amp;KHcy;"/>
          <p:cNvPicPr>
            <a:picLocks noChangeAspect="1" noChangeArrowheads="1"/>
          </p:cNvPicPr>
          <p:nvPr/>
        </p:nvPicPr>
        <p:blipFill>
          <a:blip r:embed="rId4" cstate="print"/>
          <a:srcRect b="3110"/>
          <a:stretch>
            <a:fillRect/>
          </a:stretch>
        </p:blipFill>
        <p:spPr bwMode="auto">
          <a:xfrm>
            <a:off x="7185697" y="4518000"/>
            <a:ext cx="1938553" cy="23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AutoShape 8" descr="&amp;Pcy;&amp;Rcy;&amp;Ocy;&amp;Fcy;&amp;IEcy;&amp;Scy;&amp;Scy;&amp;Icy;&amp;Icy; &amp;Vcy; &amp;Kcy;&amp;Acy;&amp;Rcy;&amp;Tcy;&amp;Icy;&amp;Ncy;&amp;Kcy;&amp;Acy;&amp;KHcy;"/>
          <p:cNvSpPr>
            <a:spLocks noChangeAspect="1" noChangeArrowheads="1"/>
          </p:cNvSpPr>
          <p:nvPr/>
        </p:nvSpPr>
        <p:spPr bwMode="auto">
          <a:xfrm>
            <a:off x="63500" y="-136525"/>
            <a:ext cx="4572000" cy="56959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&amp;Pcy;&amp;Rcy;&amp;Ocy;&amp;Fcy;&amp;IEcy;&amp;Scy;&amp;Scy;&amp;Icy;&amp;Icy; &amp;Vcy; &amp;Kcy;&amp;Acy;&amp;Rcy;&amp;Tcy;&amp;Icy;&amp;Ncy;&amp;Kcy;&amp;Acy;&amp;KHcy;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rcRect b="4423"/>
          <a:stretch>
            <a:fillRect/>
          </a:stretch>
        </p:blipFill>
        <p:spPr bwMode="auto">
          <a:xfrm>
            <a:off x="7178821" y="0"/>
            <a:ext cx="1965179" cy="2340000"/>
          </a:xfrm>
          <a:prstGeom prst="rect">
            <a:avLst/>
          </a:prstGeom>
          <a:noFill/>
        </p:spPr>
      </p:pic>
      <p:pic>
        <p:nvPicPr>
          <p:cNvPr id="1040" name="Picture 16" descr="&amp;Pcy;&amp;Rcy;&amp;Ocy;&amp;Fcy;&amp;IEcy;&amp;Scy;&amp;Scy;&amp;Icy;&amp;Icy; &amp;Vcy; &amp;Kcy;&amp;Acy;&amp;Rcy;&amp;Tcy;&amp;Icy;&amp;Ncy;&amp;Kcy;&amp;Acy;&amp;KHcy;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EEFEA"/>
              </a:clrFrom>
              <a:clrTo>
                <a:srgbClr val="EEEFEA">
                  <a:alpha val="0"/>
                </a:srgbClr>
              </a:clrTo>
            </a:clrChange>
          </a:blip>
          <a:srcRect b="2891"/>
          <a:stretch>
            <a:fillRect/>
          </a:stretch>
        </p:blipFill>
        <p:spPr bwMode="auto">
          <a:xfrm>
            <a:off x="2555776" y="0"/>
            <a:ext cx="1934180" cy="2340000"/>
          </a:xfrm>
          <a:prstGeom prst="rect">
            <a:avLst/>
          </a:prstGeom>
          <a:noFill/>
        </p:spPr>
      </p:pic>
      <p:pic>
        <p:nvPicPr>
          <p:cNvPr id="1046" name="Picture 22" descr="&amp;Pcy;&amp;Rcy;&amp;Ocy;&amp;Fcy;&amp;IEcy;&amp;Scy;&amp;Scy;&amp;Icy;&amp;Icy; &amp;Vcy; &amp;Kcy;&amp;Acy;&amp;Rcy;&amp;Tcy;&amp;Icy;&amp;Ncy;&amp;Kcy;&amp;Acy;&amp;KHcy;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EBECE6"/>
              </a:clrFrom>
              <a:clrTo>
                <a:srgbClr val="EBECE6">
                  <a:alpha val="0"/>
                </a:srgbClr>
              </a:clrTo>
            </a:clrChange>
          </a:blip>
          <a:srcRect b="4402"/>
          <a:stretch>
            <a:fillRect/>
          </a:stretch>
        </p:blipFill>
        <p:spPr bwMode="auto">
          <a:xfrm>
            <a:off x="4716016" y="0"/>
            <a:ext cx="1964745" cy="2340000"/>
          </a:xfrm>
          <a:prstGeom prst="rect">
            <a:avLst/>
          </a:prstGeom>
          <a:noFill/>
        </p:spPr>
      </p:pic>
      <p:pic>
        <p:nvPicPr>
          <p:cNvPr id="2" name="il_fi" descr="http://img-fotki.yandex.ru/get/5008/elena-komarov.2fe/0_70f9c_a521a9f2_XL.jpg"/>
          <p:cNvPicPr/>
          <p:nvPr/>
        </p:nvPicPr>
        <p:blipFill>
          <a:blip r:embed="rId8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b="5163"/>
          <a:stretch>
            <a:fillRect/>
          </a:stretch>
        </p:blipFill>
        <p:spPr bwMode="auto">
          <a:xfrm>
            <a:off x="0" y="0"/>
            <a:ext cx="225381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 descr="&amp;Pcy;&amp;Rcy;&amp;Ocy;&amp;Fcy;&amp;IEcy;&amp;Scy;&amp;Scy;&amp;Icy;&amp;Icy; &amp;Vcy; &amp;Kcy;&amp;Acy;&amp;Rcy;&amp;Tcy;&amp;Icy;&amp;Ncy;&amp;Kcy;&amp;Acy;&amp;KHcy;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E4E4E4"/>
              </a:clrFrom>
              <a:clrTo>
                <a:srgbClr val="E4E4E4">
                  <a:alpha val="0"/>
                </a:srgbClr>
              </a:clrTo>
            </a:clrChange>
          </a:blip>
          <a:srcRect b="5049"/>
          <a:stretch>
            <a:fillRect/>
          </a:stretch>
        </p:blipFill>
        <p:spPr bwMode="auto">
          <a:xfrm>
            <a:off x="6084168" y="2276872"/>
            <a:ext cx="1978144" cy="2340000"/>
          </a:xfrm>
          <a:prstGeom prst="rect">
            <a:avLst/>
          </a:prstGeom>
          <a:noFill/>
        </p:spPr>
      </p:pic>
      <p:pic>
        <p:nvPicPr>
          <p:cNvPr id="1042" name="Picture 18" descr="&amp;Pcy;&amp;Rcy;&amp;Ocy;&amp;Fcy;&amp;IEcy;&amp;Scy;&amp;Scy;&amp;Icy;&amp;Icy; &amp;Vcy; &amp;Kcy;&amp;Acy;&amp;Rcy;&amp;Tcy;&amp;Icy;&amp;Ncy;&amp;Kcy;&amp;Acy;&amp;KHcy;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EDE9E6"/>
              </a:clrFrom>
              <a:clrTo>
                <a:srgbClr val="EDE9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3888" y="2348880"/>
            <a:ext cx="1878264" cy="2340000"/>
          </a:xfrm>
          <a:prstGeom prst="rect">
            <a:avLst/>
          </a:prstGeom>
          <a:noFill/>
        </p:spPr>
      </p:pic>
      <p:pic>
        <p:nvPicPr>
          <p:cNvPr id="1036" name="Picture 12" descr="&amp;Pcy;&amp;Rcy;&amp;Ocy;&amp;Fcy;&amp;IEcy;&amp;Scy;&amp;Scy;&amp;Icy;&amp;Icy; &amp;Vcy; &amp;Kcy;&amp;Acy;&amp;Rcy;&amp;Tcy;&amp;Icy;&amp;Ncy;&amp;Kcy;&amp;Acy;&amp;KHcy;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5F1EE"/>
              </a:clrFrom>
              <a:clrTo>
                <a:srgbClr val="F5F1EE">
                  <a:alpha val="0"/>
                </a:srgbClr>
              </a:clrTo>
            </a:clrChange>
          </a:blip>
          <a:srcRect b="4868"/>
          <a:stretch>
            <a:fillRect/>
          </a:stretch>
        </p:blipFill>
        <p:spPr bwMode="auto">
          <a:xfrm>
            <a:off x="1187624" y="2276872"/>
            <a:ext cx="1974375" cy="2340000"/>
          </a:xfrm>
          <a:prstGeom prst="rect">
            <a:avLst/>
          </a:prstGeom>
          <a:noFill/>
        </p:spPr>
      </p:pic>
      <p:pic>
        <p:nvPicPr>
          <p:cNvPr id="1026" name="Picture 2" descr="&amp;Pcy;&amp;Rcy;&amp;Ocy;&amp;Fcy;&amp;IEcy;&amp;Scy;&amp;Scy;&amp;Icy;&amp;Icy; &amp;Vcy; &amp;Kcy;&amp;Acy;&amp;Rcy;&amp;Tcy;&amp;Icy;&amp;Ncy;&amp;Kcy;&amp;Acy;&amp;KHcy;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18000"/>
            <a:ext cx="1878272" cy="2340000"/>
          </a:xfrm>
          <a:prstGeom prst="rect">
            <a:avLst/>
          </a:prstGeom>
          <a:noFill/>
        </p:spPr>
      </p:pic>
      <p:pic>
        <p:nvPicPr>
          <p:cNvPr id="1044" name="Picture 20" descr="&amp;Pcy;&amp;Rcy;&amp;Ocy;&amp;Fcy;&amp;IEcy;&amp;Scy;&amp;Scy;&amp;Icy;&amp;Icy; &amp;Vcy; &amp;Kcy;&amp;Acy;&amp;Rcy;&amp;Tcy;&amp;Icy;&amp;Ncy;&amp;Kcy;&amp;Acy;&amp;KHcy;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</a:blip>
          <a:srcRect b="4194"/>
          <a:stretch>
            <a:fillRect/>
          </a:stretch>
        </p:blipFill>
        <p:spPr bwMode="auto">
          <a:xfrm>
            <a:off x="4716016" y="4518000"/>
            <a:ext cx="1960486" cy="234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tuvacheleesh.ru/imagery/lessons/l004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908720"/>
            <a:ext cx="9103212" cy="4869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iboj i chajk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164288" y="6237312"/>
            <a:ext cx="304800" cy="304800"/>
          </a:xfrm>
          <a:prstGeom prst="rect">
            <a:avLst/>
          </a:prstGeom>
        </p:spPr>
      </p:pic>
      <p:pic>
        <p:nvPicPr>
          <p:cNvPr id="5" name="Picture 2" descr="G:\Кочура\50281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0"/>
            <a:ext cx="6408712" cy="7101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Алла_Пугачева_-_Айсберг__минус_Solo_track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8434" name="Picture 2" descr="H:\Картинки\99408558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48"/>
          </a:xfrm>
          <a:prstGeom prst="rect">
            <a:avLst/>
          </a:prstGeom>
          <a:noFill/>
        </p:spPr>
      </p:pic>
      <p:pic>
        <p:nvPicPr>
          <p:cNvPr id="4" name="Picture 2" descr="C:\Users\user\Desktop\Картинки\266008820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CCFFCC"/>
              </a:clrFrom>
              <a:clrTo>
                <a:srgbClr val="CCFF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37956">
            <a:off x="4860032" y="4365104"/>
            <a:ext cx="4011128" cy="22562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143</Words>
  <Application>Microsoft Office PowerPoint</Application>
  <PresentationFormat>Экран (4:3)</PresentationFormat>
  <Paragraphs>62</Paragraphs>
  <Slides>50</Slides>
  <Notes>0</Notes>
  <HiddenSlides>0</HiddenSlides>
  <MMClips>26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Директор</dc:creator>
  <cp:lastModifiedBy>Директор</cp:lastModifiedBy>
  <cp:revision>153</cp:revision>
  <dcterms:created xsi:type="dcterms:W3CDTF">2013-01-18T09:56:19Z</dcterms:created>
  <dcterms:modified xsi:type="dcterms:W3CDTF">2013-01-21T07:36:47Z</dcterms:modified>
</cp:coreProperties>
</file>