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5" r:id="rId2"/>
    <p:sldId id="319" r:id="rId3"/>
    <p:sldId id="317" r:id="rId4"/>
    <p:sldId id="318" r:id="rId5"/>
    <p:sldId id="316" r:id="rId6"/>
    <p:sldId id="320" r:id="rId7"/>
    <p:sldId id="321" r:id="rId8"/>
    <p:sldId id="322" r:id="rId9"/>
    <p:sldId id="326" r:id="rId10"/>
    <p:sldId id="323" r:id="rId11"/>
    <p:sldId id="324" r:id="rId12"/>
    <p:sldId id="325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6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-78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23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98645E-95D9-4B48-A874-85CEE1CB83B7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6909CC-7DD4-483E-AAE8-1F559454D3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296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97B575-4D64-4744-9882-6209E216B9A0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D9B03A6-4CF3-4B5B-91BE-65133FCD26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443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4245434"/>
            <a:ext cx="8686800" cy="1464906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4800">
                <a:solidFill>
                  <a:schemeClr val="bg1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5731795"/>
            <a:ext cx="8686800" cy="44040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6FEBD-E0A6-44FD-8432-44F6CF765736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A4C3-A903-44CE-A770-4A2FC44D97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96400" y="457200"/>
            <a:ext cx="1828800" cy="5719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457200"/>
            <a:ext cx="7955280" cy="5719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5543F-0D67-4A8C-B111-4193ADC378D7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50A0B-00C8-4E42-B8D9-A5A2897E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5C224-D2B6-4ACA-952B-53327DC972F2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6905D-9AA2-41C6-932F-6EAE5EFAAC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242816"/>
            <a:ext cx="8686800" cy="1463040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799" y="5733288"/>
            <a:ext cx="8686800" cy="4389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04999"/>
            <a:ext cx="4800600" cy="4271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904999"/>
            <a:ext cx="4800600" cy="4271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2033-C283-41A4-94ED-F95F3FA71141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6DE18-B30A-42AC-8333-99C77B4467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772815"/>
            <a:ext cx="4800600" cy="73712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6800" y="2509937"/>
            <a:ext cx="4800600" cy="3662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772815"/>
            <a:ext cx="4800600" cy="73712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509937"/>
            <a:ext cx="4800600" cy="3662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A8835-F852-4A08-87E2-B5C576FADA24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1185-9E7F-4D3A-9991-24CBD533B9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3571F-1763-44D2-9168-63F49609E879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08DC-9CB3-42DE-B083-BE40E6BC0C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FD3E7-8AA9-4FDA-A39D-421D86462638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6E380-8D85-4277-B44A-C32A152ABB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760" y="3090672"/>
            <a:ext cx="4663440" cy="1828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457200"/>
            <a:ext cx="5410201" cy="5715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760" y="4983480"/>
            <a:ext cx="4663440" cy="11887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95FE7-97F4-48F5-8E9C-E706C603BAA2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E67F2-C9CB-4919-900A-B86D43278F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760" y="3093099"/>
            <a:ext cx="4663440" cy="1828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760" y="4983480"/>
            <a:ext cx="4663440" cy="11887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066800" y="457200"/>
            <a:ext cx="10058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066800" y="1905000"/>
            <a:ext cx="10058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6800" y="6400800"/>
            <a:ext cx="109696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F181F8-F530-4ADB-B795-8EBFAD8216A2}" type="datetimeFigureOut">
              <a:rPr lang="ru-RU"/>
              <a:pPr>
                <a:defRPr/>
              </a:pPr>
              <a:t>22.03.2024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22525" y="6400800"/>
            <a:ext cx="7315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028238" y="6400800"/>
            <a:ext cx="10969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26717C-F9BF-4888-8351-CAADB95A54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62" r:id="rId9"/>
    <p:sldLayoutId id="2147483653" r:id="rId10"/>
    <p:sldLayoutId id="2147483652" r:id="rId11"/>
  </p:sldLayoutIdLst>
  <p:transition spd="med">
    <p:fade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rgbClr val="972F57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800"/>
        </a:spcBef>
        <a:spcAft>
          <a:spcPct val="0"/>
        </a:spcAft>
        <a:buClr>
          <a:srgbClr val="D680A5"/>
        </a:buClr>
        <a:buSzPct val="9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D680A5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lnSpc>
          <a:spcPct val="90000"/>
        </a:lnSpc>
        <a:spcBef>
          <a:spcPts val="800"/>
        </a:spcBef>
        <a:spcAft>
          <a:spcPct val="0"/>
        </a:spcAft>
        <a:buClr>
          <a:srgbClr val="D680A5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82563" algn="l" rtl="0" fontAlgn="base">
        <a:lnSpc>
          <a:spcPct val="90000"/>
        </a:lnSpc>
        <a:spcBef>
          <a:spcPts val="800"/>
        </a:spcBef>
        <a:spcAft>
          <a:spcPct val="0"/>
        </a:spcAft>
        <a:buClr>
          <a:srgbClr val="D680A5"/>
        </a:buClr>
        <a:buSzPct val="9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563" indent="-136525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D680A5"/>
        </a:buClr>
        <a:buSzPct val="9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48000" y="566678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4400" b="1" dirty="0">
                <a:solidFill>
                  <a:srgbClr val="C00000"/>
                </a:solidFill>
              </a:rPr>
              <a:t>История русской матрешки</a:t>
            </a:r>
          </a:p>
          <a:p>
            <a:pPr algn="ctr">
              <a:buFont typeface="Arial" charset="0"/>
              <a:buNone/>
            </a:pPr>
            <a:endParaRPr lang="ru-RU" b="1" dirty="0"/>
          </a:p>
          <a:p>
            <a:pPr algn="ctr">
              <a:buFont typeface="Arial" charset="0"/>
              <a:buNone/>
            </a:pPr>
            <a:endParaRPr lang="ru-RU" sz="2400" b="1" dirty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Номинация</a:t>
            </a:r>
          </a:p>
          <a:p>
            <a:pPr algn="ctr">
              <a:buFont typeface="Arial" charset="0"/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>
                <a:solidFill>
                  <a:schemeClr val="tx2"/>
                </a:solidFill>
              </a:rPr>
              <a:t>«презентация к уроку»                                   </a:t>
            </a:r>
          </a:p>
          <a:p>
            <a:pPr algn="r"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</a:rPr>
              <a:t> </a:t>
            </a:r>
            <a:endParaRPr lang="ru-RU" b="1" dirty="0" smtClean="0">
              <a:solidFill>
                <a:schemeClr val="tx2"/>
              </a:solidFill>
            </a:endParaRPr>
          </a:p>
          <a:p>
            <a:pPr algn="r">
              <a:buFont typeface="Arial" charset="0"/>
              <a:buNone/>
            </a:pPr>
            <a:endParaRPr lang="ru-RU" b="1" dirty="0">
              <a:solidFill>
                <a:schemeClr val="tx2"/>
              </a:solidFill>
            </a:endParaRPr>
          </a:p>
          <a:p>
            <a:pPr algn="r">
              <a:buFont typeface="Arial" charset="0"/>
              <a:buNone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Работа участника </a:t>
            </a:r>
            <a:r>
              <a:rPr lang="ru-RU" b="1" dirty="0" smtClean="0">
                <a:solidFill>
                  <a:schemeClr val="tx2"/>
                </a:solidFill>
              </a:rPr>
              <a:t>Всероссийского конкурса  </a:t>
            </a:r>
            <a:r>
              <a:rPr lang="ru-RU" b="1" dirty="0" smtClean="0">
                <a:solidFill>
                  <a:schemeClr val="tx2"/>
                </a:solidFill>
              </a:rPr>
              <a:t>«</a:t>
            </a:r>
            <a:r>
              <a:rPr lang="ru-RU" b="1" dirty="0" smtClean="0">
                <a:solidFill>
                  <a:schemeClr val="tx2"/>
                </a:solidFill>
              </a:rPr>
              <a:t>Творческий учитель - </a:t>
            </a:r>
            <a:r>
              <a:rPr lang="ru-RU" b="1" dirty="0" smtClean="0">
                <a:solidFill>
                  <a:schemeClr val="tx2"/>
                </a:solidFill>
              </a:rPr>
              <a:t> 2024»</a:t>
            </a:r>
            <a:endParaRPr lang="ru-RU" dirty="0"/>
          </a:p>
          <a:p>
            <a:pPr algn="r">
              <a:buFont typeface="Arial" charset="0"/>
              <a:buNone/>
            </a:pPr>
            <a:r>
              <a:rPr lang="ru-RU" b="1" dirty="0" smtClean="0">
                <a:solidFill>
                  <a:schemeClr val="tx2"/>
                </a:solidFill>
              </a:rPr>
              <a:t> учителя </a:t>
            </a:r>
            <a:r>
              <a:rPr lang="ru-RU" b="1" dirty="0">
                <a:solidFill>
                  <a:schemeClr val="tx2"/>
                </a:solidFill>
              </a:rPr>
              <a:t>русского языка и литературы</a:t>
            </a:r>
          </a:p>
          <a:p>
            <a:pPr algn="r"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МОУ </a:t>
            </a:r>
            <a:r>
              <a:rPr lang="ru-RU" b="1" dirty="0">
                <a:solidFill>
                  <a:schemeClr val="tx2"/>
                </a:solidFill>
              </a:rPr>
              <a:t>«Школа №22 г. Тореза»  </a:t>
            </a:r>
            <a:r>
              <a:rPr lang="ru-RU" b="1" dirty="0" err="1">
                <a:solidFill>
                  <a:schemeClr val="tx2"/>
                </a:solidFill>
              </a:rPr>
              <a:t>Греш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И.Б.</a:t>
            </a:r>
          </a:p>
          <a:p>
            <a:pPr algn="ctr">
              <a:buFont typeface="Arial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654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4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97285" y="719847"/>
            <a:ext cx="780158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русской  матрешки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Матрешка - …         …          … игрушка. Она … посланница дружбы и любви, счастья и благополучия. Кукла выступает в роли очень …       …      …  символа, …  произведения искусства. </a:t>
            </a:r>
          </a:p>
          <a:p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 для справок: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обаятельный, милый, домашний, настоящий уникальный, народный, русский, добрый.</a:t>
            </a:r>
          </a:p>
          <a:p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Задание: проведите мини-исследование (прочитайте и восстановите текст, используя данные ниже слова, определите стиль текста).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05631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21796" y="175098"/>
            <a:ext cx="90953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русской  матрешки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Матрешка в шали пышного алого цвета стояла на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письменном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столе. Она была густо покрыта лаком и блестела, как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стеклянная.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Деревенский мастер наградил матрешек чисто русской красотой –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соболиными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бровями и рдеющим, как угли, румянцем. </a:t>
            </a:r>
          </a:p>
          <a:p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</a:t>
            </a:r>
            <a:r>
              <a:rPr lang="ru-RU" sz="28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К.Паустовский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прокомментируйте употребление Н и НН в суффиксах выделенных прилагательных.</a:t>
            </a:r>
          </a:p>
        </p:txBody>
      </p:sp>
    </p:spTree>
    <p:extLst>
      <p:ext uri="{BB962C8B-B14F-4D97-AF65-F5344CB8AC3E}">
        <p14:creationId xmlns:p14="http://schemas.microsoft.com/office/powerpoint/2010/main" val="40029132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00009" y="194553"/>
            <a:ext cx="750975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русской  матрешки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 было скрыто еще пять матрешек в разноцветных шалях: зеленой, желтой, синей, фиолетовой и, наконец, самая маленькая, величиной с наперсток, в шали из сусального золота</a:t>
            </a:r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                                                   </a:t>
            </a:r>
            <a:r>
              <a:rPr lang="ru-RU" sz="28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К.Паустовский</a:t>
            </a:r>
            <a:endParaRPr lang="ru-RU" sz="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Задание: найдите в предложении прилагательное, употребленное в составной форме превосходной степени, расскажите об образовании одной из степеней сравнения (по выбору).</a:t>
            </a:r>
            <a:b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3481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77" y="-1836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02732" y="194553"/>
            <a:ext cx="83463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Словарная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</a:p>
          <a:p>
            <a:endParaRPr lang="ru-RU" sz="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Сусальное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золото 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(сусаль) – тончайшие пленки золота, наклеиваемые на изделие в декоративных целях. Иногда сусальным золотом называют пленки из металлов, сплавов или медных соединений, имитирующих золото.</a:t>
            </a:r>
          </a:p>
          <a:p>
            <a:pPr fontAlgn="t"/>
            <a:endParaRPr lang="ru-RU" sz="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Рдеть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-ею, -</a:t>
            </a:r>
            <a:r>
              <a:rPr lang="ru-RU" sz="28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еешь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несов. (книжн.). 1. Краснеть, становиться красным. Лицо рдеет от удовольствия. Р. от стыда. 2. (1 и 2 л. не употр.). О чем-нибудь красном: резко выделяться, 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отливать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красным цветом.</a:t>
            </a:r>
          </a:p>
        </p:txBody>
      </p:sp>
    </p:spTree>
    <p:extLst>
      <p:ext uri="{BB962C8B-B14F-4D97-AF65-F5344CB8AC3E}">
        <p14:creationId xmlns:p14="http://schemas.microsoft.com/office/powerpoint/2010/main" val="30924396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38919" y="544749"/>
            <a:ext cx="82296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русской  матрешки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solidFill>
                <a:schemeClr val="tx2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</a:rPr>
              <a:t>Перед </a:t>
            </a:r>
            <a:r>
              <a:rPr lang="ru-RU" sz="2800" dirty="0">
                <a:solidFill>
                  <a:schemeClr val="tx2"/>
                </a:solidFill>
              </a:rPr>
              <a:t>вами изображение матрёшки. Какая она?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Задание: соберите прилагательные, которые можно использовать для описания матрешки (дополните ряды слов).</a:t>
            </a:r>
          </a:p>
          <a:p>
            <a:r>
              <a:rPr lang="ru-RU" sz="2800" dirty="0">
                <a:solidFill>
                  <a:schemeClr val="tx2"/>
                </a:solidFill>
              </a:rPr>
              <a:t>Матрешка - </a:t>
            </a:r>
            <a:r>
              <a:rPr lang="ru-RU" sz="2800" i="1" dirty="0">
                <a:solidFill>
                  <a:schemeClr val="tx2"/>
                </a:solidFill>
              </a:rPr>
              <a:t>пышная, нарядная…</a:t>
            </a:r>
            <a:endParaRPr lang="ru-RU" sz="2800" dirty="0">
              <a:solidFill>
                <a:schemeClr val="tx2"/>
              </a:solidFill>
            </a:endParaRPr>
          </a:p>
          <a:p>
            <a:r>
              <a:rPr lang="ru-RU" sz="2800" i="1" dirty="0">
                <a:solidFill>
                  <a:schemeClr val="tx2"/>
                </a:solidFill>
              </a:rPr>
              <a:t>Глазки - круглые, озорные </a:t>
            </a:r>
            <a:r>
              <a:rPr lang="ru-RU" sz="2800" dirty="0">
                <a:solidFill>
                  <a:schemeClr val="tx2"/>
                </a:solidFill>
              </a:rPr>
              <a:t>…</a:t>
            </a:r>
          </a:p>
          <a:p>
            <a:r>
              <a:rPr lang="ru-RU" sz="2800" i="1" dirty="0">
                <a:solidFill>
                  <a:schemeClr val="tx2"/>
                </a:solidFill>
              </a:rPr>
              <a:t>Губы - алые, маленькие…</a:t>
            </a:r>
            <a:endParaRPr lang="ru-RU" sz="2800" dirty="0">
              <a:solidFill>
                <a:schemeClr val="tx2"/>
              </a:solidFill>
            </a:endParaRPr>
          </a:p>
          <a:p>
            <a:r>
              <a:rPr lang="ru-RU" sz="2800" i="1" dirty="0">
                <a:solidFill>
                  <a:schemeClr val="tx2"/>
                </a:solidFill>
              </a:rPr>
              <a:t>Нос - маленький, курносый…</a:t>
            </a:r>
            <a:endParaRPr lang="ru-RU" sz="2800" dirty="0">
              <a:solidFill>
                <a:schemeClr val="tx2"/>
              </a:solidFill>
            </a:endParaRPr>
          </a:p>
          <a:p>
            <a:r>
              <a:rPr lang="ru-RU" sz="2800" i="1" dirty="0">
                <a:solidFill>
                  <a:schemeClr val="tx2"/>
                </a:solidFill>
              </a:rPr>
              <a:t>Щёки - румяные, розовые…</a:t>
            </a:r>
            <a:endParaRPr lang="ru-RU" sz="2800" dirty="0">
              <a:solidFill>
                <a:schemeClr val="tx2"/>
              </a:solidFill>
            </a:endParaRPr>
          </a:p>
          <a:p>
            <a:r>
              <a:rPr lang="ru-RU" sz="2800" dirty="0">
                <a:solidFill>
                  <a:schemeClr val="tx2"/>
                </a:solidFill>
              </a:rPr>
              <a:t>Характер: спокойный, радостный…</a:t>
            </a:r>
          </a:p>
        </p:txBody>
      </p:sp>
    </p:spTree>
    <p:extLst>
      <p:ext uri="{BB962C8B-B14F-4D97-AF65-F5344CB8AC3E}">
        <p14:creationId xmlns:p14="http://schemas.microsoft.com/office/powerpoint/2010/main" val="25397443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987"/>
            <a:ext cx="122406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23745" y="194553"/>
            <a:ext cx="812259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История </a:t>
            </a:r>
            <a:r>
              <a:rPr lang="ru-RU" sz="2800" b="1" dirty="0">
                <a:solidFill>
                  <a:srgbClr val="C00000"/>
                </a:solidFill>
              </a:rPr>
              <a:t>русской матрешки</a:t>
            </a:r>
          </a:p>
          <a:p>
            <a:endParaRPr lang="ru-RU" sz="2800" dirty="0" smtClean="0">
              <a:solidFill>
                <a:schemeClr val="tx2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</a:rPr>
              <a:t>1900 </a:t>
            </a:r>
            <a:r>
              <a:rPr lang="ru-RU" sz="2800" dirty="0">
                <a:solidFill>
                  <a:schemeClr val="tx2"/>
                </a:solidFill>
              </a:rPr>
              <a:t>году на Международной выставке в Париже русская матрешка получила бронзовую медаль. И пошла матрешка гулять по свету. В России стали возникать центры по ее изготовлению и росписи. Настоящей родиной матрешки стал подмосковный Сергиев  Посад</a:t>
            </a:r>
            <a:r>
              <a:rPr lang="ru-RU" sz="2800" dirty="0" smtClean="0">
                <a:solidFill>
                  <a:schemeClr val="tx2"/>
                </a:solidFill>
              </a:rPr>
              <a:t>.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dirty="0">
                <a:solidFill>
                  <a:srgbClr val="C00000"/>
                </a:solidFill>
              </a:rPr>
              <a:t>Задание: образуйте прилагательные от названий центров по изготовлению матрешек (Турин, Загорск, </a:t>
            </a:r>
            <a:r>
              <a:rPr lang="ru-RU" sz="2800" dirty="0" err="1">
                <a:solidFill>
                  <a:srgbClr val="C00000"/>
                </a:solidFill>
              </a:rPr>
              <a:t>Семеновск</a:t>
            </a:r>
            <a:r>
              <a:rPr lang="ru-RU" sz="2800" dirty="0">
                <a:solidFill>
                  <a:srgbClr val="C00000"/>
                </a:solidFill>
              </a:rPr>
              <a:t>, Калинин, Кировск, </a:t>
            </a:r>
            <a:r>
              <a:rPr lang="ru-RU" sz="2800" dirty="0" err="1">
                <a:solidFill>
                  <a:srgbClr val="C00000"/>
                </a:solidFill>
              </a:rPr>
              <a:t>Полхов-Майданск</a:t>
            </a:r>
            <a:r>
              <a:rPr lang="ru-RU" sz="2800" dirty="0">
                <a:solidFill>
                  <a:srgbClr val="C00000"/>
                </a:solidFill>
              </a:rPr>
              <a:t>), обозначить суффиксы.</a:t>
            </a:r>
          </a:p>
        </p:txBody>
      </p:sp>
    </p:spTree>
    <p:extLst>
      <p:ext uri="{BB962C8B-B14F-4D97-AF65-F5344CB8AC3E}">
        <p14:creationId xmlns:p14="http://schemas.microsoft.com/office/powerpoint/2010/main" val="3979676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370" y="0"/>
            <a:ext cx="1235737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34638" y="389106"/>
            <a:ext cx="82393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История </a:t>
            </a:r>
            <a:r>
              <a:rPr lang="ru-RU" sz="2800" b="1" dirty="0">
                <a:solidFill>
                  <a:srgbClr val="C00000"/>
                </a:solidFill>
              </a:rPr>
              <a:t>русской матрешки</a:t>
            </a:r>
          </a:p>
          <a:p>
            <a:r>
              <a:rPr lang="ru-RU" sz="2800" b="1" dirty="0">
                <a:solidFill>
                  <a:schemeClr val="tx2"/>
                </a:solidFill>
              </a:rPr>
              <a:t>Традиционным</a:t>
            </a:r>
            <a:r>
              <a:rPr lang="ru-RU" sz="2800" dirty="0">
                <a:solidFill>
                  <a:schemeClr val="tx2"/>
                </a:solidFill>
              </a:rPr>
              <a:t> материалом для изготовления матрёшек служат породы </a:t>
            </a:r>
            <a:r>
              <a:rPr lang="ru-RU" sz="2800" b="1" dirty="0">
                <a:solidFill>
                  <a:schemeClr val="tx2"/>
                </a:solidFill>
              </a:rPr>
              <a:t>лиственных</a:t>
            </a:r>
            <a:r>
              <a:rPr lang="ru-RU" sz="2800" dirty="0">
                <a:solidFill>
                  <a:schemeClr val="tx2"/>
                </a:solidFill>
              </a:rPr>
              <a:t> деревьев, они  </a:t>
            </a:r>
            <a:r>
              <a:rPr lang="ru-RU" sz="2800" b="1" dirty="0">
                <a:solidFill>
                  <a:schemeClr val="tx2"/>
                </a:solidFill>
              </a:rPr>
              <a:t>просты</a:t>
            </a:r>
            <a:r>
              <a:rPr lang="ru-RU" sz="2800" dirty="0">
                <a:solidFill>
                  <a:schemeClr val="tx2"/>
                </a:solidFill>
              </a:rPr>
              <a:t> в обработке. Чаще всего мастера используют липу, в качестве красок для росписи берут </a:t>
            </a:r>
            <a:r>
              <a:rPr lang="ru-RU" sz="2800" b="1" dirty="0">
                <a:solidFill>
                  <a:schemeClr val="tx2"/>
                </a:solidFill>
              </a:rPr>
              <a:t>цветную</a:t>
            </a:r>
            <a:r>
              <a:rPr lang="ru-RU" sz="2800" dirty="0">
                <a:solidFill>
                  <a:schemeClr val="tx2"/>
                </a:solidFill>
              </a:rPr>
              <a:t> гуашь, тушь, а также </a:t>
            </a:r>
            <a:r>
              <a:rPr lang="ru-RU" sz="2800" b="1" dirty="0">
                <a:solidFill>
                  <a:schemeClr val="tx2"/>
                </a:solidFill>
              </a:rPr>
              <a:t>анилиновые </a:t>
            </a:r>
            <a:r>
              <a:rPr lang="ru-RU" sz="2800" dirty="0">
                <a:solidFill>
                  <a:schemeClr val="tx2"/>
                </a:solidFill>
              </a:rPr>
              <a:t>краски. Защищает уже </a:t>
            </a:r>
            <a:r>
              <a:rPr lang="ru-RU" sz="2800" b="1" dirty="0">
                <a:solidFill>
                  <a:schemeClr val="tx2"/>
                </a:solidFill>
              </a:rPr>
              <a:t>готовое</a:t>
            </a:r>
            <a:r>
              <a:rPr lang="ru-RU" sz="2800" dirty="0">
                <a:solidFill>
                  <a:schemeClr val="tx2"/>
                </a:solidFill>
              </a:rPr>
              <a:t> изделие воск для обработки дерева либо </a:t>
            </a:r>
            <a:r>
              <a:rPr lang="ru-RU" sz="2800" b="1" dirty="0">
                <a:solidFill>
                  <a:schemeClr val="tx2"/>
                </a:solidFill>
              </a:rPr>
              <a:t>прозрачный</a:t>
            </a:r>
            <a:r>
              <a:rPr lang="ru-RU" sz="2800" dirty="0">
                <a:solidFill>
                  <a:schemeClr val="tx2"/>
                </a:solidFill>
              </a:rPr>
              <a:t> лак на </a:t>
            </a:r>
            <a:r>
              <a:rPr lang="ru-RU" sz="2800" b="1" dirty="0">
                <a:solidFill>
                  <a:schemeClr val="tx2"/>
                </a:solidFill>
              </a:rPr>
              <a:t>масляной</a:t>
            </a:r>
            <a:r>
              <a:rPr lang="ru-RU" sz="2800" dirty="0">
                <a:solidFill>
                  <a:schemeClr val="tx2"/>
                </a:solidFill>
              </a:rPr>
              <a:t> основе.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Задание</a:t>
            </a:r>
            <a:r>
              <a:rPr lang="ru-RU" sz="2800" dirty="0">
                <a:solidFill>
                  <a:srgbClr val="C00000"/>
                </a:solidFill>
              </a:rPr>
              <a:t>: среди выделенных прилагательных найдите одно лишнее, какое правило вы использовали?</a:t>
            </a:r>
          </a:p>
        </p:txBody>
      </p:sp>
    </p:spTree>
    <p:extLst>
      <p:ext uri="{BB962C8B-B14F-4D97-AF65-F5344CB8AC3E}">
        <p14:creationId xmlns:p14="http://schemas.microsoft.com/office/powerpoint/2010/main" val="5745728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93004" y="437745"/>
            <a:ext cx="84436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История </a:t>
            </a:r>
            <a:r>
              <a:rPr lang="ru-RU" sz="2800" b="1" dirty="0">
                <a:solidFill>
                  <a:srgbClr val="C00000"/>
                </a:solidFill>
              </a:rPr>
              <a:t>русской матрешки</a:t>
            </a:r>
          </a:p>
          <a:p>
            <a:endParaRPr lang="ru-RU" sz="2800" dirty="0" smtClean="0">
              <a:solidFill>
                <a:schemeClr val="tx2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</a:rPr>
              <a:t>Девушки </a:t>
            </a:r>
            <a:r>
              <a:rPr lang="ru-RU" sz="2800" dirty="0">
                <a:solidFill>
                  <a:schemeClr val="tx2"/>
                </a:solidFill>
              </a:rPr>
              <a:t>изображались в красивых нарядах. Они могли держать серпы для жатвы, кувшины с молоком, корзины с ягодами и т. д. Использовались яркие краски.</a:t>
            </a:r>
          </a:p>
          <a:p>
            <a:endParaRPr lang="ru-RU" sz="2800" dirty="0" smtClean="0">
              <a:solidFill>
                <a:schemeClr val="tx2"/>
              </a:solidFill>
            </a:endParaRPr>
          </a:p>
          <a:p>
            <a:endParaRPr lang="ru-RU" sz="2800" dirty="0">
              <a:solidFill>
                <a:schemeClr val="tx2"/>
              </a:solidFill>
            </a:endParaRPr>
          </a:p>
          <a:p>
            <a:endParaRPr lang="ru-RU" sz="2800" dirty="0" smtClean="0">
              <a:solidFill>
                <a:schemeClr val="tx2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Задание</a:t>
            </a:r>
            <a:r>
              <a:rPr lang="ru-RU" sz="2800" dirty="0">
                <a:solidFill>
                  <a:srgbClr val="C00000"/>
                </a:solidFill>
              </a:rPr>
              <a:t>: запишите как можно больше  сложных имен прилагательных, обозначающих цвета.</a:t>
            </a:r>
          </a:p>
        </p:txBody>
      </p:sp>
    </p:spTree>
    <p:extLst>
      <p:ext uri="{BB962C8B-B14F-4D97-AF65-F5344CB8AC3E}">
        <p14:creationId xmlns:p14="http://schemas.microsoft.com/office/powerpoint/2010/main" val="40889590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95" y="0"/>
            <a:ext cx="1184180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https://i1.wp.com/schci.ru/sites/default/files/resize/promysly/Vasiliy_Petrovich_Zvezdochkin-320x46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" y="0"/>
            <a:ext cx="370623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715967" y="252920"/>
            <a:ext cx="736383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История </a:t>
            </a:r>
            <a:r>
              <a:rPr lang="ru-RU" sz="2800" b="1" dirty="0">
                <a:solidFill>
                  <a:srgbClr val="C00000"/>
                </a:solidFill>
              </a:rPr>
              <a:t>русской матрешки</a:t>
            </a:r>
          </a:p>
          <a:p>
            <a:r>
              <a:rPr lang="ru-RU" sz="2800" i="1" dirty="0">
                <a:solidFill>
                  <a:schemeClr val="tx2"/>
                </a:solidFill>
              </a:rPr>
              <a:t>Василий Петрович </a:t>
            </a:r>
            <a:r>
              <a:rPr lang="ru-RU" sz="2800" i="1" dirty="0" err="1">
                <a:solidFill>
                  <a:schemeClr val="tx2"/>
                </a:solidFill>
              </a:rPr>
              <a:t>Звездочкин</a:t>
            </a:r>
            <a:r>
              <a:rPr lang="ru-RU" sz="2800" i="1" dirty="0">
                <a:solidFill>
                  <a:schemeClr val="tx2"/>
                </a:solidFill>
              </a:rPr>
              <a:t> - создатель первой русской матрёшки. </a:t>
            </a:r>
            <a:r>
              <a:rPr lang="ru-RU" sz="2800" dirty="0">
                <a:solidFill>
                  <a:schemeClr val="tx2"/>
                </a:solidFill>
              </a:rPr>
              <a:t> </a:t>
            </a:r>
          </a:p>
          <a:p>
            <a:r>
              <a:rPr lang="ru-RU" sz="2800" dirty="0">
                <a:solidFill>
                  <a:schemeClr val="tx2"/>
                </a:solidFill>
              </a:rPr>
              <a:t>От мастеров требовался </a:t>
            </a:r>
            <a:r>
              <a:rPr lang="ru-RU" sz="2800" b="1" dirty="0">
                <a:solidFill>
                  <a:schemeClr val="tx2"/>
                </a:solidFill>
              </a:rPr>
              <a:t>нестандартный</a:t>
            </a:r>
            <a:r>
              <a:rPr lang="ru-RU" sz="2800" dirty="0">
                <a:solidFill>
                  <a:schemeClr val="tx2"/>
                </a:solidFill>
              </a:rPr>
              <a:t> подход при изготовлении игрушек.</a:t>
            </a:r>
          </a:p>
          <a:p>
            <a:r>
              <a:rPr lang="ru-RU" sz="2800" dirty="0">
                <a:solidFill>
                  <a:schemeClr val="tx2"/>
                </a:solidFill>
              </a:rPr>
              <a:t> Самой первой вытачивали маленькую </a:t>
            </a:r>
            <a:r>
              <a:rPr lang="ru-RU" sz="2800" b="1" dirty="0">
                <a:solidFill>
                  <a:schemeClr val="tx2"/>
                </a:solidFill>
              </a:rPr>
              <a:t>неразъемную </a:t>
            </a:r>
            <a:r>
              <a:rPr lang="ru-RU" sz="2800" dirty="0">
                <a:solidFill>
                  <a:schemeClr val="tx2"/>
                </a:solidFill>
              </a:rPr>
              <a:t>фигурку. Характерная черта матрёшки – её </a:t>
            </a:r>
            <a:r>
              <a:rPr lang="ru-RU" sz="2800" b="1" dirty="0">
                <a:solidFill>
                  <a:schemeClr val="tx2"/>
                </a:solidFill>
              </a:rPr>
              <a:t>необычайная </a:t>
            </a:r>
            <a:r>
              <a:rPr lang="ru-RU" sz="2800" dirty="0">
                <a:solidFill>
                  <a:schemeClr val="tx2"/>
                </a:solidFill>
              </a:rPr>
              <a:t>живописность. Матрёшка сразу снискала </a:t>
            </a:r>
            <a:r>
              <a:rPr lang="ru-RU" sz="2800" b="1" dirty="0">
                <a:solidFill>
                  <a:schemeClr val="tx2"/>
                </a:solidFill>
              </a:rPr>
              <a:t>небывалое </a:t>
            </a:r>
            <a:r>
              <a:rPr lang="ru-RU" sz="2800" dirty="0">
                <a:solidFill>
                  <a:schemeClr val="tx2"/>
                </a:solidFill>
              </a:rPr>
              <a:t>признание.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Задание</a:t>
            </a:r>
            <a:r>
              <a:rPr lang="ru-RU" sz="2800" dirty="0">
                <a:solidFill>
                  <a:srgbClr val="C00000"/>
                </a:solidFill>
              </a:rPr>
              <a:t>: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на примере выделенных слов прокомментируйте НЕ с </a:t>
            </a:r>
            <a:r>
              <a:rPr lang="ru-RU" sz="2800" dirty="0" smtClean="0">
                <a:solidFill>
                  <a:srgbClr val="C00000"/>
                </a:solidFill>
              </a:rPr>
              <a:t>прилагательными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047410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00009" y="-194554"/>
            <a:ext cx="9348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История </a:t>
            </a:r>
            <a:r>
              <a:rPr lang="ru-RU" sz="2800" b="1" dirty="0">
                <a:solidFill>
                  <a:srgbClr val="C00000"/>
                </a:solidFill>
              </a:rPr>
              <a:t>русской матрешки</a:t>
            </a:r>
          </a:p>
          <a:p>
            <a:r>
              <a:rPr lang="ru-RU" sz="2800" dirty="0">
                <a:solidFill>
                  <a:schemeClr val="tx2"/>
                </a:solidFill>
              </a:rPr>
              <a:t>Самая многоместная матрешка, попавшая в Книгу Рекордов, - 77-местная.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Задание: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восстановите алгоритм морфологического разбора имени прилагательного (так же, как собрать матрешку), выполните разбор прилагательного из данного предложения.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II. Морфологические признаки.</a:t>
            </a:r>
          </a:p>
          <a:p>
            <a:r>
              <a:rPr lang="ru-RU" dirty="0">
                <a:solidFill>
                  <a:schemeClr val="tx2"/>
                </a:solidFill>
              </a:rPr>
              <a:t>III. Синтаксическая роль.</a:t>
            </a:r>
          </a:p>
          <a:p>
            <a:r>
              <a:rPr lang="ru-RU" dirty="0">
                <a:solidFill>
                  <a:schemeClr val="tx2"/>
                </a:solidFill>
              </a:rPr>
              <a:t>I. Часть речи. Общее значение.</a:t>
            </a:r>
          </a:p>
          <a:p>
            <a:r>
              <a:rPr lang="ru-RU" dirty="0">
                <a:solidFill>
                  <a:schemeClr val="tx2"/>
                </a:solidFill>
              </a:rPr>
              <a:t>1. Начальная форма (именительный падеж единственного числа мужского рода). 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2. Постоянные признаки: качественное, относительное или притяжательное. 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3. Непостоянные признаки:</a:t>
            </a:r>
          </a:p>
          <a:p>
            <a:r>
              <a:rPr lang="ru-RU" dirty="0">
                <a:solidFill>
                  <a:schemeClr val="tx2"/>
                </a:solidFill>
              </a:rPr>
              <a:t> 1) у качественных: а) степень сравнения, б) краткая или полная формы; 2) у всех прилагательных:</a:t>
            </a:r>
          </a:p>
          <a:p>
            <a:r>
              <a:rPr lang="ru-RU" dirty="0">
                <a:solidFill>
                  <a:schemeClr val="tx2"/>
                </a:solidFill>
              </a:rPr>
              <a:t> а) падеж, б) число, в) род (в ед. ч.).</a:t>
            </a:r>
          </a:p>
        </p:txBody>
      </p:sp>
    </p:spTree>
    <p:extLst>
      <p:ext uri="{BB962C8B-B14F-4D97-AF65-F5344CB8AC3E}">
        <p14:creationId xmlns:p14="http://schemas.microsoft.com/office/powerpoint/2010/main" val="1377972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084" y="148046"/>
            <a:ext cx="8049832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  <a:cs typeface="+mn-cs"/>
              </a:rPr>
              <a:t>Обобщающий урок по теме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  <a:cs typeface="+mn-cs"/>
              </a:rPr>
              <a:t>«Имя</a:t>
            </a: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2D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mbri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  <a:cs typeface="+mn-cs"/>
              </a:rPr>
              <a:t>прилагательное».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2D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mbri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  <a:cs typeface="+mn-cs"/>
              </a:rPr>
              <a:t>6 класс.</a:t>
            </a: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2D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03813" y="5143500"/>
            <a:ext cx="59737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Cambria" pitchFamily="18" charset="0"/>
              </a:rPr>
              <a:t>Составитель: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mbria" pitchFamily="18" charset="0"/>
              </a:rPr>
              <a:t> Мамаева </a:t>
            </a:r>
            <a:r>
              <a:rPr lang="ru-RU" sz="2400" b="1" dirty="0" err="1">
                <a:solidFill>
                  <a:srgbClr val="FFFF00"/>
                </a:solidFill>
                <a:latin typeface="Cambria" pitchFamily="18" charset="0"/>
              </a:rPr>
              <a:t>Муминат</a:t>
            </a:r>
            <a:r>
              <a:rPr lang="ru-RU" sz="2400" b="1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Cambria" pitchFamily="18" charset="0"/>
              </a:rPr>
              <a:t>Абдулвагабовна</a:t>
            </a:r>
            <a:r>
              <a:rPr lang="ru-RU" sz="2400" b="1" dirty="0">
                <a:solidFill>
                  <a:srgbClr val="FFFF00"/>
                </a:solidFill>
                <a:latin typeface="Cambria" pitchFamily="18" charset="0"/>
              </a:rPr>
              <a:t>, учитель русского языка и литературы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mbria" pitchFamily="18" charset="0"/>
              </a:rPr>
              <a:t>Уллубийаульской СОШ.</a:t>
            </a:r>
          </a:p>
        </p:txBody>
      </p:sp>
      <p:pic>
        <p:nvPicPr>
          <p:cNvPr id="15363" name="Picture 12" descr="F:\0b0eb8eaf3e5a00914a7d652f3eb3722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-2661443" y="3023394"/>
            <a:ext cx="650875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2" descr="F:\0b0eb8eaf3e5a00914a7d652f3eb3722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8376444" y="3036094"/>
            <a:ext cx="65087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3" descr="boo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740212">
            <a:off x="1296988" y="3883025"/>
            <a:ext cx="2774950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igslide.ru/images/6/5548/960/img3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s://prikolnye-kartinki.ru/img/picture/Oct/03/6bb267d4edbe48f39b96187019004469/7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462" y="-20641"/>
            <a:ext cx="12192000" cy="69469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448594" y="953589"/>
            <a:ext cx="569540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>
              <a:solidFill>
                <a:srgbClr val="C00000"/>
              </a:solidFill>
              <a:latin typeface="Cambria"/>
              <a:ea typeface="+mj-ea"/>
              <a:cs typeface="+mj-cs"/>
            </a:endParaRPr>
          </a:p>
          <a:p>
            <a:endParaRPr lang="ru-RU" sz="3600" b="1" dirty="0">
              <a:solidFill>
                <a:srgbClr val="C00000"/>
              </a:solidFill>
              <a:latin typeface="Cambria"/>
              <a:ea typeface="+mj-ea"/>
              <a:cs typeface="+mj-cs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Cambria"/>
                <a:ea typeface="+mj-ea"/>
                <a:cs typeface="+mj-cs"/>
              </a:rPr>
              <a:t>Обобщающий </a:t>
            </a:r>
            <a:r>
              <a:rPr lang="ru-RU" sz="3600" b="1" dirty="0">
                <a:solidFill>
                  <a:srgbClr val="C00000"/>
                </a:solidFill>
                <a:latin typeface="Cambria"/>
                <a:ea typeface="+mj-ea"/>
                <a:cs typeface="+mj-cs"/>
              </a:rPr>
              <a:t>урок-презентация  по теме «Имя прилагательное</a:t>
            </a:r>
            <a:r>
              <a:rPr lang="ru-RU" sz="3600" b="1" dirty="0" smtClean="0">
                <a:solidFill>
                  <a:srgbClr val="C00000"/>
                </a:solidFill>
                <a:latin typeface="Cambria"/>
                <a:ea typeface="+mj-ea"/>
                <a:cs typeface="+mj-cs"/>
              </a:rPr>
              <a:t>»</a:t>
            </a:r>
          </a:p>
          <a:p>
            <a:endParaRPr lang="ru-RU" sz="3600" b="1" dirty="0">
              <a:solidFill>
                <a:srgbClr val="C00000"/>
              </a:solidFill>
              <a:latin typeface="Cambria"/>
              <a:ea typeface="+mj-ea"/>
              <a:cs typeface="+mj-cs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ambria"/>
                <a:ea typeface="+mj-ea"/>
                <a:cs typeface="+mj-cs"/>
              </a:rPr>
              <a:t>6 класс</a:t>
            </a:r>
          </a:p>
          <a:p>
            <a:endParaRPr lang="ru-RU" sz="3600" b="1" dirty="0">
              <a:solidFill>
                <a:srgbClr val="FF0000"/>
              </a:solidFill>
              <a:latin typeface="Cambria"/>
              <a:ea typeface="+mj-ea"/>
              <a:cs typeface="+mj-cs"/>
            </a:endParaRPr>
          </a:p>
          <a:p>
            <a:endParaRPr lang="ru-RU" sz="3600" b="1" dirty="0" smtClean="0">
              <a:solidFill>
                <a:srgbClr val="FF0000"/>
              </a:solidFill>
              <a:latin typeface="Cambria"/>
              <a:ea typeface="+mj-ea"/>
              <a:cs typeface="+mj-cs"/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621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821" y="0"/>
            <a:ext cx="1226982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Талисман Олимпиады в Сочи: а есть ли выбор? от автора: Наталья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3" y="615764"/>
            <a:ext cx="4195393" cy="602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71226" y="476655"/>
            <a:ext cx="62159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Матрешка</a:t>
            </a:r>
            <a:r>
              <a:rPr lang="ru-RU" sz="2800" dirty="0"/>
              <a:t> </a:t>
            </a:r>
            <a:r>
              <a:rPr lang="ru-RU" sz="2800" dirty="0">
                <a:solidFill>
                  <a:schemeClr val="tx2"/>
                </a:solidFill>
              </a:rPr>
              <a:t>– это не простая игрушка. Это своеобразный игрушечный символ России. И мы должны сохранять то лучшее, что было в русской культуре, и передавать по наследству следующим поколениям.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Домашнее </a:t>
            </a:r>
            <a:r>
              <a:rPr lang="ru-RU" sz="2800" b="1" dirty="0">
                <a:solidFill>
                  <a:srgbClr val="C00000"/>
                </a:solidFill>
              </a:rPr>
              <a:t>задание</a:t>
            </a:r>
            <a:r>
              <a:rPr lang="ru-RU" sz="2800" b="1" dirty="0">
                <a:solidFill>
                  <a:schemeClr val="tx2"/>
                </a:solidFill>
              </a:rPr>
              <a:t>: </a:t>
            </a:r>
            <a:r>
              <a:rPr lang="ru-RU" sz="2800" dirty="0">
                <a:solidFill>
                  <a:schemeClr val="tx2"/>
                </a:solidFill>
              </a:rPr>
              <a:t>напишите мини-сочинение «Игрушечный символ нашей семьи» с  использованием прилагательных.</a:t>
            </a:r>
          </a:p>
        </p:txBody>
      </p:sp>
    </p:spTree>
    <p:extLst>
      <p:ext uri="{BB962C8B-B14F-4D97-AF65-F5344CB8AC3E}">
        <p14:creationId xmlns:p14="http://schemas.microsoft.com/office/powerpoint/2010/main" val="34040530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187" y="0"/>
            <a:ext cx="12328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7" y="632298"/>
            <a:ext cx="8461375" cy="513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9228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30357" y="817125"/>
            <a:ext cx="96595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Все разнообразие нашего мира передается с помощью имен прилагательных. Именно они способны сделать нашу речь живописной. Без них речь бедна и невыразительна. Мир без прилагательных теряет краски, размеры, запахи, звуки – становится серым, однообразным.</a:t>
            </a:r>
          </a:p>
          <a:p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 согласны, что имена прилагательные – волшебники?</a:t>
            </a:r>
          </a:p>
        </p:txBody>
      </p:sp>
    </p:spTree>
    <p:extLst>
      <p:ext uri="{BB962C8B-B14F-4D97-AF65-F5344CB8AC3E}">
        <p14:creationId xmlns:p14="http://schemas.microsoft.com/office/powerpoint/2010/main" val="19713046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57984" y="107004"/>
            <a:ext cx="97276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800" b="1" dirty="0" smtClean="0">
              <a:solidFill>
                <a:srgbClr val="C00000"/>
              </a:solidFill>
            </a:endParaRPr>
          </a:p>
          <a:p>
            <a:pPr lvl="0" algn="ctr"/>
            <a:r>
              <a:rPr lang="ru-RU" sz="2800" b="1" dirty="0" smtClean="0">
                <a:solidFill>
                  <a:srgbClr val="C00000"/>
                </a:solidFill>
              </a:rPr>
              <a:t>Блиц </a:t>
            </a:r>
            <a:r>
              <a:rPr lang="ru-RU" sz="2800" b="1" dirty="0">
                <a:solidFill>
                  <a:srgbClr val="C00000"/>
                </a:solidFill>
              </a:rPr>
              <a:t>- опрос </a:t>
            </a:r>
          </a:p>
          <a:p>
            <a:pPr lvl="0"/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- </a:t>
            </a:r>
            <a:r>
              <a:rPr lang="ru-RU" sz="2800" dirty="0">
                <a:solidFill>
                  <a:schemeClr val="tx2"/>
                </a:solidFill>
              </a:rPr>
              <a:t>Что обозначает имя прилагательное?</a:t>
            </a:r>
          </a:p>
          <a:p>
            <a:pPr lvl="0"/>
            <a:r>
              <a:rPr lang="ru-RU" sz="2800" dirty="0">
                <a:solidFill>
                  <a:schemeClr val="tx2"/>
                </a:solidFill>
              </a:rPr>
              <a:t> - На какие вопросы отвечает?</a:t>
            </a:r>
          </a:p>
          <a:p>
            <a:pPr lvl="0"/>
            <a:r>
              <a:rPr lang="ru-RU" sz="2800" dirty="0">
                <a:solidFill>
                  <a:schemeClr val="tx2"/>
                </a:solidFill>
              </a:rPr>
              <a:t> - Чем обычно является в предложении?</a:t>
            </a:r>
          </a:p>
          <a:p>
            <a:pPr lvl="0"/>
            <a:r>
              <a:rPr lang="ru-RU" sz="2800" dirty="0">
                <a:solidFill>
                  <a:schemeClr val="tx2"/>
                </a:solidFill>
              </a:rPr>
              <a:t> - Как изменяется имя прилагательное?</a:t>
            </a:r>
          </a:p>
          <a:p>
            <a:pPr lvl="0"/>
            <a:r>
              <a:rPr lang="ru-RU" sz="2800" dirty="0">
                <a:solidFill>
                  <a:schemeClr val="tx2"/>
                </a:solidFill>
              </a:rPr>
              <a:t> - В какой форме бывают?</a:t>
            </a:r>
          </a:p>
          <a:p>
            <a:pPr lvl="0"/>
            <a:r>
              <a:rPr lang="ru-RU" sz="2800" dirty="0">
                <a:solidFill>
                  <a:schemeClr val="tx2"/>
                </a:solidFill>
              </a:rPr>
              <a:t> - На какие вопросы отвечают имена прилагательные в краткой форме?</a:t>
            </a:r>
          </a:p>
          <a:p>
            <a:pPr lvl="0"/>
            <a:r>
              <a:rPr lang="ru-RU" sz="2800" dirty="0">
                <a:solidFill>
                  <a:schemeClr val="tx2"/>
                </a:solidFill>
              </a:rPr>
              <a:t> - Какими членами предложения являются имена прилагательные в краткой форме?</a:t>
            </a:r>
          </a:p>
          <a:p>
            <a:pPr lvl="0"/>
            <a:r>
              <a:rPr lang="ru-RU" sz="2800" dirty="0">
                <a:solidFill>
                  <a:schemeClr val="tx2"/>
                </a:solidFill>
              </a:rPr>
              <a:t> - Какими членами предложения являются имена прилагательные в полной форме?</a:t>
            </a:r>
          </a:p>
        </p:txBody>
      </p:sp>
    </p:spTree>
    <p:extLst>
      <p:ext uri="{BB962C8B-B14F-4D97-AF65-F5344CB8AC3E}">
        <p14:creationId xmlns:p14="http://schemas.microsoft.com/office/powerpoint/2010/main" val="40048769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4715" y="632299"/>
            <a:ext cx="859925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русской  матрешки</a:t>
            </a:r>
          </a:p>
          <a:p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Матрешка – настоящая русская красавица. Румяная, в нарядном сарафане, на голове яркий платочек. Первая матрешка появилась в России в конце 19 века. Это была деревянная кукла в ярком сарафане, белом фартуке, с цветастым платком на голове и черным петухом в руке. </a:t>
            </a:r>
          </a:p>
          <a:p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Задание: найдите и подчеркните прилагательные как члены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18817527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63821" y="457201"/>
            <a:ext cx="87548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русской  матрешки</a:t>
            </a:r>
          </a:p>
          <a:p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Матрешка является олицетворением России с ее широкой душой, пестрыми нарядами. Вместе с русским самоваром и русской березкой она стала символом великой страны. Матрешка – один из самых популярных сувениров для иностранных туристов в России. В наших семьях это любимая бабушкина и мамина игрушка.</a:t>
            </a:r>
          </a:p>
          <a:p>
            <a:endParaRPr lang="ru-RU" sz="2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выполните распределительный диктант (группы прилагательных по значению).</a:t>
            </a:r>
          </a:p>
        </p:txBody>
      </p:sp>
    </p:spTree>
    <p:extLst>
      <p:ext uri="{BB962C8B-B14F-4D97-AF65-F5344CB8AC3E}">
        <p14:creationId xmlns:p14="http://schemas.microsoft.com/office/powerpoint/2010/main" val="15661031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55259" y="97277"/>
            <a:ext cx="865761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русской  матрешки</a:t>
            </a:r>
          </a:p>
          <a:p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Матрешка является олицетворением России с ее широкой душой, пестрыми нарядами. Вместе с русским самоваром и русской березкой она стала символом великой страны. Матрешка – один из самых популярных сувениров для иностранных туристов в России. В наших семьях это любимая бабушкина и мамина игрушка.</a:t>
            </a:r>
          </a:p>
          <a:p>
            <a:endParaRPr lang="ru-RU" sz="2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выполните распределительный диктант (группы прилагательных по значению).</a:t>
            </a:r>
          </a:p>
        </p:txBody>
      </p:sp>
    </p:spTree>
    <p:extLst>
      <p:ext uri="{BB962C8B-B14F-4D97-AF65-F5344CB8AC3E}">
        <p14:creationId xmlns:p14="http://schemas.microsoft.com/office/powerpoint/2010/main" val="28591735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83277" y="719848"/>
            <a:ext cx="84533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Словарная работа</a:t>
            </a:r>
          </a:p>
          <a:p>
            <a:endParaRPr lang="ru-RU" sz="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Матрёшка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русская игрушка, деревянная, ярко раскрашенная кукла, полая внутри, в которую вкладываются такие же куклы меньшего размера.</a:t>
            </a:r>
          </a:p>
          <a:p>
            <a:pPr fontAlgn="t"/>
            <a:endParaRPr lang="ru-RU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ru-RU" sz="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Сувенир</a:t>
            </a:r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dirty="0">
                <a:solidFill>
                  <a:schemeClr val="tx2"/>
                </a:solidFill>
              </a:rPr>
              <a:t>1.Подарок на память.</a:t>
            </a:r>
          </a:p>
          <a:p>
            <a:pPr fontAlgn="t"/>
            <a:r>
              <a:rPr lang="ru-RU" sz="2800" dirty="0">
                <a:solidFill>
                  <a:schemeClr val="tx2"/>
                </a:solidFill>
              </a:rPr>
              <a:t>2. Художественное изделие, вещь как память о посещении страны, какого-нибудь места. </a:t>
            </a:r>
            <a:endParaRPr lang="ru-RU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594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031002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TS103031002</Template>
  <TotalTime>0</TotalTime>
  <Words>921</Words>
  <Application>Microsoft Office PowerPoint</Application>
  <PresentationFormat>Произвольный</PresentationFormat>
  <Paragraphs>132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TS103031002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1</cp:revision>
  <dcterms:created xsi:type="dcterms:W3CDTF">2014-03-09T19:27:19Z</dcterms:created>
  <dcterms:modified xsi:type="dcterms:W3CDTF">2024-03-22T18:18:56Z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2589117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  <property fmtid="{D5CDD505-2E9C-101B-9397-08002B2CF9AE}" pid="5" name="_TemplateID">
    <vt:lpwstr>TC030310029991</vt:lpwstr>
  </property>
</Properties>
</file>