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Lst>
  <p:sldIdLst>
    <p:sldId id="278" r:id="rId4"/>
    <p:sldId id="277" r:id="rId5"/>
    <p:sldId id="259" r:id="rId6"/>
    <p:sldId id="260" r:id="rId7"/>
    <p:sldId id="263" r:id="rId8"/>
    <p:sldId id="279" r:id="rId9"/>
    <p:sldId id="276" r:id="rId10"/>
    <p:sldId id="266" r:id="rId11"/>
    <p:sldId id="281" r:id="rId12"/>
    <p:sldId id="283" r:id="rId13"/>
    <p:sldId id="282" r:id="rId14"/>
    <p:sldId id="267" r:id="rId15"/>
    <p:sldId id="289" r:id="rId16"/>
    <p:sldId id="290" r:id="rId17"/>
    <p:sldId id="29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val="1714703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5" name="Нижний колонтитул 4"/>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434419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5" name="Нижний колонтитул 4"/>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361161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4"/>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80539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5760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7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85945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8996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58"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8134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8040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7451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6"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41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5" name="Нижний колонтитул 4"/>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91186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728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6090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71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1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25420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5" name="Прямоугольник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6" name="Прямоугольник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 name="Прямоугольник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5FF5FD4-ABC7-44E9-A891-56F5593183F3}" type="slidenum">
              <a:rPr lang="ru-RU">
                <a:solidFill>
                  <a:srgbClr val="8CADAE">
                    <a:shade val="75000"/>
                  </a:srgbClr>
                </a:solidFill>
              </a:rPr>
              <a:pPr>
                <a:defRPr/>
              </a:pPr>
              <a:t>‹#›</a:t>
            </a:fld>
            <a:endParaRPr lang="ru-RU">
              <a:solidFill>
                <a:srgbClr val="8CADAE">
                  <a:shade val="75000"/>
                </a:srgbClr>
              </a:solidFill>
            </a:endParaRPr>
          </a:p>
        </p:txBody>
      </p:sp>
    </p:spTree>
    <p:extLst>
      <p:ext uri="{BB962C8B-B14F-4D97-AF65-F5344CB8AC3E}">
        <p14:creationId xmlns:p14="http://schemas.microsoft.com/office/powerpoint/2010/main" val="173049167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8A514E42-5CC6-472B-9420-BD6C8DBE1250}" type="slidenum">
              <a:rPr lang="ru-RU">
                <a:solidFill>
                  <a:srgbClr val="8CADAE">
                    <a:shade val="75000"/>
                  </a:srgbClr>
                </a:solidFill>
              </a:rPr>
              <a:pPr>
                <a:defRPr/>
              </a:pPr>
              <a:t>‹#›</a:t>
            </a:fld>
            <a:endParaRPr lang="ru-RU">
              <a:solidFill>
                <a:srgbClr val="8CADAE">
                  <a:shade val="75000"/>
                </a:srgbClr>
              </a:solidFill>
            </a:endParaRPr>
          </a:p>
        </p:txBody>
      </p:sp>
    </p:spTree>
    <p:extLst>
      <p:ext uri="{BB962C8B-B14F-4D97-AF65-F5344CB8AC3E}">
        <p14:creationId xmlns:p14="http://schemas.microsoft.com/office/powerpoint/2010/main" val="70263207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5" name="Прямоугольник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6" name="Прямоугольник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 name="Прямоугольник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Прямоугольник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9" name="Прямоугольник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2DF1C6-36F5-4955-AED0-8D8EA7D47A1E}" type="slidenum">
              <a:rPr lang="ru-RU">
                <a:solidFill>
                  <a:srgbClr val="8CADAE">
                    <a:shade val="75000"/>
                  </a:srgbClr>
                </a:solidFill>
              </a:rPr>
              <a:pPr>
                <a:defRPr/>
              </a:pPr>
              <a:t>‹#›</a:t>
            </a:fld>
            <a:endParaRPr lang="ru-RU">
              <a:solidFill>
                <a:srgbClr val="8CADAE">
                  <a:shade val="75000"/>
                </a:srgbClr>
              </a:solidFill>
            </a:endParaRPr>
          </a:p>
        </p:txBody>
      </p:sp>
    </p:spTree>
    <p:extLst>
      <p:ext uri="{BB962C8B-B14F-4D97-AF65-F5344CB8AC3E}">
        <p14:creationId xmlns:p14="http://schemas.microsoft.com/office/powerpoint/2010/main" val="36564043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5BF1C59B-B39E-479C-AA8F-C46B56511F1E}" type="slidenum">
              <a:rPr lang="ru-RU">
                <a:solidFill>
                  <a:srgbClr val="8CADAE">
                    <a:shade val="75000"/>
                  </a:srgbClr>
                </a:solidFill>
              </a:rPr>
              <a:pPr>
                <a:defRPr/>
              </a:pPr>
              <a:t>‹#›</a:t>
            </a:fld>
            <a:endParaRPr lang="ru-RU">
              <a:solidFill>
                <a:srgbClr val="8CADAE">
                  <a:shade val="75000"/>
                </a:srgbClr>
              </a:solidFill>
            </a:endParaRPr>
          </a:p>
        </p:txBody>
      </p:sp>
    </p:spTree>
    <p:extLst>
      <p:ext uri="{BB962C8B-B14F-4D97-AF65-F5344CB8AC3E}">
        <p14:creationId xmlns:p14="http://schemas.microsoft.com/office/powerpoint/2010/main" val="415268155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Прямоугольник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9" name="Прямоугольник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1" name="Прямоугольник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C751AF46-BF5E-4A3B-9CB4-6658FEF859F8}" type="slidenum">
              <a:rPr lang="ru-RU">
                <a:solidFill>
                  <a:srgbClr val="8CADAE">
                    <a:shade val="75000"/>
                  </a:srgbClr>
                </a:solidFill>
              </a:rPr>
              <a:pPr>
                <a:defRPr/>
              </a:pPr>
              <a:t>‹#›</a:t>
            </a:fld>
            <a:endParaRPr lang="ru-RU">
              <a:solidFill>
                <a:srgbClr val="8CADAE">
                  <a:shade val="75000"/>
                </a:srgbClr>
              </a:solidFill>
            </a:endParaRPr>
          </a:p>
        </p:txBody>
      </p:sp>
    </p:spTree>
    <p:extLst>
      <p:ext uri="{BB962C8B-B14F-4D97-AF65-F5344CB8AC3E}">
        <p14:creationId xmlns:p14="http://schemas.microsoft.com/office/powerpoint/2010/main" val="191298107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D522A6E0-6DEF-4C25-A576-1891169877C9}" type="slidenum">
              <a:rPr lang="ru-RU">
                <a:solidFill>
                  <a:srgbClr val="8CADAE">
                    <a:shade val="75000"/>
                  </a:srgbClr>
                </a:solidFill>
              </a:rPr>
              <a:pPr>
                <a:defRPr/>
              </a:pPr>
              <a:t>‹#›</a:t>
            </a:fld>
            <a:endParaRPr lang="ru-RU">
              <a:solidFill>
                <a:srgbClr val="8CADAE">
                  <a:shade val="75000"/>
                </a:srgbClr>
              </a:solidFill>
            </a:endParaRPr>
          </a:p>
        </p:txBody>
      </p:sp>
    </p:spTree>
    <p:extLst>
      <p:ext uri="{BB962C8B-B14F-4D97-AF65-F5344CB8AC3E}">
        <p14:creationId xmlns:p14="http://schemas.microsoft.com/office/powerpoint/2010/main" val="352693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3" name="Прямоугольник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4" name="Прямоугольник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5" name="Прямоугольник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8" name="Дата 1"/>
          <p:cNvSpPr>
            <a:spLocks noGrp="1"/>
          </p:cNvSpPr>
          <p:nvPr>
            <p:ph type="dt" sz="half" idx="10"/>
          </p:nvPr>
        </p:nvSpPr>
        <p:spPr/>
        <p:txBody>
          <a:bodyPr/>
          <a:lstStyle>
            <a:lvl1pPr>
              <a:defRPr/>
            </a:lvl1pPr>
          </a:lstStyle>
          <a:p>
            <a:pPr>
              <a:defRPr/>
            </a:pPr>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7A9DCDB-05A9-4D1E-B0E2-CF333B6ABA6F}" type="slidenum">
              <a:rPr lang="ru-RU"/>
              <a:pPr>
                <a:defRPr/>
              </a:pPr>
              <a:t>‹#›</a:t>
            </a:fld>
            <a:endParaRPr lang="ru-RU"/>
          </a:p>
        </p:txBody>
      </p:sp>
    </p:spTree>
    <p:extLst>
      <p:ext uri="{BB962C8B-B14F-4D97-AF65-F5344CB8AC3E}">
        <p14:creationId xmlns:p14="http://schemas.microsoft.com/office/powerpoint/2010/main" val="84234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5" name="Нижний колонтитул 4"/>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62402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Прямоугольник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07E4CB0B-B5C1-4563-AE41-029BD623C8FB}" type="slidenum">
              <a:rPr lang="ru-RU">
                <a:solidFill>
                  <a:srgbClr val="8CADAE">
                    <a:shade val="75000"/>
                  </a:srgbClr>
                </a:solidFill>
              </a:rPr>
              <a:pPr>
                <a:defRPr/>
              </a:pPr>
              <a:t>‹#›</a:t>
            </a:fld>
            <a:endParaRPr lang="ru-RU">
              <a:solidFill>
                <a:srgbClr val="8CADAE">
                  <a:shade val="75000"/>
                </a:srgbClr>
              </a:solidFill>
            </a:endParaRPr>
          </a:p>
        </p:txBody>
      </p:sp>
      <p:sp>
        <p:nvSpPr>
          <p:cNvPr id="17" name="Дата 4"/>
          <p:cNvSpPr>
            <a:spLocks noGrp="1"/>
          </p:cNvSpPr>
          <p:nvPr>
            <p:ph type="dt" sz="half" idx="11"/>
          </p:nvPr>
        </p:nvSpPr>
        <p:spPr/>
        <p:txBody>
          <a:bodyPr/>
          <a:lstStyle>
            <a:lvl1pPr>
              <a:defRPr/>
            </a:lvl1pPr>
          </a:lstStyle>
          <a:p>
            <a:pPr>
              <a:defRPr/>
            </a:pPr>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extLst>
      <p:ext uri="{BB962C8B-B14F-4D97-AF65-F5344CB8AC3E}">
        <p14:creationId xmlns:p14="http://schemas.microsoft.com/office/powerpoint/2010/main" val="33795795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Прямоугольник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6BE50B65-EDFB-4476-82A5-EF49BF5B9F1E}" type="slidenum">
              <a:rPr lang="ru-RU">
                <a:solidFill>
                  <a:srgbClr val="8CADAE">
                    <a:shade val="75000"/>
                  </a:srgbClr>
                </a:solidFill>
              </a:rPr>
              <a:pPr>
                <a:defRPr/>
              </a:pPr>
              <a:t>‹#›</a:t>
            </a:fld>
            <a:endParaRPr lang="ru-RU">
              <a:solidFill>
                <a:srgbClr val="8CADAE">
                  <a:shade val="75000"/>
                </a:srgbClr>
              </a:solidFill>
            </a:endParaRPr>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extLst>
      <p:ext uri="{BB962C8B-B14F-4D97-AF65-F5344CB8AC3E}">
        <p14:creationId xmlns:p14="http://schemas.microsoft.com/office/powerpoint/2010/main" val="3302899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62E14A-33C7-4D91-9AA0-5FF36F3E44FB}" type="slidenum">
              <a:rPr lang="ru-RU">
                <a:solidFill>
                  <a:srgbClr val="8CADAE">
                    <a:shade val="75000"/>
                  </a:srgbClr>
                </a:solidFill>
              </a:rPr>
              <a:pPr>
                <a:defRPr/>
              </a:pPr>
              <a:t>‹#›</a:t>
            </a:fld>
            <a:endParaRPr lang="ru-RU">
              <a:solidFill>
                <a:srgbClr val="8CADAE">
                  <a:shade val="75000"/>
                </a:srgbClr>
              </a:solidFill>
            </a:endParaRPr>
          </a:p>
        </p:txBody>
      </p:sp>
    </p:spTree>
    <p:extLst>
      <p:ext uri="{BB962C8B-B14F-4D97-AF65-F5344CB8AC3E}">
        <p14:creationId xmlns:p14="http://schemas.microsoft.com/office/powerpoint/2010/main" val="24173728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5" name="Прямоугольник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6" name="Прямоугольник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 name="Прямоугольник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60891D79-732B-4F3C-8B67-B7B950F54322}" type="slidenum">
              <a:rPr lang="ru-RU">
                <a:solidFill>
                  <a:srgbClr val="8CADAE">
                    <a:shade val="75000"/>
                  </a:srgbClr>
                </a:solidFill>
              </a:rPr>
              <a:pPr>
                <a:defRPr/>
              </a:pPr>
              <a:t>‹#›</a:t>
            </a:fld>
            <a:endParaRPr lang="ru-RU">
              <a:solidFill>
                <a:srgbClr val="8CADAE">
                  <a:shade val="75000"/>
                </a:srgbClr>
              </a:solidFill>
            </a:endParaRPr>
          </a:p>
        </p:txBody>
      </p:sp>
      <p:sp>
        <p:nvSpPr>
          <p:cNvPr id="14" name="Дата 3"/>
          <p:cNvSpPr>
            <a:spLocks noGrp="1"/>
          </p:cNvSpPr>
          <p:nvPr>
            <p:ph type="dt" sz="half" idx="11"/>
          </p:nvPr>
        </p:nvSpPr>
        <p:spPr/>
        <p:txBody>
          <a:bodyPr/>
          <a:lstStyle>
            <a:lvl1pPr>
              <a:defRPr/>
            </a:lvl1pPr>
          </a:lstStyle>
          <a:p>
            <a:pPr>
              <a:defRPr/>
            </a:pPr>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3459674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6" name="Нижний колонтитул 5"/>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45543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8" name="Нижний колонтитул 7"/>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199309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4" name="Нижний колонтитул 3"/>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1747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3" name="Нижний колонтитул 2"/>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23682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6" name="Нижний колонтитул 5"/>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905299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2"/>
            <a:ext cx="2133600" cy="365125"/>
          </a:xfrm>
          <a:prstGeom prst="rect">
            <a:avLst/>
          </a:prstGeom>
        </p:spPr>
        <p:txBody>
          <a:bodyPr/>
          <a:lstStyle/>
          <a:p>
            <a:fld id="{5B106E36-FD25-4E2D-B0AA-010F637433A0}" type="datetimeFigureOut">
              <a:rPr lang="ru-RU" smtClean="0">
                <a:solidFill>
                  <a:prstClr val="black"/>
                </a:solidFill>
              </a:rPr>
              <a:pPr/>
              <a:t>11.11.2023</a:t>
            </a:fld>
            <a:endParaRPr lang="ru-RU">
              <a:solidFill>
                <a:prstClr val="black"/>
              </a:solidFill>
            </a:endParaRPr>
          </a:p>
        </p:txBody>
      </p:sp>
      <p:sp>
        <p:nvSpPr>
          <p:cNvPr id="6" name="Нижний колонтитул 5"/>
          <p:cNvSpPr>
            <a:spLocks noGrp="1"/>
          </p:cNvSpPr>
          <p:nvPr>
            <p:ph type="ftr" sz="quarter" idx="11"/>
          </p:nvPr>
        </p:nvSpPr>
        <p:spPr>
          <a:xfrm>
            <a:off x="3124200" y="6356352"/>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6356352"/>
            <a:ext cx="2133600" cy="365125"/>
          </a:xfrm>
          <a:prstGeom prst="rect">
            <a:avLst/>
          </a:prstGeom>
        </p:spPr>
        <p:txBody>
          <a:bodyPr/>
          <a:lstStyle/>
          <a:p>
            <a:fld id="{725C68B6-61C2-468F-89AB-4B9F7531AA68}"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508848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Рисунок 10" descr="uk_0.png"/>
          <p:cNvPicPr>
            <a:picLocks noChangeAspect="1"/>
          </p:cNvPicPr>
          <p:nvPr userDrawn="1"/>
        </p:nvPicPr>
        <p:blipFill>
          <a:blip r:embed="rId14" cstate="print">
            <a:lum bright="70000" contrast="-70000"/>
          </a:blip>
          <a:stretch>
            <a:fillRect/>
          </a:stretch>
        </p:blipFill>
        <p:spPr>
          <a:xfrm>
            <a:off x="2843808" y="757381"/>
            <a:ext cx="3456384" cy="5479931"/>
          </a:xfrm>
          <a:prstGeom prst="rect">
            <a:avLst/>
          </a:prstGeom>
        </p:spPr>
      </p:pic>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2" name="Рамка 11"/>
          <p:cNvSpPr/>
          <p:nvPr userDrawn="1"/>
        </p:nvSpPr>
        <p:spPr>
          <a:xfrm>
            <a:off x="0" y="0"/>
            <a:ext cx="9144000" cy="6858000"/>
          </a:xfrm>
          <a:prstGeom prst="frame">
            <a:avLst>
              <a:gd name="adj1" fmla="val 3131"/>
            </a:avLst>
          </a:prstGeom>
          <a:blipFill>
            <a:blip r:embed="rId15" cstate="prin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4010105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380" tIns="45692" rIns="91380" bIns="4569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22"/>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pPr defTabSz="913832"/>
            <a:fld id="{B4C71EC6-210F-42DE-9C53-41977AD35B3D}" type="datetimeFigureOut">
              <a:rPr lang="ru-RU" smtClean="0">
                <a:solidFill>
                  <a:prstClr val="black">
                    <a:tint val="75000"/>
                  </a:prstClr>
                </a:solidFill>
              </a:rPr>
              <a:pPr defTabSz="913832"/>
              <a:t>11.11.2023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22"/>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pPr defTabSz="913832"/>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22"/>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pPr defTabSz="913832"/>
            <a:fld id="{B19B0651-EE4F-4900-A07F-96A6BFA9D0F0}" type="slidenum">
              <a:rPr lang="ru-RU" smtClean="0">
                <a:solidFill>
                  <a:prstClr val="black">
                    <a:tint val="75000"/>
                  </a:prstClr>
                </a:solidFill>
              </a:rPr>
              <a:pPr defTabSz="913832"/>
              <a:t>‹#›</a:t>
            </a:fld>
            <a:endParaRPr lang="ru-RU">
              <a:solidFill>
                <a:prstClr val="black">
                  <a:tint val="75000"/>
                </a:prstClr>
              </a:solidFill>
            </a:endParaRPr>
          </a:p>
        </p:txBody>
      </p:sp>
    </p:spTree>
    <p:extLst>
      <p:ext uri="{BB962C8B-B14F-4D97-AF65-F5344CB8AC3E}">
        <p14:creationId xmlns:p14="http://schemas.microsoft.com/office/powerpoint/2010/main" val="333680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3832"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88" indent="-285571" algn="l" defTabSz="9138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92" indent="-228459" algn="l" defTabSz="9138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0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21"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36"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52"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68"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83" indent="-228459" algn="l" defTabSz="9138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ru-RU">
              <a:latin typeface="Arial" charset="0"/>
            </a:endParaRPr>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ru-RU">
              <a:latin typeface="Arial" charset="0"/>
            </a:endParaRPr>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8E415DC9-2EED-431F-AD63-2BA19A238D80}" type="slidenum">
              <a:rPr lang="ru-RU">
                <a:solidFill>
                  <a:srgbClr val="8CADAE">
                    <a:shade val="75000"/>
                  </a:srgbClr>
                </a:solidFill>
                <a:latin typeface="Arial" charset="0"/>
              </a:rPr>
              <a:pPr fontAlgn="base">
                <a:spcBef>
                  <a:spcPct val="0"/>
                </a:spcBef>
                <a:spcAft>
                  <a:spcPct val="0"/>
                </a:spcAft>
                <a:defRPr/>
              </a:pPr>
              <a:t>‹#›</a:t>
            </a:fld>
            <a:endParaRPr lang="ru-RU">
              <a:solidFill>
                <a:srgbClr val="8CADAE">
                  <a:shade val="75000"/>
                </a:srgbClr>
              </a:solidFill>
              <a:latin typeface="Arial" charset="0"/>
            </a:endParaRPr>
          </a:p>
        </p:txBody>
      </p:sp>
      <p:sp>
        <p:nvSpPr>
          <p:cNvPr id="1038" name="Заголовок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39" name="Текст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23711107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slideLayout" Target="../slideLayouts/slideLayout29.xml"/><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audio" Target="../media/media1.wav"/><Relationship Id="rId16" Type="http://schemas.openxmlformats.org/officeDocument/2006/relationships/image" Target="../media/image26.png"/><Relationship Id="rId1" Type="http://schemas.microsoft.com/office/2007/relationships/media" Target="../media/media1.wav"/><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Рабочий стол\ФОНЫ\103034497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43" y="0"/>
            <a:ext cx="9109957" cy="6858000"/>
          </a:xfrm>
          <a:prstGeom prst="rect">
            <a:avLst/>
          </a:prstGeom>
          <a:noFill/>
        </p:spPr>
      </p:pic>
      <p:sp>
        <p:nvSpPr>
          <p:cNvPr id="3" name="Прямоугольник 2"/>
          <p:cNvSpPr/>
          <p:nvPr/>
        </p:nvSpPr>
        <p:spPr>
          <a:xfrm>
            <a:off x="539552" y="980728"/>
            <a:ext cx="7920880" cy="5909310"/>
          </a:xfrm>
          <a:prstGeom prst="rect">
            <a:avLst/>
          </a:prstGeom>
        </p:spPr>
        <p:txBody>
          <a:bodyPr wrap="square">
            <a:spAutoFit/>
          </a:bodyPr>
          <a:lstStyle/>
          <a:p>
            <a:pPr algn="ctr" defTabSz="913832">
              <a:lnSpc>
                <a:spcPct val="150000"/>
              </a:lnSpc>
            </a:pPr>
            <a:r>
              <a:rPr lang="ru-RU" sz="3600" b="1" dirty="0" smtClean="0">
                <a:solidFill>
                  <a:prstClr val="white"/>
                </a:solidFill>
                <a:latin typeface="Monotype Corsiva" panose="03010101010201010101" pitchFamily="66" charset="0"/>
                <a:cs typeface="Times New Roman" panose="02020603050405020304" pitchFamily="18" charset="0"/>
              </a:rPr>
              <a:t>Урок </a:t>
            </a:r>
          </a:p>
          <a:p>
            <a:pPr algn="ctr" defTabSz="913832">
              <a:lnSpc>
                <a:spcPct val="150000"/>
              </a:lnSpc>
            </a:pPr>
            <a:r>
              <a:rPr lang="ru-RU" sz="3600" b="1" dirty="0" smtClean="0">
                <a:solidFill>
                  <a:prstClr val="white"/>
                </a:solidFill>
                <a:latin typeface="Monotype Corsiva" panose="03010101010201010101" pitchFamily="66" charset="0"/>
                <a:cs typeface="Times New Roman" panose="02020603050405020304" pitchFamily="18" charset="0"/>
              </a:rPr>
              <a:t>учителя английского языка</a:t>
            </a:r>
          </a:p>
          <a:p>
            <a:pPr algn="ctr" defTabSz="913832">
              <a:lnSpc>
                <a:spcPct val="150000"/>
              </a:lnSpc>
            </a:pPr>
            <a:r>
              <a:rPr lang="ru-RU" sz="3600" b="1" dirty="0" smtClean="0">
                <a:solidFill>
                  <a:prstClr val="white"/>
                </a:solidFill>
                <a:latin typeface="Monotype Corsiva" panose="03010101010201010101" pitchFamily="66" charset="0"/>
                <a:cs typeface="Times New Roman" panose="02020603050405020304" pitchFamily="18" charset="0"/>
              </a:rPr>
              <a:t>МБОУ «</a:t>
            </a:r>
            <a:r>
              <a:rPr lang="ru-RU" sz="3600" b="1" dirty="0" err="1" smtClean="0">
                <a:solidFill>
                  <a:prstClr val="white"/>
                </a:solidFill>
                <a:latin typeface="Monotype Corsiva" panose="03010101010201010101" pitchFamily="66" charset="0"/>
                <a:cs typeface="Times New Roman" panose="02020603050405020304" pitchFamily="18" charset="0"/>
              </a:rPr>
              <a:t>Лянторская</a:t>
            </a:r>
            <a:r>
              <a:rPr lang="ru-RU" sz="3600" b="1" dirty="0" smtClean="0">
                <a:solidFill>
                  <a:prstClr val="white"/>
                </a:solidFill>
                <a:latin typeface="Monotype Corsiva" panose="03010101010201010101" pitchFamily="66" charset="0"/>
                <a:cs typeface="Times New Roman" panose="02020603050405020304" pitchFamily="18" charset="0"/>
              </a:rPr>
              <a:t> СОШ №6»</a:t>
            </a:r>
          </a:p>
          <a:p>
            <a:pPr algn="ctr" defTabSz="913832">
              <a:lnSpc>
                <a:spcPct val="150000"/>
              </a:lnSpc>
            </a:pPr>
            <a:r>
              <a:rPr lang="ru-RU" sz="3600" b="1" dirty="0" smtClean="0">
                <a:solidFill>
                  <a:prstClr val="white"/>
                </a:solidFill>
                <a:latin typeface="Monotype Corsiva" panose="03010101010201010101" pitchFamily="66" charset="0"/>
                <a:cs typeface="Times New Roman" panose="02020603050405020304" pitchFamily="18" charset="0"/>
              </a:rPr>
              <a:t>Терещенко</a:t>
            </a:r>
          </a:p>
          <a:p>
            <a:pPr algn="ctr" defTabSz="913832">
              <a:lnSpc>
                <a:spcPct val="150000"/>
              </a:lnSpc>
            </a:pPr>
            <a:r>
              <a:rPr lang="ru-RU" sz="3600" b="1" dirty="0" smtClean="0">
                <a:solidFill>
                  <a:prstClr val="white"/>
                </a:solidFill>
                <a:latin typeface="Monotype Corsiva" panose="03010101010201010101" pitchFamily="66" charset="0"/>
                <a:cs typeface="Times New Roman" panose="02020603050405020304" pitchFamily="18" charset="0"/>
              </a:rPr>
              <a:t> Эллы Николаевны</a:t>
            </a:r>
          </a:p>
          <a:p>
            <a:pPr algn="ctr" defTabSz="913832">
              <a:lnSpc>
                <a:spcPct val="150000"/>
              </a:lnSpc>
            </a:pPr>
            <a:endParaRPr lang="en-US" sz="3600" b="1" dirty="0">
              <a:solidFill>
                <a:prstClr val="white"/>
              </a:solidFill>
              <a:latin typeface="Monotype Corsiva" panose="03010101010201010101" pitchFamily="66" charset="0"/>
              <a:cs typeface="Times New Roman" panose="02020603050405020304" pitchFamily="18" charset="0"/>
            </a:endParaRPr>
          </a:p>
          <a:p>
            <a:pPr algn="ctr" defTabSz="913832">
              <a:lnSpc>
                <a:spcPct val="150000"/>
              </a:lnSpc>
            </a:pPr>
            <a:r>
              <a:rPr lang="ru-RU" sz="3600" b="1" dirty="0" smtClean="0">
                <a:solidFill>
                  <a:prstClr val="black"/>
                </a:solidFill>
                <a:latin typeface="Monotype Corsiva" panose="03010101010201010101" pitchFamily="66" charset="0"/>
                <a:cs typeface="Times New Roman" panose="02020603050405020304" pitchFamily="18" charset="0"/>
              </a:rPr>
              <a:t>                 </a:t>
            </a:r>
            <a:r>
              <a:rPr lang="en-US" sz="3600" b="1" dirty="0" smtClean="0">
                <a:solidFill>
                  <a:prstClr val="black"/>
                </a:solidFill>
                <a:latin typeface="Monotype Corsiva" panose="03010101010201010101" pitchFamily="66" charset="0"/>
                <a:cs typeface="Times New Roman" panose="02020603050405020304" pitchFamily="18" charset="0"/>
              </a:rPr>
              <a:t>202</a:t>
            </a:r>
            <a:r>
              <a:rPr lang="ru-RU" sz="3600" b="1" dirty="0" smtClean="0">
                <a:solidFill>
                  <a:prstClr val="black"/>
                </a:solidFill>
                <a:latin typeface="Monotype Corsiva" panose="03010101010201010101" pitchFamily="66" charset="0"/>
                <a:cs typeface="Times New Roman" panose="02020603050405020304" pitchFamily="18" charset="0"/>
              </a:rPr>
              <a:t>3 год</a:t>
            </a:r>
            <a:endParaRPr lang="ru-RU" sz="3600" b="1" dirty="0">
              <a:solidFill>
                <a:prstClr val="black"/>
              </a:solidFill>
              <a:latin typeface="Monotype Corsiva" panose="03010101010201010101" pitchFamily="66" charset="0"/>
              <a:cs typeface="Times New Roman" panose="02020603050405020304" pitchFamily="18" charset="0"/>
            </a:endParaRPr>
          </a:p>
        </p:txBody>
      </p:sp>
    </p:spTree>
    <p:extLst>
      <p:ext uri="{BB962C8B-B14F-4D97-AF65-F5344CB8AC3E}">
        <p14:creationId xmlns:p14="http://schemas.microsoft.com/office/powerpoint/2010/main" val="34283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2938" y="1214438"/>
            <a:ext cx="12477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71875" y="1214438"/>
            <a:ext cx="13239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2500" y="2708275"/>
            <a:ext cx="1647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00813" y="1214438"/>
            <a:ext cx="118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16688" y="2708275"/>
            <a:ext cx="1333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979613" y="2205038"/>
            <a:ext cx="12096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076825" y="2133600"/>
            <a:ext cx="12287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292725" y="3429000"/>
            <a:ext cx="12080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635375" y="3500438"/>
            <a:ext cx="121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924300" y="4868863"/>
            <a:ext cx="9429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85813" y="2643188"/>
            <a:ext cx="962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Text Box 17"/>
          <p:cNvSpPr txBox="1">
            <a:spLocks noChangeArrowheads="1"/>
          </p:cNvSpPr>
          <p:nvPr/>
        </p:nvSpPr>
        <p:spPr bwMode="auto">
          <a:xfrm>
            <a:off x="468313" y="2636838"/>
            <a:ext cx="350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b="1" smtClean="0">
                <a:solidFill>
                  <a:srgbClr val="FF3300"/>
                </a:solidFill>
              </a:rPr>
              <a:t>А</a:t>
            </a:r>
          </a:p>
        </p:txBody>
      </p:sp>
      <p:sp>
        <p:nvSpPr>
          <p:cNvPr id="38927" name="Text Box 19"/>
          <p:cNvSpPr txBox="1">
            <a:spLocks noChangeArrowheads="1"/>
          </p:cNvSpPr>
          <p:nvPr/>
        </p:nvSpPr>
        <p:spPr bwMode="auto">
          <a:xfrm>
            <a:off x="6227763" y="2708275"/>
            <a:ext cx="35083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b="1" smtClean="0">
                <a:solidFill>
                  <a:srgbClr val="FF3300"/>
                </a:solidFill>
              </a:rPr>
              <a:t>А</a:t>
            </a:r>
          </a:p>
        </p:txBody>
      </p:sp>
      <p:sp>
        <p:nvSpPr>
          <p:cNvPr id="38928" name="Text Box 20"/>
          <p:cNvSpPr txBox="1">
            <a:spLocks noChangeArrowheads="1"/>
          </p:cNvSpPr>
          <p:nvPr/>
        </p:nvSpPr>
        <p:spPr bwMode="auto">
          <a:xfrm>
            <a:off x="5076825" y="3429000"/>
            <a:ext cx="3508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b="1" smtClean="0">
                <a:solidFill>
                  <a:srgbClr val="FF3300"/>
                </a:solidFill>
              </a:rPr>
              <a:t>А</a:t>
            </a:r>
          </a:p>
        </p:txBody>
      </p:sp>
      <p:sp>
        <p:nvSpPr>
          <p:cNvPr id="38929" name="Text Box 21"/>
          <p:cNvSpPr txBox="1">
            <a:spLocks noChangeArrowheads="1"/>
          </p:cNvSpPr>
          <p:nvPr/>
        </p:nvSpPr>
        <p:spPr bwMode="auto">
          <a:xfrm>
            <a:off x="3132138" y="2708275"/>
            <a:ext cx="35083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b="1" smtClean="0">
                <a:solidFill>
                  <a:srgbClr val="FF3300"/>
                </a:solidFill>
              </a:rPr>
              <a:t>А</a:t>
            </a:r>
          </a:p>
        </p:txBody>
      </p:sp>
      <p:sp>
        <p:nvSpPr>
          <p:cNvPr id="38930" name="Text Box 22"/>
          <p:cNvSpPr txBox="1">
            <a:spLocks noChangeArrowheads="1"/>
          </p:cNvSpPr>
          <p:nvPr/>
        </p:nvSpPr>
        <p:spPr bwMode="auto">
          <a:xfrm>
            <a:off x="3635375" y="4868863"/>
            <a:ext cx="28892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b="1" smtClean="0">
                <a:solidFill>
                  <a:srgbClr val="FF3300"/>
                </a:solidFill>
              </a:rPr>
              <a:t>А</a:t>
            </a:r>
          </a:p>
        </p:txBody>
      </p:sp>
      <p:pic>
        <p:nvPicPr>
          <p:cNvPr id="38931" name="Picture 9"/>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143125" y="3429000"/>
            <a:ext cx="1238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Text Box 23"/>
          <p:cNvSpPr txBox="1">
            <a:spLocks noChangeArrowheads="1"/>
          </p:cNvSpPr>
          <p:nvPr/>
        </p:nvSpPr>
        <p:spPr bwMode="auto">
          <a:xfrm>
            <a:off x="1835150" y="3429000"/>
            <a:ext cx="3508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b="1" smtClean="0">
                <a:solidFill>
                  <a:srgbClr val="FF3300"/>
                </a:solidFill>
              </a:rPr>
              <a:t>А</a:t>
            </a:r>
          </a:p>
        </p:txBody>
      </p:sp>
      <p:sp>
        <p:nvSpPr>
          <p:cNvPr id="2" name="Прямоугольник 1"/>
          <p:cNvSpPr/>
          <p:nvPr/>
        </p:nvSpPr>
        <p:spPr>
          <a:xfrm>
            <a:off x="2608323" y="335884"/>
            <a:ext cx="2492990" cy="646331"/>
          </a:xfrm>
          <a:prstGeom prst="rect">
            <a:avLst/>
          </a:prstGeom>
        </p:spPr>
        <p:txBody>
          <a:bodyPr wrap="none">
            <a:spAutoFit/>
          </a:bodyPr>
          <a:lstStyle/>
          <a:p>
            <a:r>
              <a:rPr lang="ru-RU" sz="3600" b="1" dirty="0" smtClean="0">
                <a:latin typeface="Times New Roman" panose="02020603050405020304" pitchFamily="18" charset="0"/>
                <a:cs typeface="Times New Roman" panose="02020603050405020304" pitchFamily="18" charset="0"/>
              </a:rPr>
              <a:t>«</a:t>
            </a:r>
            <a:r>
              <a:rPr lang="en-US" sz="3600" b="1" dirty="0" smtClean="0">
                <a:latin typeface="Times New Roman" panose="02020603050405020304" pitchFamily="18" charset="0"/>
                <a:cs typeface="Times New Roman" panose="02020603050405020304" pitchFamily="18" charset="0"/>
              </a:rPr>
              <a:t>Listening</a:t>
            </a:r>
            <a:r>
              <a:rPr lang="ru-RU"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3" name="Slide_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6767513" y="3798888"/>
            <a:ext cx="609600" cy="609600"/>
          </a:xfrm>
          <a:prstGeom prst="rect">
            <a:avLst/>
          </a:prstGeom>
        </p:spPr>
      </p:pic>
    </p:spTree>
    <p:extLst>
      <p:ext uri="{BB962C8B-B14F-4D97-AF65-F5344CB8AC3E}">
        <p14:creationId xmlns:p14="http://schemas.microsoft.com/office/powerpoint/2010/main" val="2433263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ox(in)">
                                      <p:cBhvr>
                                        <p:cTn id="12" dur="500"/>
                                        <p:tgtEl>
                                          <p:spTgt spid="20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500"/>
                                        <p:tgtEl>
                                          <p:spTgt spid="20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box(in)">
                                      <p:cBhvr>
                                        <p:cTn id="22" dur="500"/>
                                        <p:tgtEl>
                                          <p:spTgt spid="20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box(in)">
                                      <p:cBhvr>
                                        <p:cTn id="27" dur="500"/>
                                        <p:tgtEl>
                                          <p:spTgt spid="20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60"/>
                                        </p:tgtEl>
                                        <p:attrNameLst>
                                          <p:attrName>style.visibility</p:attrName>
                                        </p:attrNameLst>
                                      </p:cBhvr>
                                      <p:to>
                                        <p:strVal val="visible"/>
                                      </p:to>
                                    </p:set>
                                    <p:animEffect transition="in" filter="box(in)">
                                      <p:cBhvr>
                                        <p:cTn id="32" dur="500"/>
                                        <p:tgtEl>
                                          <p:spTgt spid="20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Effect transition="in" filter="diamond(in)">
                                      <p:cBhvr>
                                        <p:cTn id="37" dur="2000"/>
                                        <p:tgtEl>
                                          <p:spTgt spid="20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2055"/>
                                        </p:tgtEl>
                                        <p:attrNameLst>
                                          <p:attrName>style.visibility</p:attrName>
                                        </p:attrNameLst>
                                      </p:cBhvr>
                                      <p:to>
                                        <p:strVal val="visible"/>
                                      </p:to>
                                    </p:set>
                                    <p:animEffect transition="in" filter="diamond(in)">
                                      <p:cBhvr>
                                        <p:cTn id="42" dur="2000"/>
                                        <p:tgtEl>
                                          <p:spTgt spid="20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2059"/>
                                        </p:tgtEl>
                                        <p:attrNameLst>
                                          <p:attrName>style.visibility</p:attrName>
                                        </p:attrNameLst>
                                      </p:cBhvr>
                                      <p:to>
                                        <p:strVal val="visible"/>
                                      </p:to>
                                    </p:set>
                                    <p:animEffect transition="in" filter="diamond(in)">
                                      <p:cBhvr>
                                        <p:cTn id="47" dur="2000"/>
                                        <p:tgtEl>
                                          <p:spTgt spid="20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nodeType="clickEffect">
                                  <p:stCondLst>
                                    <p:cond delay="0"/>
                                  </p:stCondLst>
                                  <p:childTnLst>
                                    <p:set>
                                      <p:cBhvr>
                                        <p:cTn id="51" dur="1" fill="hold">
                                          <p:stCondLst>
                                            <p:cond delay="0"/>
                                          </p:stCondLst>
                                        </p:cTn>
                                        <p:tgtEl>
                                          <p:spTgt spid="2061"/>
                                        </p:tgtEl>
                                        <p:attrNameLst>
                                          <p:attrName>style.visibility</p:attrName>
                                        </p:attrNameLst>
                                      </p:cBhvr>
                                      <p:to>
                                        <p:strVal val="visible"/>
                                      </p:to>
                                    </p:set>
                                    <p:animEffect transition="in" filter="diamond(in)">
                                      <p:cBhvr>
                                        <p:cTn id="52" dur="2000"/>
                                        <p:tgtEl>
                                          <p:spTgt spid="206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8925"/>
                                        </p:tgtEl>
                                        <p:attrNameLst>
                                          <p:attrName>style.visibility</p:attrName>
                                        </p:attrNameLst>
                                      </p:cBhvr>
                                      <p:to>
                                        <p:strVal val="visible"/>
                                      </p:to>
                                    </p:set>
                                    <p:anim calcmode="lin" valueType="num">
                                      <p:cBhvr additive="base">
                                        <p:cTn id="57" dur="500" fill="hold"/>
                                        <p:tgtEl>
                                          <p:spTgt spid="38925"/>
                                        </p:tgtEl>
                                        <p:attrNameLst>
                                          <p:attrName>ppt_x</p:attrName>
                                        </p:attrNameLst>
                                      </p:cBhvr>
                                      <p:tavLst>
                                        <p:tav tm="0">
                                          <p:val>
                                            <p:strVal val="#ppt_x"/>
                                          </p:val>
                                        </p:tav>
                                        <p:tav tm="100000">
                                          <p:val>
                                            <p:strVal val="#ppt_x"/>
                                          </p:val>
                                        </p:tav>
                                      </p:tavLst>
                                    </p:anim>
                                    <p:anim calcmode="lin" valueType="num">
                                      <p:cBhvr additive="base">
                                        <p:cTn id="58" dur="500" fill="hold"/>
                                        <p:tgtEl>
                                          <p:spTgt spid="389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8931"/>
                                        </p:tgtEl>
                                        <p:attrNameLst>
                                          <p:attrName>style.visibility</p:attrName>
                                        </p:attrNameLst>
                                      </p:cBhvr>
                                      <p:to>
                                        <p:strVal val="visible"/>
                                      </p:to>
                                    </p:set>
                                    <p:anim calcmode="lin" valueType="num">
                                      <p:cBhvr additive="base">
                                        <p:cTn id="63" dur="500" fill="hold"/>
                                        <p:tgtEl>
                                          <p:spTgt spid="38931"/>
                                        </p:tgtEl>
                                        <p:attrNameLst>
                                          <p:attrName>ppt_x</p:attrName>
                                        </p:attrNameLst>
                                      </p:cBhvr>
                                      <p:tavLst>
                                        <p:tav tm="0">
                                          <p:val>
                                            <p:strVal val="#ppt_x"/>
                                          </p:val>
                                        </p:tav>
                                        <p:tav tm="100000">
                                          <p:val>
                                            <p:strVal val="#ppt_x"/>
                                          </p:val>
                                        </p:tav>
                                      </p:tavLst>
                                    </p:anim>
                                    <p:anim calcmode="lin" valueType="num">
                                      <p:cBhvr additive="base">
                                        <p:cTn id="64" dur="500" fill="hold"/>
                                        <p:tgtEl>
                                          <p:spTgt spid="3893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1000"/>
                                        <p:tgtEl>
                                          <p:spTgt spid="2"/>
                                        </p:tgtEl>
                                      </p:cBhvr>
                                    </p:animEffect>
                                    <p:anim calcmode="lin" valueType="num">
                                      <p:cBhvr>
                                        <p:cTn id="70" dur="1000" fill="hold"/>
                                        <p:tgtEl>
                                          <p:spTgt spid="2"/>
                                        </p:tgtEl>
                                        <p:attrNameLst>
                                          <p:attrName>ppt_x</p:attrName>
                                        </p:attrNameLst>
                                      </p:cBhvr>
                                      <p:tavLst>
                                        <p:tav tm="0">
                                          <p:val>
                                            <p:strVal val="#ppt_x"/>
                                          </p:val>
                                        </p:tav>
                                        <p:tav tm="100000">
                                          <p:val>
                                            <p:strVal val="#ppt_x"/>
                                          </p:val>
                                        </p:tav>
                                      </p:tavLst>
                                    </p:anim>
                                    <p:anim calcmode="lin" valueType="num">
                                      <p:cBhvr>
                                        <p:cTn id="7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3"/>
                    </p:tgtEl>
                  </p:cond>
                </p:stCondLst>
                <p:endSync evt="end" delay="0">
                  <p:rtn val="all"/>
                </p:endSync>
                <p:childTnLst>
                  <p:par>
                    <p:cTn id="73" fill="hold">
                      <p:stCondLst>
                        <p:cond delay="0"/>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56890" fill="hold"/>
                                        <p:tgtEl>
                                          <p:spTgt spid="3"/>
                                        </p:tgtEl>
                                      </p:cBhvr>
                                    </p:cmd>
                                  </p:childTnLst>
                                </p:cTn>
                              </p:par>
                            </p:childTnLst>
                          </p:cTn>
                        </p:par>
                      </p:childTnLst>
                    </p:cTn>
                  </p:par>
                </p:childTnLst>
              </p:cTn>
              <p:nextCondLst>
                <p:cond evt="onClick" delay="0">
                  <p:tgtEl>
                    <p:spTgt spid="3"/>
                  </p:tgtEl>
                </p:cond>
              </p:nextCondLst>
            </p:seq>
            <p:audio>
              <p:cMediaNode vol="80000">
                <p:cTn id="77"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50909" y="548680"/>
            <a:ext cx="3813866" cy="923330"/>
          </a:xfrm>
          <a:prstGeom prst="rect">
            <a:avLst/>
          </a:prstGeom>
          <a:noFill/>
        </p:spPr>
        <p:txBody>
          <a:bodyPr wrap="none">
            <a:spAutoFit/>
          </a:bodyPr>
          <a:lstStyle/>
          <a:p>
            <a:pPr algn="ctr">
              <a:defRPr/>
            </a:pPr>
            <a:r>
              <a:rPr lang="en-US" sz="5400" b="1" spc="300" dirty="0">
                <a:ln w="11430" cmpd="sng">
                  <a:solidFill>
                    <a:srgbClr val="D16349">
                      <a:tint val="10000"/>
                    </a:srgbClr>
                  </a:solidFill>
                  <a:prstDash val="solid"/>
                  <a:miter lim="800000"/>
                </a:ln>
                <a:solidFill>
                  <a:srgbClr val="FF0000"/>
                </a:solidFill>
                <a:effectLst>
                  <a:glow rad="45500">
                    <a:srgbClr val="D16349">
                      <a:satMod val="220000"/>
                      <a:alpha val="35000"/>
                    </a:srgbClr>
                  </a:glow>
                </a:effectLst>
                <a:latin typeface="Georgia"/>
              </a:rPr>
              <a:t>Answers</a:t>
            </a:r>
            <a:r>
              <a:rPr lang="ru-RU" sz="5400" b="1" spc="300" dirty="0">
                <a:ln w="11430" cmpd="sng">
                  <a:solidFill>
                    <a:srgbClr val="D16349">
                      <a:tint val="10000"/>
                    </a:srgbClr>
                  </a:solidFill>
                  <a:prstDash val="solid"/>
                  <a:miter lim="800000"/>
                </a:ln>
                <a:solidFill>
                  <a:srgbClr val="FF0000"/>
                </a:solidFill>
                <a:effectLst>
                  <a:glow rad="45500">
                    <a:srgbClr val="D16349">
                      <a:satMod val="220000"/>
                      <a:alpha val="35000"/>
                    </a:srgbClr>
                  </a:glow>
                </a:effectLst>
                <a:latin typeface="Georgia"/>
              </a:rPr>
              <a:t>:</a:t>
            </a:r>
          </a:p>
        </p:txBody>
      </p:sp>
      <p:sp>
        <p:nvSpPr>
          <p:cNvPr id="4" name="Горизонтальный свиток 3"/>
          <p:cNvSpPr/>
          <p:nvPr/>
        </p:nvSpPr>
        <p:spPr>
          <a:xfrm>
            <a:off x="827088" y="1341438"/>
            <a:ext cx="7858125" cy="4392612"/>
          </a:xfrm>
          <a:prstGeom prst="horizontalScroll">
            <a:avLst/>
          </a:prstGeom>
          <a:solidFill>
            <a:srgbClr val="D16349"/>
          </a:solidFill>
          <a:ln w="11429" cap="flat" cmpd="sng" algn="ctr">
            <a:solidFill>
              <a:srgbClr val="D16349">
                <a:shade val="50000"/>
              </a:srgbClr>
            </a:solidFill>
            <a:prstDash val="sysDash"/>
          </a:ln>
          <a:effectLst/>
        </p:spPr>
        <p:txBody>
          <a:bodyPr anchor="ctr"/>
          <a:lstStyle/>
          <a:p>
            <a:pPr marL="0" marR="0" lvl="0" indent="0" defTabSz="914400" eaLnBrk="0" fontAlgn="base" latinLnBrk="0" hangingPunct="0">
              <a:lnSpc>
                <a:spcPct val="15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1</a:t>
            </a:r>
            <a:r>
              <a:rPr kumimoji="0" lang="ru-RU"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a:t>
            </a:r>
            <a:r>
              <a:rPr kumimoji="0" lang="en-US" sz="2000" b="0"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   </a:t>
            </a: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I wear a white uniform. I help sick people.   </a:t>
            </a:r>
            <a:r>
              <a:rPr kumimoji="0" lang="en-US"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A nurse.</a:t>
            </a:r>
            <a:endParaRPr kumimoji="0" lang="ru-RU"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endParaRPr>
          </a:p>
          <a:p>
            <a:pPr marL="0" marR="0" lvl="0" indent="0" defTabSz="914400" eaLnBrk="0" fontAlgn="base" latinLnBrk="0" hangingPunct="0">
              <a:lnSpc>
                <a:spcPct val="15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2</a:t>
            </a:r>
            <a:r>
              <a:rPr kumimoji="0" lang="ru-RU"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a:t>
            </a: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   I take letters to people’s houses</a:t>
            </a:r>
            <a:r>
              <a:rPr kumimoji="0" lang="en-US"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 </a:t>
            </a:r>
            <a:r>
              <a:rPr kumimoji="0" lang="ru-RU"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 </a:t>
            </a:r>
            <a:r>
              <a:rPr kumimoji="0" lang="en-US"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 A</a:t>
            </a:r>
            <a:r>
              <a:rPr kumimoji="0" lang="ru-RU"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 </a:t>
            </a:r>
            <a:r>
              <a:rPr kumimoji="0" lang="en-US"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postman.</a:t>
            </a:r>
            <a:endParaRPr kumimoji="0" lang="ru-RU"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endParaRPr>
          </a:p>
          <a:p>
            <a:pPr marL="0" marR="0" lvl="0" indent="0" defTabSz="914400" eaLnBrk="0" fontAlgn="base" latinLnBrk="0" hangingPunct="0">
              <a:lnSpc>
                <a:spcPct val="15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3</a:t>
            </a:r>
            <a:r>
              <a:rPr kumimoji="0" lang="ru-RU"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 </a:t>
            </a: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  I sell fruit and vegetables.</a:t>
            </a:r>
            <a:r>
              <a:rPr kumimoji="0" lang="ru-RU" sz="2000" b="1" i="0" u="none" strike="noStrike" kern="0" cap="none" spc="0" normalizeH="0" baseline="0" noProof="0" dirty="0">
                <a:ln>
                  <a:noFill/>
                </a:ln>
                <a:solidFill>
                  <a:srgbClr val="C00000"/>
                </a:solidFill>
                <a:effectLst/>
                <a:uLnTx/>
                <a:uFillTx/>
                <a:latin typeface="Arial" charset="0"/>
                <a:ea typeface="Times New Roman" pitchFamily="18" charset="0"/>
                <a:cs typeface="Arial" charset="0"/>
              </a:rPr>
              <a:t> </a:t>
            </a:r>
            <a:r>
              <a:rPr kumimoji="0" lang="en-US" sz="2000" b="1" i="0" u="none" strike="noStrike" kern="0" cap="none" spc="0" normalizeH="0" baseline="0" noProof="0" dirty="0">
                <a:ln>
                  <a:noFill/>
                </a:ln>
                <a:solidFill>
                  <a:srgbClr val="C00000"/>
                </a:solidFill>
                <a:effectLst/>
                <a:uLnTx/>
                <a:uFillTx/>
                <a:latin typeface="Arial" charset="0"/>
                <a:ea typeface="Times New Roman" pitchFamily="18" charset="0"/>
                <a:cs typeface="Arial" charset="0"/>
              </a:rPr>
              <a:t>  </a:t>
            </a:r>
            <a:r>
              <a:rPr kumimoji="0" lang="en-US"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A greengrocer.</a:t>
            </a:r>
            <a:endParaRPr kumimoji="0" lang="ru-RU"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endParaRPr>
          </a:p>
          <a:p>
            <a:pPr marL="0" marR="0" lvl="0" indent="0" defTabSz="914400" eaLnBrk="0" fontAlgn="base" latinLnBrk="0" hangingPunct="0">
              <a:lnSpc>
                <a:spcPct val="15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4</a:t>
            </a:r>
            <a:r>
              <a:rPr kumimoji="0" lang="ru-RU"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a:t>
            </a: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   I bake bread and make cakes.  </a:t>
            </a:r>
            <a:r>
              <a:rPr kumimoji="0" lang="en-US"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A baker.</a:t>
            </a:r>
            <a:endParaRPr kumimoji="0" lang="ru-RU"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endParaRPr>
          </a:p>
          <a:p>
            <a:pPr marL="0" marR="0" lvl="0" indent="0" defTabSz="914400" eaLnBrk="0" fontAlgn="base" latinLnBrk="0" hangingPunct="0">
              <a:lnSpc>
                <a:spcPct val="15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5</a:t>
            </a:r>
            <a:r>
              <a:rPr kumimoji="0" lang="ru-RU"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a:t>
            </a:r>
            <a:r>
              <a:rPr kumimoji="0" lang="en-US" sz="2000" b="1" i="0" u="none" strike="noStrike" kern="0" cap="none" spc="0" normalizeH="0" baseline="0" noProof="0" dirty="0">
                <a:ln>
                  <a:noFill/>
                </a:ln>
                <a:solidFill>
                  <a:prstClr val="black"/>
                </a:solidFill>
                <a:effectLst/>
                <a:uLnTx/>
                <a:uFillTx/>
                <a:latin typeface="Arial" charset="0"/>
                <a:ea typeface="Times New Roman" pitchFamily="18" charset="0"/>
                <a:cs typeface="Arial" charset="0"/>
              </a:rPr>
              <a:t>   I work in a garage. I fix cars. </a:t>
            </a:r>
            <a:r>
              <a:rPr kumimoji="0" lang="en-US" sz="2000" b="1" i="0" u="none" strike="noStrike" kern="0" cap="none" spc="0" normalizeH="0" baseline="0" noProof="0" dirty="0">
                <a:ln>
                  <a:noFill/>
                </a:ln>
                <a:solidFill>
                  <a:srgbClr val="002060"/>
                </a:solidFill>
                <a:effectLst/>
                <a:uLnTx/>
                <a:uFillTx/>
                <a:latin typeface="Arial" charset="0"/>
                <a:ea typeface="Times New Roman" pitchFamily="18" charset="0"/>
                <a:cs typeface="Arial" charset="0"/>
              </a:rPr>
              <a:t>A mechanic.</a:t>
            </a:r>
          </a:p>
        </p:txBody>
      </p:sp>
    </p:spTree>
    <p:extLst>
      <p:ext uri="{BB962C8B-B14F-4D97-AF65-F5344CB8AC3E}">
        <p14:creationId xmlns:p14="http://schemas.microsoft.com/office/powerpoint/2010/main" val="35181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3" y="1052736"/>
            <a:ext cx="8208913" cy="5262979"/>
          </a:xfrm>
          <a:prstGeom prst="rect">
            <a:avLst/>
          </a:prstGeom>
        </p:spPr>
        <p:txBody>
          <a:bodyPr wrap="square">
            <a:spAutoFit/>
          </a:bodyPr>
          <a:lstStyle/>
          <a:p>
            <a:r>
              <a:rPr lang="en-US" dirty="0"/>
              <a:t> </a:t>
            </a:r>
            <a:r>
              <a:rPr lang="en-US" sz="2400" dirty="0">
                <a:latin typeface="Times New Roman" panose="02020603050405020304" pitchFamily="18" charset="0"/>
                <a:cs typeface="Times New Roman" panose="02020603050405020304" pitchFamily="18" charset="0"/>
              </a:rPr>
              <a:t>In England   people can work as a Yeomen warder (popularly known as “a beefeater”).</a:t>
            </a:r>
          </a:p>
          <a:p>
            <a:r>
              <a:rPr lang="en-US" sz="2400" dirty="0">
                <a:latin typeface="Times New Roman" panose="02020603050405020304" pitchFamily="18" charset="0"/>
                <a:cs typeface="Times New Roman" panose="02020603050405020304" pitchFamily="18" charset="0"/>
              </a:rPr>
              <a:t>          The Beefeaters used to guard the Tower. The Tower of London is the main place of interest in England. Beefeaters have guarded the Tower since the reign of Henry VIII. To become a beefeater today you have to serve in the Army for at least 22 years.	</a:t>
            </a:r>
          </a:p>
          <a:p>
            <a:r>
              <a:rPr lang="en-US" sz="2400" dirty="0">
                <a:latin typeface="Times New Roman" panose="02020603050405020304" pitchFamily="18" charset="0"/>
                <a:cs typeface="Times New Roman" panose="02020603050405020304" pitchFamily="18" charset="0"/>
              </a:rPr>
              <a:t>          Today beefeaters work mostly as guides. They show people around and tell stories about all the terrible things that have happened here. No one knows more about the history and secrets of the Tower than these famous men. </a:t>
            </a:r>
          </a:p>
          <a:p>
            <a:r>
              <a:rPr lang="en-US" sz="2400" dirty="0">
                <a:latin typeface="Times New Roman" panose="02020603050405020304" pitchFamily="18" charset="0"/>
                <a:cs typeface="Times New Roman" panose="02020603050405020304" pitchFamily="18" charset="0"/>
              </a:rPr>
              <a:t>          When they are guiding, they wear dark blue uniforms. On ceremonial occasions they wear red and gold tunics designed for them during the reign of Queen Elizabeth I.</a:t>
            </a:r>
            <a:endParaRPr lang="ru-RU"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47444" y="448605"/>
            <a:ext cx="669674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“Reading”</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046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3808" y="764704"/>
            <a:ext cx="2809487" cy="646331"/>
          </a:xfrm>
          <a:prstGeom prst="rect">
            <a:avLst/>
          </a:prstGeom>
        </p:spPr>
        <p:txBody>
          <a:bodyPr wrap="none">
            <a:spAutoFit/>
          </a:bodyPr>
          <a:lstStyle/>
          <a:p>
            <a:r>
              <a:rPr lang="en-US" sz="3600" b="1" dirty="0">
                <a:solidFill>
                  <a:srgbClr val="0070C0"/>
                </a:solidFill>
                <a:latin typeface="Times New Roman" panose="02020603050405020304" pitchFamily="18" charset="0"/>
                <a:cs typeface="Times New Roman" panose="02020603050405020304" pitchFamily="18" charset="0"/>
              </a:rPr>
              <a:t>True </a:t>
            </a:r>
            <a:r>
              <a:rPr lang="en-US" sz="3600" b="1" dirty="0">
                <a:latin typeface="Times New Roman" panose="02020603050405020304" pitchFamily="18" charset="0"/>
                <a:cs typeface="Times New Roman" panose="02020603050405020304" pitchFamily="18" charset="0"/>
              </a:rPr>
              <a:t>or </a:t>
            </a:r>
            <a:r>
              <a:rPr lang="en-US" sz="3600" b="1" dirty="0">
                <a:solidFill>
                  <a:srgbClr val="FF0000"/>
                </a:solidFill>
                <a:latin typeface="Times New Roman" panose="02020603050405020304" pitchFamily="18" charset="0"/>
                <a:cs typeface="Times New Roman" panose="02020603050405020304" pitchFamily="18" charset="0"/>
              </a:rPr>
              <a:t>False</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296" y="548680"/>
            <a:ext cx="14874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1997838"/>
            <a:ext cx="8712968" cy="3108543"/>
          </a:xfrm>
          <a:prstGeom prst="rect">
            <a:avLst/>
          </a:prstGeom>
        </p:spPr>
        <p:txBody>
          <a:bodyPr wrap="square">
            <a:spAutoFit/>
          </a:bodyPr>
          <a:lstStyle/>
          <a:p>
            <a:r>
              <a:rPr lang="en-US" dirty="0"/>
              <a:t>1     	</a:t>
            </a:r>
            <a:r>
              <a:rPr lang="en-US" sz="2800" dirty="0">
                <a:latin typeface="Times New Roman" panose="02020603050405020304" pitchFamily="18" charset="0"/>
                <a:cs typeface="Times New Roman" panose="02020603050405020304" pitchFamily="18" charset="0"/>
              </a:rPr>
              <a:t>“A beefeater” is a soldier  of the British Army.</a:t>
            </a:r>
          </a:p>
          <a:p>
            <a:r>
              <a:rPr lang="en-US" sz="2800" dirty="0">
                <a:latin typeface="Times New Roman" panose="02020603050405020304" pitchFamily="18" charset="0"/>
                <a:cs typeface="Times New Roman" panose="02020603050405020304" pitchFamily="18" charset="0"/>
              </a:rPr>
              <a:t>2	“Beefeaters” are the  guards of  the Tower.</a:t>
            </a:r>
          </a:p>
          <a:p>
            <a:r>
              <a:rPr lang="en-US" sz="2800" dirty="0">
                <a:latin typeface="Times New Roman" panose="02020603050405020304" pitchFamily="18" charset="0"/>
                <a:cs typeface="Times New Roman" panose="02020603050405020304" pitchFamily="18" charset="0"/>
              </a:rPr>
              <a:t>3	 The Tower  is the main place of interest in the capital of  England.</a:t>
            </a:r>
          </a:p>
          <a:p>
            <a:r>
              <a:rPr lang="en-US" sz="2800" dirty="0">
                <a:latin typeface="Times New Roman" panose="02020603050405020304" pitchFamily="18" charset="0"/>
                <a:cs typeface="Times New Roman" panose="02020603050405020304" pitchFamily="18" charset="0"/>
              </a:rPr>
              <a:t>4	“Beefeaters” don’t know anything about the history of the Tower.</a:t>
            </a:r>
          </a:p>
          <a:p>
            <a:r>
              <a:rPr lang="en-US" sz="2800" dirty="0">
                <a:latin typeface="Times New Roman" panose="02020603050405020304" pitchFamily="18" charset="0"/>
                <a:cs typeface="Times New Roman" panose="02020603050405020304" pitchFamily="18" charset="0"/>
              </a:rPr>
              <a:t>5	“Beefeaters”  have two variants of their uniforms.</a:t>
            </a:r>
          </a:p>
        </p:txBody>
      </p:sp>
      <p:sp>
        <p:nvSpPr>
          <p:cNvPr id="6" name="Прямоугольник 5"/>
          <p:cNvSpPr/>
          <p:nvPr/>
        </p:nvSpPr>
        <p:spPr>
          <a:xfrm>
            <a:off x="1835696" y="5301208"/>
            <a:ext cx="4572000" cy="954107"/>
          </a:xfrm>
          <a:prstGeom prst="rect">
            <a:avLst/>
          </a:prstGeom>
        </p:spPr>
        <p:txBody>
          <a:bodyPr>
            <a:spAutoFit/>
          </a:bodyPr>
          <a:lstStyle/>
          <a:p>
            <a:pPr algn="ctr"/>
            <a:r>
              <a:rPr lang="en-US" sz="2800" b="1" dirty="0">
                <a:latin typeface="Times New Roman" panose="02020603050405020304" pitchFamily="18" charset="0"/>
                <a:cs typeface="Times New Roman" panose="02020603050405020304" pitchFamily="18" charset="0"/>
              </a:rPr>
              <a:t>Key </a:t>
            </a:r>
          </a:p>
          <a:p>
            <a:pPr algn="ctr"/>
            <a:r>
              <a:rPr lang="en-US" sz="2800" b="1" dirty="0">
                <a:latin typeface="Times New Roman" panose="02020603050405020304" pitchFamily="18" charset="0"/>
                <a:cs typeface="Times New Roman" panose="02020603050405020304" pitchFamily="18" charset="0"/>
              </a:rPr>
              <a:t>1  F; 2 T; 3 T; 4 F; 5 T.</a:t>
            </a:r>
          </a:p>
        </p:txBody>
      </p:sp>
    </p:spTree>
    <p:extLst>
      <p:ext uri="{BB962C8B-B14F-4D97-AF65-F5344CB8AC3E}">
        <p14:creationId xmlns:p14="http://schemas.microsoft.com/office/powerpoint/2010/main" val="40811786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651" y="260648"/>
            <a:ext cx="878282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7308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920824"/>
            <a:ext cx="33956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852936"/>
            <a:ext cx="3968750" cy="372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95936" y="2097161"/>
            <a:ext cx="4419128" cy="1938992"/>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Write 5-6 sentences about professions in your family. </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773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1" y="188640"/>
            <a:ext cx="8640960" cy="6480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06673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16454246"/>
              </p:ext>
            </p:extLst>
          </p:nvPr>
        </p:nvGraphicFramePr>
        <p:xfrm>
          <a:off x="827584" y="332656"/>
          <a:ext cx="7272815" cy="1800200"/>
        </p:xfrm>
        <a:graphic>
          <a:graphicData uri="http://schemas.openxmlformats.org/drawingml/2006/table">
            <a:tbl>
              <a:tblPr firstRow="1" bandRow="1">
                <a:tableStyleId>{5C22544A-7EE6-4342-B048-85BDC9FD1C3A}</a:tableStyleId>
              </a:tblPr>
              <a:tblGrid>
                <a:gridCol w="661165"/>
                <a:gridCol w="661165"/>
                <a:gridCol w="661165"/>
                <a:gridCol w="661165"/>
                <a:gridCol w="661165"/>
                <a:gridCol w="661165"/>
                <a:gridCol w="661165"/>
                <a:gridCol w="661165"/>
                <a:gridCol w="661165"/>
                <a:gridCol w="661165"/>
                <a:gridCol w="661165"/>
              </a:tblGrid>
              <a:tr h="900100">
                <a:tc>
                  <a:txBody>
                    <a:bodyPr/>
                    <a:lstStyle/>
                    <a:p>
                      <a:endParaRPr lang="ru-RU" sz="1900" dirty="0"/>
                    </a:p>
                  </a:txBody>
                  <a:tcPr/>
                </a:tc>
                <a:tc>
                  <a:txBody>
                    <a:bodyPr/>
                    <a:lstStyle/>
                    <a:p>
                      <a:endParaRPr lang="ru-RU" sz="1900"/>
                    </a:p>
                  </a:txBody>
                  <a:tcPr/>
                </a:tc>
                <a:tc>
                  <a:txBody>
                    <a:bodyPr/>
                    <a:lstStyle/>
                    <a:p>
                      <a:endParaRPr lang="ru-RU" sz="1900"/>
                    </a:p>
                  </a:txBody>
                  <a:tcPr/>
                </a:tc>
                <a:tc>
                  <a:txBody>
                    <a:bodyPr/>
                    <a:lstStyle/>
                    <a:p>
                      <a:endParaRPr lang="ru-RU" sz="1900" dirty="0"/>
                    </a:p>
                  </a:txBody>
                  <a:tcPr/>
                </a:tc>
                <a:tc>
                  <a:txBody>
                    <a:bodyPr/>
                    <a:lstStyle/>
                    <a:p>
                      <a:endParaRPr lang="ru-RU" sz="1900"/>
                    </a:p>
                  </a:txBody>
                  <a:tcPr/>
                </a:tc>
                <a:tc>
                  <a:txBody>
                    <a:bodyPr/>
                    <a:lstStyle/>
                    <a:p>
                      <a:endParaRPr lang="ru-RU" sz="1900"/>
                    </a:p>
                  </a:txBody>
                  <a:tcPr/>
                </a:tc>
                <a:tc>
                  <a:txBody>
                    <a:bodyPr/>
                    <a:lstStyle/>
                    <a:p>
                      <a:endParaRPr lang="ru-RU" sz="1900"/>
                    </a:p>
                  </a:txBody>
                  <a:tcPr/>
                </a:tc>
                <a:tc>
                  <a:txBody>
                    <a:bodyPr/>
                    <a:lstStyle/>
                    <a:p>
                      <a:endParaRPr lang="ru-RU" sz="1900"/>
                    </a:p>
                  </a:txBody>
                  <a:tcPr/>
                </a:tc>
                <a:tc>
                  <a:txBody>
                    <a:bodyPr/>
                    <a:lstStyle/>
                    <a:p>
                      <a:endParaRPr lang="ru-RU" sz="1900"/>
                    </a:p>
                  </a:txBody>
                  <a:tcPr/>
                </a:tc>
                <a:tc>
                  <a:txBody>
                    <a:bodyPr/>
                    <a:lstStyle/>
                    <a:p>
                      <a:endParaRPr lang="ru-RU" sz="1900"/>
                    </a:p>
                  </a:txBody>
                  <a:tcPr/>
                </a:tc>
                <a:tc>
                  <a:txBody>
                    <a:bodyPr/>
                    <a:lstStyle/>
                    <a:p>
                      <a:endParaRPr lang="ru-RU" sz="1900"/>
                    </a:p>
                  </a:txBody>
                  <a:tcPr/>
                </a:tc>
              </a:tr>
              <a:tr h="900100">
                <a:tc>
                  <a:txBody>
                    <a:bodyPr/>
                    <a:lstStyle/>
                    <a:p>
                      <a:r>
                        <a:rPr lang="ru-RU" sz="3200" b="1" dirty="0" smtClean="0"/>
                        <a:t>16</a:t>
                      </a:r>
                      <a:endParaRPr lang="ru-RU" sz="3200" b="1" dirty="0"/>
                    </a:p>
                  </a:txBody>
                  <a:tcPr/>
                </a:tc>
                <a:tc>
                  <a:txBody>
                    <a:bodyPr/>
                    <a:lstStyle/>
                    <a:p>
                      <a:r>
                        <a:rPr lang="ru-RU" sz="3200" b="1" dirty="0" smtClean="0"/>
                        <a:t>18</a:t>
                      </a:r>
                      <a:endParaRPr lang="ru-RU" sz="3200" b="1" dirty="0"/>
                    </a:p>
                  </a:txBody>
                  <a:tcPr/>
                </a:tc>
                <a:tc>
                  <a:txBody>
                    <a:bodyPr/>
                    <a:lstStyle/>
                    <a:p>
                      <a:r>
                        <a:rPr lang="ru-RU" sz="3200" b="1" dirty="0" smtClean="0"/>
                        <a:t>15</a:t>
                      </a:r>
                      <a:endParaRPr lang="ru-RU" sz="3200" b="1" dirty="0"/>
                    </a:p>
                  </a:txBody>
                  <a:tcPr/>
                </a:tc>
                <a:tc>
                  <a:txBody>
                    <a:bodyPr/>
                    <a:lstStyle/>
                    <a:p>
                      <a:r>
                        <a:rPr lang="ru-RU" sz="3200" b="1" dirty="0" smtClean="0"/>
                        <a:t>6</a:t>
                      </a:r>
                      <a:endParaRPr lang="ru-RU" sz="3200" b="1" dirty="0"/>
                    </a:p>
                  </a:txBody>
                  <a:tcPr/>
                </a:tc>
                <a:tc>
                  <a:txBody>
                    <a:bodyPr/>
                    <a:lstStyle/>
                    <a:p>
                      <a:r>
                        <a:rPr lang="ru-RU" sz="3200" b="1" dirty="0" smtClean="0"/>
                        <a:t>5</a:t>
                      </a:r>
                      <a:endParaRPr lang="ru-RU" sz="3200" b="1" dirty="0"/>
                    </a:p>
                  </a:txBody>
                  <a:tcPr/>
                </a:tc>
                <a:tc>
                  <a:txBody>
                    <a:bodyPr/>
                    <a:lstStyle/>
                    <a:p>
                      <a:r>
                        <a:rPr lang="ru-RU" sz="3200" b="1" dirty="0" smtClean="0"/>
                        <a:t>19</a:t>
                      </a:r>
                      <a:endParaRPr lang="ru-RU" sz="3200" b="1" dirty="0"/>
                    </a:p>
                  </a:txBody>
                  <a:tcPr/>
                </a:tc>
                <a:tc>
                  <a:txBody>
                    <a:bodyPr/>
                    <a:lstStyle/>
                    <a:p>
                      <a:r>
                        <a:rPr lang="ru-RU" sz="3200" b="1" dirty="0" smtClean="0"/>
                        <a:t>19</a:t>
                      </a:r>
                      <a:endParaRPr lang="ru-RU" sz="3200" b="1" dirty="0"/>
                    </a:p>
                  </a:txBody>
                  <a:tcPr/>
                </a:tc>
                <a:tc>
                  <a:txBody>
                    <a:bodyPr/>
                    <a:lstStyle/>
                    <a:p>
                      <a:r>
                        <a:rPr lang="ru-RU" sz="3200" b="1" dirty="0" smtClean="0"/>
                        <a:t>9</a:t>
                      </a:r>
                      <a:endParaRPr lang="ru-RU" sz="3200" b="1" dirty="0"/>
                    </a:p>
                  </a:txBody>
                  <a:tcPr/>
                </a:tc>
                <a:tc>
                  <a:txBody>
                    <a:bodyPr/>
                    <a:lstStyle/>
                    <a:p>
                      <a:r>
                        <a:rPr lang="ru-RU" sz="3200" b="1" dirty="0" smtClean="0"/>
                        <a:t>15</a:t>
                      </a:r>
                      <a:endParaRPr lang="ru-RU" sz="3200" b="1" dirty="0"/>
                    </a:p>
                  </a:txBody>
                  <a:tcPr/>
                </a:tc>
                <a:tc>
                  <a:txBody>
                    <a:bodyPr/>
                    <a:lstStyle/>
                    <a:p>
                      <a:r>
                        <a:rPr lang="ru-RU" sz="3200" b="1" dirty="0" smtClean="0"/>
                        <a:t>14</a:t>
                      </a:r>
                      <a:endParaRPr lang="ru-RU" sz="3200" b="1" dirty="0"/>
                    </a:p>
                  </a:txBody>
                  <a:tcPr/>
                </a:tc>
                <a:tc>
                  <a:txBody>
                    <a:bodyPr/>
                    <a:lstStyle/>
                    <a:p>
                      <a:r>
                        <a:rPr lang="ru-RU" sz="3200" b="1" dirty="0" smtClean="0"/>
                        <a:t>19</a:t>
                      </a:r>
                      <a:endParaRPr lang="ru-RU" sz="3200" b="1" dirty="0"/>
                    </a:p>
                  </a:txBody>
                  <a:tcPr/>
                </a:tc>
              </a:tr>
            </a:tbl>
          </a:graphicData>
        </a:graphic>
      </p:graphicFrame>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2204864"/>
            <a:ext cx="847757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751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8657"/>
            <a:ext cx="8496944" cy="637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419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280920" cy="7386638"/>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 teacher</a:t>
            </a:r>
          </a:p>
          <a:p>
            <a:r>
              <a:rPr lang="en-US" sz="2800" b="1" dirty="0" smtClean="0">
                <a:latin typeface="Times New Roman" panose="02020603050405020304" pitchFamily="18" charset="0"/>
                <a:cs typeface="Times New Roman" panose="02020603050405020304" pitchFamily="18" charset="0"/>
              </a:rPr>
              <a:t>an artist</a:t>
            </a:r>
          </a:p>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 doctor</a:t>
            </a:r>
          </a:p>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n architect</a:t>
            </a:r>
          </a:p>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 policeman</a:t>
            </a:r>
          </a:p>
          <a:p>
            <a:r>
              <a:rPr lang="en-US" sz="2800" b="1" dirty="0">
                <a:latin typeface="Times New Roman" panose="02020603050405020304" pitchFamily="18" charset="0"/>
                <a:cs typeface="Times New Roman" panose="02020603050405020304" pitchFamily="18" charset="0"/>
              </a:rPr>
              <a:t>a </a:t>
            </a:r>
            <a:r>
              <a:rPr lang="en-US" sz="2800" b="1" dirty="0" smtClean="0">
                <a:latin typeface="Times New Roman" panose="02020603050405020304" pitchFamily="18" charset="0"/>
                <a:cs typeface="Times New Roman" panose="02020603050405020304" pitchFamily="18" charset="0"/>
              </a:rPr>
              <a:t>postman</a:t>
            </a:r>
          </a:p>
          <a:p>
            <a:r>
              <a:rPr lang="en-US" sz="2800" b="1" dirty="0">
                <a:latin typeface="Times New Roman" panose="02020603050405020304" pitchFamily="18" charset="0"/>
                <a:cs typeface="Times New Roman" panose="02020603050405020304" pitchFamily="18" charset="0"/>
              </a:rPr>
              <a:t>a </a:t>
            </a:r>
            <a:r>
              <a:rPr lang="en-US" sz="2800" b="1" dirty="0" smtClean="0">
                <a:latin typeface="Times New Roman" panose="02020603050405020304" pitchFamily="18" charset="0"/>
                <a:cs typeface="Times New Roman" panose="02020603050405020304" pitchFamily="18" charset="0"/>
              </a:rPr>
              <a:t>vet</a:t>
            </a:r>
          </a:p>
          <a:p>
            <a:r>
              <a:rPr lang="en-US" sz="2800" b="1" dirty="0" smtClean="0">
                <a:latin typeface="Times New Roman" panose="02020603050405020304" pitchFamily="18" charset="0"/>
                <a:cs typeface="Times New Roman" panose="02020603050405020304" pitchFamily="18" charset="0"/>
              </a:rPr>
              <a:t>a cook</a:t>
            </a:r>
          </a:p>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 driver</a:t>
            </a:r>
          </a:p>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n engineer</a:t>
            </a:r>
          </a:p>
          <a:p>
            <a:r>
              <a:rPr lang="en-US" sz="2800" b="1" dirty="0" smtClean="0">
                <a:latin typeface="Times New Roman" panose="02020603050405020304" pitchFamily="18" charset="0"/>
                <a:cs typeface="Times New Roman" panose="02020603050405020304" pitchFamily="18" charset="0"/>
              </a:rPr>
              <a:t>a farmer</a:t>
            </a:r>
          </a:p>
          <a:p>
            <a:r>
              <a:rPr lang="en-US" sz="2800" b="1" dirty="0" smtClean="0">
                <a:latin typeface="Times New Roman" panose="02020603050405020304" pitchFamily="18" charset="0"/>
                <a:cs typeface="Times New Roman" panose="02020603050405020304" pitchFamily="18" charset="0"/>
              </a:rPr>
              <a:t>a fireman</a:t>
            </a:r>
          </a:p>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 pilot</a:t>
            </a:r>
            <a:endParaRPr lang="en-US" sz="2800" b="1"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smtClean="0"/>
          </a:p>
          <a:p>
            <a:endParaRPr lang="en-US" dirty="0" smtClean="0"/>
          </a:p>
          <a:p>
            <a:endParaRPr lang="en-US"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915816" y="3435183"/>
            <a:ext cx="5904656" cy="31475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98470">
            <a:off x="3000841" y="1030239"/>
            <a:ext cx="57848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81123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2980" y="1052736"/>
            <a:ext cx="8568952" cy="6109365"/>
          </a:xfrm>
          <a:prstGeom prst="rect">
            <a:avLst/>
          </a:prstGeom>
        </p:spPr>
        <p:txBody>
          <a:bodyPr wrap="square" numCol="2">
            <a:spAutoFit/>
          </a:bodyPr>
          <a:lstStyle/>
          <a:p>
            <a:pPr>
              <a:lnSpc>
                <a:spcPct val="115000"/>
              </a:lnSpc>
              <a:spcAft>
                <a:spcPts val="0"/>
              </a:spcAft>
            </a:pPr>
            <a:r>
              <a:rPr lang="ru-RU" dirty="0">
                <a:latin typeface="Times New Roman"/>
                <a:ea typeface="Calibri"/>
                <a:cs typeface="Times New Roman"/>
              </a:rPr>
              <a:t>Говорила сыну мама: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Дедушка твой </a:t>
            </a:r>
            <a:r>
              <a:rPr lang="ru-RU" dirty="0" smtClean="0">
                <a:latin typeface="Times New Roman"/>
                <a:ea typeface="Calibri"/>
                <a:cs typeface="Times New Roman"/>
              </a:rPr>
              <a:t>фермер-…</a:t>
            </a:r>
            <a:r>
              <a:rPr lang="en-US" dirty="0" smtClean="0">
                <a:latin typeface="Times New Roman"/>
                <a:ea typeface="Calibri"/>
                <a:cs typeface="Times New Roman"/>
              </a:rPr>
              <a:t>  </a:t>
            </a:r>
          </a:p>
          <a:p>
            <a:pPr>
              <a:lnSpc>
                <a:spcPct val="115000"/>
              </a:lnSpc>
              <a:spcAft>
                <a:spcPts val="0"/>
              </a:spcAft>
            </a:pPr>
            <a:r>
              <a:rPr lang="en-US" b="1" dirty="0">
                <a:latin typeface="Times New Roman"/>
                <a:ea typeface="Calibri"/>
                <a:cs typeface="Times New Roman"/>
              </a:rPr>
              <a:t> </a:t>
            </a:r>
            <a:r>
              <a:rPr lang="en-US" sz="2400" b="1" dirty="0">
                <a:latin typeface="Times New Roman"/>
                <a:ea typeface="Calibri"/>
                <a:cs typeface="Times New Roman"/>
              </a:rPr>
              <a:t>farmer, </a:t>
            </a:r>
            <a:endParaRPr lang="ru-RU" sz="2400" b="1" dirty="0" smtClean="0">
              <a:latin typeface="Times New Roman"/>
              <a:ea typeface="Calibri"/>
              <a:cs typeface="Times New Roman"/>
            </a:endParaRPr>
          </a:p>
          <a:p>
            <a:pPr>
              <a:lnSpc>
                <a:spcPct val="115000"/>
              </a:lnSpc>
              <a:spcAft>
                <a:spcPts val="0"/>
              </a:spcAft>
            </a:pPr>
            <a:r>
              <a:rPr lang="ru-RU" dirty="0" smtClean="0">
                <a:latin typeface="Times New Roman"/>
                <a:ea typeface="Calibri"/>
                <a:cs typeface="Times New Roman"/>
              </a:rPr>
              <a:t>А </a:t>
            </a:r>
            <a:r>
              <a:rPr lang="ru-RU" dirty="0">
                <a:latin typeface="Times New Roman"/>
                <a:ea typeface="Calibri"/>
                <a:cs typeface="Times New Roman"/>
              </a:rPr>
              <a:t>тебе, сын, стать важнее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Инженером</a:t>
            </a:r>
            <a:r>
              <a:rPr lang="ru-RU" dirty="0" smtClean="0">
                <a:latin typeface="Times New Roman"/>
                <a:ea typeface="Calibri"/>
                <a:cs typeface="Times New Roman"/>
              </a:rPr>
              <a:t>, </a:t>
            </a:r>
            <a:r>
              <a:rPr lang="ru-RU" b="1" dirty="0" smtClean="0">
                <a:latin typeface="Times New Roman"/>
                <a:ea typeface="Calibri"/>
                <a:cs typeface="Times New Roman"/>
              </a:rPr>
              <a:t>…….</a:t>
            </a:r>
            <a:endParaRPr lang="en-US" b="1" dirty="0" smtClean="0">
              <a:latin typeface="Times New Roman"/>
              <a:ea typeface="Calibri"/>
              <a:cs typeface="Times New Roman"/>
            </a:endParaRPr>
          </a:p>
          <a:p>
            <a:pPr>
              <a:lnSpc>
                <a:spcPct val="115000"/>
              </a:lnSpc>
              <a:spcAft>
                <a:spcPts val="0"/>
              </a:spcAft>
            </a:pPr>
            <a:r>
              <a:rPr lang="en-US" sz="2400" b="1" dirty="0">
                <a:latin typeface="Times New Roman" panose="02020603050405020304" pitchFamily="18" charset="0"/>
                <a:ea typeface="Calibri"/>
                <a:cs typeface="Times New Roman" panose="02020603050405020304" pitchFamily="18" charset="0"/>
              </a:rPr>
              <a:t>engineer</a:t>
            </a:r>
            <a:endParaRPr lang="ru-RU" sz="2400" b="1"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dirty="0">
                <a:latin typeface="Times New Roman"/>
                <a:ea typeface="Calibri"/>
                <a:cs typeface="Times New Roman"/>
              </a:rPr>
              <a:t>Возражал ей папа: "Разве?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Много есть профессий разных.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Может больше будет прока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Если стать рабочим, </a:t>
            </a:r>
            <a:r>
              <a:rPr lang="ru-RU" b="1" dirty="0" smtClean="0">
                <a:latin typeface="Times New Roman"/>
                <a:ea typeface="Calibri"/>
                <a:cs typeface="Times New Roman"/>
              </a:rPr>
              <a:t>…….</a:t>
            </a:r>
            <a:endParaRPr lang="en-US" b="1" dirty="0" smtClean="0">
              <a:latin typeface="Times New Roman"/>
              <a:ea typeface="Calibri"/>
              <a:cs typeface="Times New Roman"/>
            </a:endParaRPr>
          </a:p>
          <a:p>
            <a:pPr>
              <a:lnSpc>
                <a:spcPct val="115000"/>
              </a:lnSpc>
              <a:spcAft>
                <a:spcPts val="0"/>
              </a:spcAft>
            </a:pPr>
            <a:r>
              <a:rPr lang="en-US" sz="2400" b="1" dirty="0">
                <a:latin typeface="Times New Roman" panose="02020603050405020304" pitchFamily="18" charset="0"/>
                <a:ea typeface="Calibri"/>
                <a:cs typeface="Times New Roman" panose="02020603050405020304" pitchFamily="18" charset="0"/>
              </a:rPr>
              <a:t>worker </a:t>
            </a:r>
            <a:endParaRPr lang="ru-RU" sz="2400" b="1"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dirty="0">
                <a:latin typeface="Times New Roman"/>
                <a:ea typeface="Calibri"/>
                <a:cs typeface="Times New Roman"/>
              </a:rPr>
              <a:t>Бабушка, услышав, села: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"Моряком он будет, </a:t>
            </a:r>
            <a:r>
              <a:rPr lang="ru-RU" b="1" dirty="0" smtClean="0">
                <a:latin typeface="Times New Roman"/>
                <a:ea typeface="Calibri"/>
                <a:cs typeface="Times New Roman"/>
              </a:rPr>
              <a:t>…….</a:t>
            </a:r>
            <a:endParaRPr lang="ru-RU" sz="1600" dirty="0" smtClean="0">
              <a:ea typeface="Calibri"/>
              <a:cs typeface="Times New Roman"/>
            </a:endParaRPr>
          </a:p>
          <a:p>
            <a:pPr>
              <a:lnSpc>
                <a:spcPct val="115000"/>
              </a:lnSpc>
              <a:spcAft>
                <a:spcPts val="0"/>
              </a:spcAft>
            </a:pPr>
            <a:r>
              <a:rPr lang="en-US" sz="2400" b="1" dirty="0">
                <a:latin typeface="Times New Roman" panose="02020603050405020304" pitchFamily="18" charset="0"/>
                <a:ea typeface="Calibri"/>
                <a:cs typeface="Times New Roman" panose="02020603050405020304" pitchFamily="18" charset="0"/>
              </a:rPr>
              <a:t>sailor. </a:t>
            </a:r>
            <a:endParaRPr lang="ru-RU" sz="2400" b="1" dirty="0">
              <a:latin typeface="Times New Roman" panose="02020603050405020304" pitchFamily="18" charset="0"/>
              <a:ea typeface="Calibri"/>
              <a:cs typeface="Times New Roman" panose="02020603050405020304" pitchFamily="18" charset="0"/>
            </a:endParaRPr>
          </a:p>
          <a:p>
            <a:pPr>
              <a:lnSpc>
                <a:spcPct val="115000"/>
              </a:lnSpc>
              <a:spcAft>
                <a:spcPts val="0"/>
              </a:spcAft>
            </a:pPr>
            <a:endParaRPr lang="ru-RU" sz="1600" dirty="0" smtClean="0">
              <a:ea typeface="Calibri"/>
              <a:cs typeface="Times New Roman"/>
            </a:endParaRPr>
          </a:p>
          <a:p>
            <a:pPr>
              <a:lnSpc>
                <a:spcPct val="115000"/>
              </a:lnSpc>
              <a:spcAft>
                <a:spcPts val="0"/>
              </a:spcAft>
            </a:pPr>
            <a:endParaRPr lang="ru-RU" sz="1600" dirty="0" smtClean="0">
              <a:ea typeface="Calibri"/>
              <a:cs typeface="Times New Roman"/>
            </a:endParaRPr>
          </a:p>
          <a:p>
            <a:pPr>
              <a:lnSpc>
                <a:spcPct val="115000"/>
              </a:lnSpc>
              <a:spcAft>
                <a:spcPts val="0"/>
              </a:spcAft>
            </a:pPr>
            <a:endParaRPr lang="en-US" sz="1600" dirty="0" smtClean="0">
              <a:ea typeface="Calibri"/>
              <a:cs typeface="Times New Roman"/>
            </a:endParaRPr>
          </a:p>
          <a:p>
            <a:pPr>
              <a:lnSpc>
                <a:spcPct val="115000"/>
              </a:lnSpc>
              <a:spcAft>
                <a:spcPts val="0"/>
              </a:spcAft>
            </a:pPr>
            <a:endParaRPr lang="ru-RU" sz="1600" dirty="0" smtClean="0">
              <a:ea typeface="Calibri"/>
              <a:cs typeface="Times New Roman"/>
            </a:endParaRPr>
          </a:p>
          <a:p>
            <a:pPr>
              <a:lnSpc>
                <a:spcPct val="115000"/>
              </a:lnSpc>
              <a:spcAft>
                <a:spcPts val="0"/>
              </a:spcAft>
            </a:pPr>
            <a:r>
              <a:rPr lang="ru-RU" dirty="0" smtClean="0">
                <a:latin typeface="Times New Roman"/>
                <a:ea typeface="Calibri"/>
                <a:cs typeface="Times New Roman"/>
              </a:rPr>
              <a:t>Ну</a:t>
            </a:r>
            <a:r>
              <a:rPr lang="ru-RU" dirty="0">
                <a:latin typeface="Times New Roman"/>
                <a:ea typeface="Calibri"/>
                <a:cs typeface="Times New Roman"/>
              </a:rPr>
              <a:t>, а моряком не станет,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Значит, будет летчик, </a:t>
            </a:r>
            <a:r>
              <a:rPr lang="ru-RU" dirty="0" smtClean="0">
                <a:latin typeface="Times New Roman"/>
                <a:ea typeface="Calibri"/>
                <a:cs typeface="Times New Roman"/>
              </a:rPr>
              <a:t>…….</a:t>
            </a:r>
            <a:endParaRPr lang="en-US" dirty="0" smtClean="0">
              <a:latin typeface="Times New Roman"/>
              <a:ea typeface="Calibri"/>
              <a:cs typeface="Times New Roman"/>
            </a:endParaRPr>
          </a:p>
          <a:p>
            <a:pPr>
              <a:lnSpc>
                <a:spcPct val="115000"/>
              </a:lnSpc>
              <a:spcAft>
                <a:spcPts val="0"/>
              </a:spcAft>
            </a:pPr>
            <a:r>
              <a:rPr lang="en-US" sz="2400" b="1" dirty="0">
                <a:latin typeface="Times New Roman" panose="02020603050405020304" pitchFamily="18" charset="0"/>
                <a:ea typeface="Calibri"/>
                <a:cs typeface="Times New Roman" panose="02020603050405020304" pitchFamily="18" charset="0"/>
              </a:rPr>
              <a:t>pilot. </a:t>
            </a:r>
            <a:endParaRPr lang="ru-RU" sz="2400" b="1"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dirty="0">
                <a:latin typeface="Times New Roman"/>
                <a:ea typeface="Calibri"/>
                <a:cs typeface="Times New Roman"/>
              </a:rPr>
              <a:t>Дед вмешался: "Вы не правы! </a:t>
            </a:r>
            <a:endParaRPr lang="ru-RU" sz="1600" dirty="0">
              <a:ea typeface="Calibri"/>
              <a:cs typeface="Times New Roman"/>
            </a:endParaRPr>
          </a:p>
          <a:p>
            <a:pPr>
              <a:lnSpc>
                <a:spcPct val="115000"/>
              </a:lnSpc>
              <a:spcAft>
                <a:spcPts val="0"/>
              </a:spcAft>
            </a:pPr>
            <a:r>
              <a:rPr lang="ru-RU" dirty="0" smtClean="0">
                <a:latin typeface="Times New Roman"/>
                <a:ea typeface="Calibri"/>
                <a:cs typeface="Times New Roman"/>
              </a:rPr>
              <a:t>Будет </a:t>
            </a:r>
            <a:r>
              <a:rPr lang="ru-RU" dirty="0">
                <a:latin typeface="Times New Roman"/>
                <a:ea typeface="Calibri"/>
                <a:cs typeface="Times New Roman"/>
              </a:rPr>
              <a:t>внук водитель</a:t>
            </a:r>
            <a:r>
              <a:rPr lang="ru-RU" b="1" dirty="0">
                <a:latin typeface="Times New Roman"/>
                <a:ea typeface="Calibri"/>
                <a:cs typeface="Times New Roman"/>
              </a:rPr>
              <a:t>, </a:t>
            </a:r>
            <a:r>
              <a:rPr lang="ru-RU" b="1" dirty="0" smtClean="0">
                <a:latin typeface="Times New Roman"/>
                <a:ea typeface="Calibri"/>
                <a:cs typeface="Times New Roman"/>
              </a:rPr>
              <a:t>………</a:t>
            </a:r>
            <a:endParaRPr lang="en-US" b="1" dirty="0" smtClean="0">
              <a:latin typeface="Times New Roman"/>
              <a:ea typeface="Calibri"/>
              <a:cs typeface="Times New Roman"/>
            </a:endParaRPr>
          </a:p>
          <a:p>
            <a:pPr>
              <a:lnSpc>
                <a:spcPct val="115000"/>
              </a:lnSpc>
              <a:spcAft>
                <a:spcPts val="0"/>
              </a:spcAft>
            </a:pPr>
            <a:r>
              <a:rPr lang="en-US" sz="2400" b="1" dirty="0" smtClean="0">
                <a:latin typeface="Times New Roman" panose="02020603050405020304" pitchFamily="18" charset="0"/>
                <a:ea typeface="Calibri"/>
                <a:cs typeface="Times New Roman" panose="02020603050405020304" pitchFamily="18" charset="0"/>
              </a:rPr>
              <a:t> </a:t>
            </a:r>
            <a:r>
              <a:rPr lang="en-US" sz="2400" b="1" dirty="0">
                <a:latin typeface="Times New Roman" panose="02020603050405020304" pitchFamily="18" charset="0"/>
                <a:ea typeface="Calibri"/>
                <a:cs typeface="Times New Roman" panose="02020603050405020304" pitchFamily="18" charset="0"/>
              </a:rPr>
              <a:t>driver. </a:t>
            </a:r>
            <a:endParaRPr lang="ru-RU" sz="2400" b="1"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dirty="0">
                <a:latin typeface="Times New Roman"/>
                <a:ea typeface="Calibri"/>
                <a:cs typeface="Times New Roman"/>
              </a:rPr>
              <a:t>Ничего, что он недавно, </a:t>
            </a:r>
            <a:endParaRPr lang="ru-RU" sz="1600" dirty="0">
              <a:ea typeface="Calibri"/>
              <a:cs typeface="Times New Roman"/>
            </a:endParaRPr>
          </a:p>
          <a:p>
            <a:pPr>
              <a:lnSpc>
                <a:spcPct val="115000"/>
              </a:lnSpc>
              <a:spcAft>
                <a:spcPts val="0"/>
              </a:spcAft>
            </a:pPr>
            <a:r>
              <a:rPr lang="ru-RU" dirty="0">
                <a:latin typeface="Times New Roman"/>
                <a:ea typeface="Calibri"/>
                <a:cs typeface="Times New Roman"/>
              </a:rPr>
              <a:t>Стать хотел пожарным, </a:t>
            </a:r>
            <a:r>
              <a:rPr lang="ru-RU" b="1" dirty="0" smtClean="0">
                <a:latin typeface="Times New Roman"/>
                <a:ea typeface="Calibri"/>
                <a:cs typeface="Times New Roman"/>
              </a:rPr>
              <a:t>….</a:t>
            </a:r>
            <a:endParaRPr lang="en-US" b="1" dirty="0" smtClean="0">
              <a:latin typeface="Times New Roman"/>
              <a:ea typeface="Calibri"/>
              <a:cs typeface="Times New Roman"/>
            </a:endParaRPr>
          </a:p>
          <a:p>
            <a:pPr>
              <a:lnSpc>
                <a:spcPct val="115000"/>
              </a:lnSpc>
              <a:spcAft>
                <a:spcPts val="0"/>
              </a:spcAft>
            </a:pPr>
            <a:r>
              <a:rPr lang="en-US" sz="2400" b="1" dirty="0">
                <a:latin typeface="Times New Roman" panose="02020603050405020304" pitchFamily="18" charset="0"/>
                <a:ea typeface="Calibri"/>
                <a:cs typeface="Times New Roman" panose="02020603050405020304" pitchFamily="18" charset="0"/>
              </a:rPr>
              <a:t>fireman.</a:t>
            </a:r>
            <a:endParaRPr lang="ru-RU" sz="2400" b="1"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dirty="0">
                <a:latin typeface="Times New Roman"/>
                <a:ea typeface="Calibri"/>
                <a:cs typeface="Times New Roman"/>
              </a:rPr>
              <a:t>А </a:t>
            </a:r>
            <a:r>
              <a:rPr lang="ru-RU" dirty="0" smtClean="0">
                <a:latin typeface="Times New Roman"/>
                <a:ea typeface="Calibri"/>
                <a:cs typeface="Times New Roman"/>
              </a:rPr>
              <a:t>захочет</a:t>
            </a:r>
            <a:r>
              <a:rPr lang="ru-RU" dirty="0">
                <a:latin typeface="Times New Roman"/>
                <a:ea typeface="Calibri"/>
                <a:cs typeface="Times New Roman"/>
              </a:rPr>
              <a:t>, так учтите, </a:t>
            </a:r>
            <a:endParaRPr lang="ru-RU" sz="1600" dirty="0">
              <a:ea typeface="Calibri"/>
              <a:cs typeface="Times New Roman"/>
            </a:endParaRPr>
          </a:p>
          <a:p>
            <a:pPr>
              <a:lnSpc>
                <a:spcPct val="115000"/>
              </a:lnSpc>
              <a:spcAft>
                <a:spcPts val="0"/>
              </a:spcAft>
            </a:pPr>
            <a:r>
              <a:rPr lang="en-US" dirty="0" err="1">
                <a:latin typeface="Times New Roman"/>
                <a:ea typeface="Calibri"/>
                <a:cs typeface="Times New Roman"/>
              </a:rPr>
              <a:t>Будет</a:t>
            </a:r>
            <a:r>
              <a:rPr lang="en-US" dirty="0">
                <a:latin typeface="Times New Roman"/>
                <a:ea typeface="Calibri"/>
                <a:cs typeface="Times New Roman"/>
              </a:rPr>
              <a:t> </a:t>
            </a:r>
            <a:r>
              <a:rPr lang="en-US" dirty="0" err="1">
                <a:latin typeface="Times New Roman"/>
                <a:ea typeface="Calibri"/>
                <a:cs typeface="Times New Roman"/>
              </a:rPr>
              <a:t>он</a:t>
            </a:r>
            <a:r>
              <a:rPr lang="en-US" dirty="0">
                <a:latin typeface="Times New Roman"/>
                <a:ea typeface="Calibri"/>
                <a:cs typeface="Times New Roman"/>
              </a:rPr>
              <a:t> </a:t>
            </a:r>
            <a:r>
              <a:rPr lang="en-US" dirty="0" err="1">
                <a:latin typeface="Times New Roman"/>
                <a:ea typeface="Calibri"/>
                <a:cs typeface="Times New Roman"/>
              </a:rPr>
              <a:t>учитель</a:t>
            </a:r>
            <a:r>
              <a:rPr lang="en-US" dirty="0">
                <a:latin typeface="Times New Roman"/>
                <a:ea typeface="Calibri"/>
                <a:cs typeface="Times New Roman"/>
              </a:rPr>
              <a:t>, </a:t>
            </a:r>
            <a:r>
              <a:rPr lang="ru-RU" b="1" dirty="0" smtClean="0">
                <a:latin typeface="Times New Roman"/>
                <a:ea typeface="Calibri"/>
                <a:cs typeface="Times New Roman"/>
              </a:rPr>
              <a:t>……..</a:t>
            </a:r>
            <a:r>
              <a:rPr lang="ru-RU" sz="1600" dirty="0" smtClean="0">
                <a:ea typeface="Calibri"/>
                <a:cs typeface="Times New Roman"/>
              </a:rPr>
              <a:t>.</a:t>
            </a:r>
            <a:endParaRPr lang="en-US" sz="1600" dirty="0" smtClean="0">
              <a:ea typeface="Calibri"/>
              <a:cs typeface="Times New Roman"/>
            </a:endParaRPr>
          </a:p>
          <a:p>
            <a:pPr>
              <a:lnSpc>
                <a:spcPct val="115000"/>
              </a:lnSpc>
              <a:spcAft>
                <a:spcPts val="0"/>
              </a:spcAft>
            </a:pPr>
            <a:r>
              <a:rPr lang="en-US" sz="2400" b="1" dirty="0" smtClean="0">
                <a:latin typeface="Times New Roman" panose="02020603050405020304" pitchFamily="18" charset="0"/>
                <a:ea typeface="Calibri"/>
                <a:cs typeface="Times New Roman" panose="02020603050405020304" pitchFamily="18" charset="0"/>
              </a:rPr>
              <a:t>teacher </a:t>
            </a:r>
            <a:endParaRPr lang="ru-RU" sz="2400" b="1" dirty="0">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1259632" y="467961"/>
            <a:ext cx="5904656" cy="584775"/>
          </a:xfrm>
          <a:prstGeom prst="rect">
            <a:avLst/>
          </a:prstGeom>
          <a:noFill/>
        </p:spPr>
        <p:txBody>
          <a:bodyPr wrap="square" rtlCol="0">
            <a:sp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Complete these poems</a:t>
            </a:r>
            <a:endParaRPr lang="ru-RU"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624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 calcmode="lin" valueType="num">
                                      <p:cBhvr additive="base">
                                        <p:cTn id="2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0" end="20"/>
                                            </p:txEl>
                                          </p:spTgt>
                                        </p:tgtEl>
                                        <p:attrNameLst>
                                          <p:attrName>style.visibility</p:attrName>
                                        </p:attrNameLst>
                                      </p:cBhvr>
                                      <p:to>
                                        <p:strVal val="visible"/>
                                      </p:to>
                                    </p:set>
                                    <p:anim calcmode="lin" valueType="num">
                                      <p:cBhvr additive="base">
                                        <p:cTn id="35"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23" end="23"/>
                                            </p:txEl>
                                          </p:spTgt>
                                        </p:tgtEl>
                                        <p:attrNameLst>
                                          <p:attrName>style.visibility</p:attrName>
                                        </p:attrNameLst>
                                      </p:cBhvr>
                                      <p:to>
                                        <p:strVal val="visible"/>
                                      </p:to>
                                    </p:set>
                                    <p:anim calcmode="lin" valueType="num">
                                      <p:cBhvr additive="base">
                                        <p:cTn id="41"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6" end="26"/>
                                            </p:txEl>
                                          </p:spTgt>
                                        </p:tgtEl>
                                        <p:attrNameLst>
                                          <p:attrName>style.visibility</p:attrName>
                                        </p:attrNameLst>
                                      </p:cBhvr>
                                      <p:to>
                                        <p:strVal val="visible"/>
                                      </p:to>
                                    </p:set>
                                    <p:anim calcmode="lin" valueType="num">
                                      <p:cBhvr additive="base">
                                        <p:cTn id="47" dur="500" fill="hold"/>
                                        <p:tgtEl>
                                          <p:spTgt spid="3">
                                            <p:txEl>
                                              <p:pRg st="26" end="2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6" end="2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29" end="29"/>
                                            </p:txEl>
                                          </p:spTgt>
                                        </p:tgtEl>
                                        <p:attrNameLst>
                                          <p:attrName>style.visibility</p:attrName>
                                        </p:attrNameLst>
                                      </p:cBhvr>
                                      <p:to>
                                        <p:strVal val="visible"/>
                                      </p:to>
                                    </p:set>
                                    <p:anim calcmode="lin" valueType="num">
                                      <p:cBhvr additive="base">
                                        <p:cTn id="53" dur="500" fill="hold"/>
                                        <p:tgtEl>
                                          <p:spTgt spid="3">
                                            <p:txEl>
                                              <p:pRg st="29" end="2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9" end="2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f2.ppt-online.org/files2/slide/f/F8SIkP4YK7LGtWZBvX5xd2Tmyoj3EDqClHz1bA/slide-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232" y="188640"/>
            <a:ext cx="9036768" cy="64087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4566" y="4074649"/>
            <a:ext cx="3528392" cy="24064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2409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332656"/>
            <a:ext cx="8280920" cy="5632311"/>
          </a:xfrm>
          <a:prstGeom prst="rect">
            <a:avLst/>
          </a:prstGeom>
        </p:spPr>
        <p:txBody>
          <a:bodyPr wrap="square">
            <a:spAutoFit/>
          </a:bodyPr>
          <a:lstStyle/>
          <a:p>
            <a:pPr algn="ctr"/>
            <a:r>
              <a:rPr lang="en-US" sz="3600" b="1" dirty="0"/>
              <a:t>«Fill in the blanks» (am, is, are.) </a:t>
            </a:r>
            <a:endParaRPr lang="ru-RU" sz="3600" b="1" dirty="0" smtClean="0"/>
          </a:p>
          <a:p>
            <a:endParaRPr lang="ru-RU" sz="3600" b="1" dirty="0" smtClean="0"/>
          </a:p>
          <a:p>
            <a:r>
              <a:rPr lang="en-US" sz="3600" dirty="0" smtClean="0"/>
              <a:t>1</a:t>
            </a:r>
            <a:r>
              <a:rPr lang="en-US" sz="3600" dirty="0"/>
              <a:t>. My sister ………. a nurse.</a:t>
            </a:r>
          </a:p>
          <a:p>
            <a:r>
              <a:rPr lang="en-US" sz="3600" dirty="0"/>
              <a:t>2. You ………. a teacher.</a:t>
            </a:r>
          </a:p>
          <a:p>
            <a:r>
              <a:rPr lang="en-US" sz="3600" dirty="0"/>
              <a:t>3. They …………… drivers.</a:t>
            </a:r>
          </a:p>
          <a:p>
            <a:r>
              <a:rPr lang="en-US" sz="3600" dirty="0"/>
              <a:t>4. I ………. a fireman.</a:t>
            </a:r>
          </a:p>
          <a:p>
            <a:r>
              <a:rPr lang="en-US" sz="3600" dirty="0"/>
              <a:t>5. My parents …………. doctors.</a:t>
            </a:r>
          </a:p>
          <a:p>
            <a:r>
              <a:rPr lang="en-US" sz="3600" dirty="0"/>
              <a:t>6. Tom and Jon …………. pilots.</a:t>
            </a:r>
          </a:p>
          <a:p>
            <a:r>
              <a:rPr lang="en-US" sz="3600" dirty="0"/>
              <a:t>7. He ………. a good farmer.</a:t>
            </a:r>
          </a:p>
          <a:p>
            <a:r>
              <a:rPr lang="en-US" sz="3600" dirty="0"/>
              <a:t>8. We ………. vets.</a:t>
            </a:r>
          </a:p>
        </p:txBody>
      </p:sp>
    </p:spTree>
    <p:extLst>
      <p:ext uri="{BB962C8B-B14F-4D97-AF65-F5344CB8AC3E}">
        <p14:creationId xmlns:p14="http://schemas.microsoft.com/office/powerpoint/2010/main" val="860740217"/>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280920" cy="6370975"/>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«Tongue twisters</a:t>
            </a:r>
            <a:r>
              <a:rPr lang="en-US" sz="3600" b="1" dirty="0" smtClean="0">
                <a:latin typeface="Times New Roman" panose="02020603050405020304" pitchFamily="18" charset="0"/>
                <a:cs typeface="Times New Roman" panose="02020603050405020304" pitchFamily="18" charset="0"/>
              </a:rPr>
              <a:t>»</a:t>
            </a:r>
          </a:p>
          <a:p>
            <a:pPr algn="ctr"/>
            <a:endParaRPr lang="en-US" sz="3600" b="1" dirty="0" smtClean="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When a doctor doctors a doctor,</a:t>
            </a:r>
          </a:p>
          <a:p>
            <a:r>
              <a:rPr lang="en-US" sz="2400" b="1" dirty="0">
                <a:solidFill>
                  <a:srgbClr val="FF0000"/>
                </a:solidFill>
                <a:latin typeface="Times New Roman" panose="02020603050405020304" pitchFamily="18" charset="0"/>
                <a:cs typeface="Times New Roman" panose="02020603050405020304" pitchFamily="18" charset="0"/>
              </a:rPr>
              <a:t>Does the doctor doing the doctoring</a:t>
            </a:r>
          </a:p>
          <a:p>
            <a:r>
              <a:rPr lang="en-US" sz="2400" b="1" dirty="0">
                <a:solidFill>
                  <a:srgbClr val="FF0000"/>
                </a:solidFill>
                <a:latin typeface="Times New Roman" panose="02020603050405020304" pitchFamily="18" charset="0"/>
                <a:cs typeface="Times New Roman" panose="02020603050405020304" pitchFamily="18" charset="0"/>
              </a:rPr>
              <a:t>Doctor as the doctor being doctored wants to be doctored or</a:t>
            </a:r>
          </a:p>
          <a:p>
            <a:r>
              <a:rPr lang="en-US" sz="2400" b="1" dirty="0">
                <a:solidFill>
                  <a:srgbClr val="FF0000"/>
                </a:solidFill>
                <a:latin typeface="Times New Roman" panose="02020603050405020304" pitchFamily="18" charset="0"/>
                <a:cs typeface="Times New Roman" panose="02020603050405020304" pitchFamily="18" charset="0"/>
              </a:rPr>
              <a:t>Does the doctor doing the doctoring </a:t>
            </a:r>
          </a:p>
          <a:p>
            <a:r>
              <a:rPr lang="en-US" sz="2400" b="1" dirty="0">
                <a:solidFill>
                  <a:srgbClr val="FF0000"/>
                </a:solidFill>
                <a:latin typeface="Times New Roman" panose="02020603050405020304" pitchFamily="18" charset="0"/>
                <a:cs typeface="Times New Roman" panose="02020603050405020304" pitchFamily="18" charset="0"/>
              </a:rPr>
              <a:t>Doctor as he wants to doctor?</a:t>
            </a:r>
          </a:p>
          <a:p>
            <a:r>
              <a:rPr lang="en-US" sz="2400" b="1" dirty="0">
                <a:latin typeface="Times New Roman" panose="02020603050405020304" pitchFamily="18" charset="0"/>
                <a:cs typeface="Times New Roman" panose="02020603050405020304" pitchFamily="18" charset="0"/>
              </a:rPr>
              <a:t>	</a:t>
            </a:r>
          </a:p>
          <a:p>
            <a:r>
              <a:rPr lang="en-US" sz="2400" b="1" dirty="0">
                <a:solidFill>
                  <a:srgbClr val="0070C0"/>
                </a:solidFill>
                <a:latin typeface="Times New Roman" panose="02020603050405020304" pitchFamily="18" charset="0"/>
                <a:cs typeface="Times New Roman" panose="02020603050405020304" pitchFamily="18" charset="0"/>
              </a:rPr>
              <a:t>Suzie, Suzie, working in a shoeshine shop.</a:t>
            </a:r>
          </a:p>
          <a:p>
            <a:r>
              <a:rPr lang="en-US" sz="2400" b="1" dirty="0">
                <a:solidFill>
                  <a:srgbClr val="0070C0"/>
                </a:solidFill>
                <a:latin typeface="Times New Roman" panose="02020603050405020304" pitchFamily="18" charset="0"/>
                <a:cs typeface="Times New Roman" panose="02020603050405020304" pitchFamily="18" charset="0"/>
              </a:rPr>
              <a:t>All day long she sits and shines,</a:t>
            </a:r>
          </a:p>
          <a:p>
            <a:r>
              <a:rPr lang="en-US" sz="2400" b="1" dirty="0">
                <a:solidFill>
                  <a:srgbClr val="0070C0"/>
                </a:solidFill>
                <a:latin typeface="Times New Roman" panose="02020603050405020304" pitchFamily="18" charset="0"/>
                <a:cs typeface="Times New Roman" panose="02020603050405020304" pitchFamily="18" charset="0"/>
              </a:rPr>
              <a:t>all day long she shines and sits,</a:t>
            </a:r>
          </a:p>
          <a:p>
            <a:r>
              <a:rPr lang="en-US" sz="2400" b="1" dirty="0">
                <a:solidFill>
                  <a:srgbClr val="0070C0"/>
                </a:solidFill>
                <a:latin typeface="Times New Roman" panose="02020603050405020304" pitchFamily="18" charset="0"/>
                <a:cs typeface="Times New Roman" panose="02020603050405020304" pitchFamily="18" charset="0"/>
              </a:rPr>
              <a:t>and sits and shines, and shines and sits,.</a:t>
            </a:r>
          </a:p>
          <a:p>
            <a:r>
              <a:rPr lang="en-US" sz="2400" b="1" dirty="0">
                <a:solidFill>
                  <a:srgbClr val="0070C0"/>
                </a:solidFill>
                <a:latin typeface="Times New Roman" panose="02020603050405020304" pitchFamily="18" charset="0"/>
                <a:cs typeface="Times New Roman" panose="02020603050405020304" pitchFamily="18" charset="0"/>
              </a:rPr>
              <a:t>Suzie, Suzie, working in a shoeshine shop.</a:t>
            </a:r>
          </a:p>
          <a:p>
            <a:endParaRPr lang="en-US" sz="3600" b="1" dirty="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 </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461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2599</TotalTime>
  <Words>463</Words>
  <Application>Microsoft Office PowerPoint</Application>
  <PresentationFormat>Экран (4:3)</PresentationFormat>
  <Paragraphs>117</Paragraphs>
  <Slides>15</Slides>
  <Notes>0</Notes>
  <HiddenSlides>0</HiddenSlides>
  <MMClips>1</MMClips>
  <ScaleCrop>false</ScaleCrop>
  <HeadingPairs>
    <vt:vector size="4" baseType="variant">
      <vt:variant>
        <vt:lpstr>Тема</vt:lpstr>
      </vt:variant>
      <vt:variant>
        <vt:i4>3</vt:i4>
      </vt:variant>
      <vt:variant>
        <vt:lpstr>Заголовки слайдов</vt:lpstr>
      </vt:variant>
      <vt:variant>
        <vt:i4>15</vt:i4>
      </vt:variant>
    </vt:vector>
  </HeadingPairs>
  <TitlesOfParts>
    <vt:vector size="18" baseType="lpstr">
      <vt:lpstr>1_Тема Office</vt:lpstr>
      <vt:lpstr>7_Тема Office</vt:lpstr>
      <vt:lpstr>Официальная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47</cp:revision>
  <dcterms:created xsi:type="dcterms:W3CDTF">2022-03-25T16:29:25Z</dcterms:created>
  <dcterms:modified xsi:type="dcterms:W3CDTF">2023-11-11T19:40:40Z</dcterms:modified>
</cp:coreProperties>
</file>