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9" r:id="rId3"/>
    <p:sldId id="260" r:id="rId4"/>
    <p:sldId id="258" r:id="rId5"/>
    <p:sldId id="261" r:id="rId6"/>
    <p:sldId id="264" r:id="rId7"/>
    <p:sldId id="270" r:id="rId8"/>
    <p:sldId id="272" r:id="rId9"/>
    <p:sldId id="273" r:id="rId10"/>
    <p:sldId id="267" r:id="rId11"/>
    <p:sldId id="280" r:id="rId12"/>
    <p:sldId id="281" r:id="rId13"/>
    <p:sldId id="28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6E3C-F66E-48A6-91BF-B597EA00821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4CA-2269-4A24-A09E-23D73C23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2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6E3C-F66E-48A6-91BF-B597EA00821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4CA-2269-4A24-A09E-23D73C23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6E3C-F66E-48A6-91BF-B597EA00821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4CA-2269-4A24-A09E-23D73C23912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79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6E3C-F66E-48A6-91BF-B597EA00821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4CA-2269-4A24-A09E-23D73C23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145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6E3C-F66E-48A6-91BF-B597EA00821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4CA-2269-4A24-A09E-23D73C23912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356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6E3C-F66E-48A6-91BF-B597EA00821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4CA-2269-4A24-A09E-23D73C23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679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6E3C-F66E-48A6-91BF-B597EA00821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4CA-2269-4A24-A09E-23D73C23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473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6E3C-F66E-48A6-91BF-B597EA00821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4CA-2269-4A24-A09E-23D73C23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6E3C-F66E-48A6-91BF-B597EA00821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4CA-2269-4A24-A09E-23D73C23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17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6E3C-F66E-48A6-91BF-B597EA00821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4CA-2269-4A24-A09E-23D73C23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66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6E3C-F66E-48A6-91BF-B597EA00821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4CA-2269-4A24-A09E-23D73C23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6E3C-F66E-48A6-91BF-B597EA00821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4CA-2269-4A24-A09E-23D73C23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62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6E3C-F66E-48A6-91BF-B597EA00821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4CA-2269-4A24-A09E-23D73C23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3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6E3C-F66E-48A6-91BF-B597EA00821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4CA-2269-4A24-A09E-23D73C23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8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6E3C-F66E-48A6-91BF-B597EA00821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4CA-2269-4A24-A09E-23D73C23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4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6E3C-F66E-48A6-91BF-B597EA00821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C4CA-2269-4A24-A09E-23D73C23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7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76E3C-F66E-48A6-91BF-B597EA00821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8AC4CA-2269-4A24-A09E-23D73C23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5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">
            <a:hlinkClick r:id="" action="ppaction://media"/>
            <a:extLst>
              <a:ext uri="{FF2B5EF4-FFF2-40B4-BE49-F238E27FC236}">
                <a16:creationId xmlns:a16="http://schemas.microsoft.com/office/drawing/2014/main" id="{D10A9272-49DD-40BA-888F-3D77FF1208C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286" y="0"/>
            <a:ext cx="9143427" cy="6858000"/>
          </a:xfrm>
        </p:spPr>
      </p:pic>
    </p:spTree>
    <p:extLst>
      <p:ext uri="{BB962C8B-B14F-4D97-AF65-F5344CB8AC3E}">
        <p14:creationId xmlns:p14="http://schemas.microsoft.com/office/powerpoint/2010/main" val="26785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ADFFE0D-1D1C-48AF-B882-E267046DD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Вычислите значения выражений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>
                <a:extLst>
                  <a:ext uri="{FF2B5EF4-FFF2-40B4-BE49-F238E27FC236}">
                    <a16:creationId xmlns:a16="http://schemas.microsoft.com/office/drawing/2014/main" id="{A2C35AA9-140B-4D04-9CCE-47CB48C345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numCol="2">
                <a:normAutofit lnSpcReduction="1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5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5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ru-RU" sz="5400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sz="5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sz="5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ru-RU" sz="5400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sz="5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sz="5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ru-RU" sz="5400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5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5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5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54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ru-RU" sz="5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5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5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5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54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ru-RU" sz="5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5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ru-RU" sz="5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5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ru-RU" sz="54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ru-RU" sz="54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Объект 4">
                <a:extLst>
                  <a:ext uri="{FF2B5EF4-FFF2-40B4-BE49-F238E27FC236}">
                    <a16:creationId xmlns:a16="http://schemas.microsoft.com/office/drawing/2014/main" id="{A2C35AA9-140B-4D04-9CCE-47CB48C345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CC6CF8-C27C-42BC-9F21-1D1B684784BF}"/>
                  </a:ext>
                </a:extLst>
              </p:cNvPr>
              <p:cNvSpPr txBox="1"/>
              <p:nvPr/>
            </p:nvSpPr>
            <p:spPr>
              <a:xfrm>
                <a:off x="3317965" y="2160589"/>
                <a:ext cx="849085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CC6CF8-C27C-42BC-9F21-1D1B68478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965" y="2160589"/>
                <a:ext cx="849085" cy="1244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4F2634-0618-4B00-ACF3-7CCBBE0A2C28}"/>
                  </a:ext>
                </a:extLst>
              </p:cNvPr>
              <p:cNvSpPr txBox="1"/>
              <p:nvPr/>
            </p:nvSpPr>
            <p:spPr>
              <a:xfrm>
                <a:off x="3317964" y="3496883"/>
                <a:ext cx="849085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4F2634-0618-4B00-ACF3-7CCBBE0A2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964" y="3496883"/>
                <a:ext cx="849085" cy="1246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227B3F-27B2-43A0-B161-F48712DA6ED3}"/>
                  </a:ext>
                </a:extLst>
              </p:cNvPr>
              <p:cNvSpPr txBox="1"/>
              <p:nvPr/>
            </p:nvSpPr>
            <p:spPr>
              <a:xfrm>
                <a:off x="3317964" y="4796534"/>
                <a:ext cx="849085" cy="1299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227B3F-27B2-43A0-B161-F48712DA6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964" y="4796534"/>
                <a:ext cx="849085" cy="12996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A7780F-A766-40BF-B819-A25B47326997}"/>
                  </a:ext>
                </a:extLst>
              </p:cNvPr>
              <p:cNvSpPr txBox="1"/>
              <p:nvPr/>
            </p:nvSpPr>
            <p:spPr>
              <a:xfrm>
                <a:off x="7511145" y="2171173"/>
                <a:ext cx="849085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A7780F-A766-40BF-B819-A25B47326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45" y="2171173"/>
                <a:ext cx="849085" cy="12448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FD92D-9078-4016-B6B3-0F706C3AD24E}"/>
                  </a:ext>
                </a:extLst>
              </p:cNvPr>
              <p:cNvSpPr txBox="1"/>
              <p:nvPr/>
            </p:nvSpPr>
            <p:spPr>
              <a:xfrm>
                <a:off x="7567752" y="3481866"/>
                <a:ext cx="849085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FD92D-9078-4016-B6B3-0F706C3AD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752" y="3481866"/>
                <a:ext cx="849085" cy="12488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FEF56B-AD41-46F7-9F66-656ECC63B51F}"/>
                  </a:ext>
                </a:extLst>
              </p:cNvPr>
              <p:cNvSpPr txBox="1"/>
              <p:nvPr/>
            </p:nvSpPr>
            <p:spPr>
              <a:xfrm>
                <a:off x="8103325" y="4796534"/>
                <a:ext cx="849085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FEF56B-AD41-46F7-9F66-656ECC63B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325" y="4796534"/>
                <a:ext cx="849085" cy="12448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56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F36D107-8022-42D3-8398-36A6CC934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9" y="1364375"/>
            <a:ext cx="9941259" cy="41256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F70795-68E2-4601-AECB-374B7E32D8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88" y="2947410"/>
            <a:ext cx="818971" cy="73400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2AE531F-0E65-4143-BA6D-C894F964F9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13" y="4489930"/>
            <a:ext cx="818971" cy="7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38949635-8EDE-4CBA-A151-FA007524C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6"/>
          <a:stretch/>
        </p:blipFill>
        <p:spPr>
          <a:xfrm>
            <a:off x="483635" y="529140"/>
            <a:ext cx="11108297" cy="394438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119915A3-71FC-41FF-88CB-79F27F35C5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8" t="81861" r="37551" b="2129"/>
          <a:stretch/>
        </p:blipFill>
        <p:spPr>
          <a:xfrm>
            <a:off x="2350164" y="5143121"/>
            <a:ext cx="1883142" cy="12098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9777B54D-A4E0-493B-A5F5-F9E1AF8549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9" t="82032" r="48885" b="2822"/>
          <a:stretch/>
        </p:blipFill>
        <p:spPr>
          <a:xfrm>
            <a:off x="10083191" y="5174220"/>
            <a:ext cx="1532140" cy="114453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52511E5F-D3B9-4045-BC68-9BEEAB1CD9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0" t="82144" r="58053" b="3125"/>
          <a:stretch/>
        </p:blipFill>
        <p:spPr>
          <a:xfrm>
            <a:off x="8111919" y="5191233"/>
            <a:ext cx="1856935" cy="111321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E0DDF8B3-9C2E-429E-937A-EBFCEA2EBE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5" t="81339" r="69214" b="3409"/>
          <a:stretch/>
        </p:blipFill>
        <p:spPr>
          <a:xfrm>
            <a:off x="4319221" y="5132154"/>
            <a:ext cx="1563728" cy="115259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77AA236F-3A8D-4A0B-95C7-A1DC9767C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81106" r="78223" b="3055"/>
          <a:stretch/>
        </p:blipFill>
        <p:spPr>
          <a:xfrm>
            <a:off x="6059756" y="5132154"/>
            <a:ext cx="1899139" cy="119692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3D00B5DD-28F6-440F-8A63-C5F90B6C7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81106" r="89219" b="2249"/>
          <a:stretch/>
        </p:blipFill>
        <p:spPr>
          <a:xfrm>
            <a:off x="641402" y="5095163"/>
            <a:ext cx="1633781" cy="125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01185 -0.427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0.3138 -0.424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-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00807 -0.43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-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30846 -0.298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0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0.10104 -0.436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-0.18268 -0.3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2D09641-F2FD-4028-B9C5-6D81BBB45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522515"/>
                <a:ext cx="8596668" cy="55188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4400" dirty="0"/>
                  <a:t>Маша в первый день прочитала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4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sz="4400" dirty="0"/>
                  <a:t> всей книги, во второй день прочла уже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4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sz="4400" dirty="0"/>
                  <a:t> всей книги, а в третий день прочла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sz="4400" dirty="0"/>
                  <a:t> . Какая часть книги осталось Маше для прочтения?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2D09641-F2FD-4028-B9C5-6D81BBB45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522515"/>
                <a:ext cx="8596668" cy="5518848"/>
              </a:xfrm>
              <a:blipFill>
                <a:blip r:embed="rId2"/>
                <a:stretch>
                  <a:fillRect l="-2837" t="-2320" r="-24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66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6810F9-28A0-4947-BB16-A9FBE0AF7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6" r="1463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E30E6-9959-4235-8836-2AAD1BBD3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610" y="1655761"/>
            <a:ext cx="4763558" cy="3546477"/>
          </a:xfrm>
        </p:spPr>
        <p:txBody>
          <a:bodyPr>
            <a:normAutofit/>
          </a:bodyPr>
          <a:lstStyle/>
          <a:p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/>
              <a:t>КЛАССНАЯ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255090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E30E6-9959-4235-8836-2AAD1BBD3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613954"/>
            <a:ext cx="8098971" cy="4833257"/>
          </a:xfrm>
        </p:spPr>
        <p:txBody>
          <a:bodyPr/>
          <a:lstStyle/>
          <a:p>
            <a:r>
              <a:rPr lang="ru-RU" sz="6600" dirty="0"/>
              <a:t>Сложение и вычитание дробей с одинаковым знаменателем</a:t>
            </a:r>
          </a:p>
        </p:txBody>
      </p:sp>
    </p:spTree>
    <p:extLst>
      <p:ext uri="{BB962C8B-B14F-4D97-AF65-F5344CB8AC3E}">
        <p14:creationId xmlns:p14="http://schemas.microsoft.com/office/powerpoint/2010/main" val="226782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94C114E-0333-4262-846B-2E3E50AC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8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Цель: </a:t>
            </a:r>
            <a:endParaRPr lang="en-US" sz="8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6B935EB2-D2EC-4898-AED2-5DE0D76D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Научиться складывать и вычитать дроби с одинаковым знаменателем</a:t>
            </a:r>
            <a:endParaRPr lang="ru-RU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16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94C114E-0333-4262-846B-2E3E50AC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8000" dirty="0" err="1"/>
              <a:t>Задачи</a:t>
            </a:r>
            <a:r>
              <a:rPr lang="ru-RU" sz="8000" dirty="0"/>
              <a:t>:</a:t>
            </a:r>
            <a:endParaRPr lang="en-US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D654D8-C31B-4003-9914-09F5C79B7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90"/>
            <a:ext cx="4443888" cy="1862770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1.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Сформулировать и изучить правила сложения и вычитания дробей с одинаковым знаменателем</a:t>
            </a:r>
            <a:endParaRPr lang="ru-RU" sz="2800" dirty="0"/>
          </a:p>
        </p:txBody>
      </p:sp>
      <p:pic>
        <p:nvPicPr>
          <p:cNvPr id="6" name="Picture 5" descr="Белые стрелки наследуется на красная цель">
            <a:extLst>
              <a:ext uri="{FF2B5EF4-FFF2-40B4-BE49-F238E27FC236}">
                <a16:creationId xmlns:a16="http://schemas.microsoft.com/office/drawing/2014/main" id="{0E7E1DEC-F471-4685-ABC6-ACB25DB95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02" r="5987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E7B15381-394A-44E1-A1C8-3A46196C6E10}"/>
              </a:ext>
            </a:extLst>
          </p:cNvPr>
          <p:cNvSpPr txBox="1">
            <a:spLocks/>
          </p:cNvSpPr>
          <p:nvPr/>
        </p:nvSpPr>
        <p:spPr>
          <a:xfrm>
            <a:off x="4830114" y="4131044"/>
            <a:ext cx="4443888" cy="1862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2</a:t>
            </a:r>
            <a:r>
              <a:rPr lang="ru-RU" sz="2600" dirty="0"/>
              <a:t>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Научится применять правила при решении задач.</a:t>
            </a:r>
          </a:p>
        </p:txBody>
      </p:sp>
    </p:spTree>
    <p:extLst>
      <p:ext uri="{BB962C8B-B14F-4D97-AF65-F5344CB8AC3E}">
        <p14:creationId xmlns:p14="http://schemas.microsoft.com/office/powerpoint/2010/main" val="42531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0DE0BDB8-13FC-484B-AEC7-08E8C584D825}"/>
              </a:ext>
            </a:extLst>
          </p:cNvPr>
          <p:cNvSpPr/>
          <p:nvPr/>
        </p:nvSpPr>
        <p:spPr>
          <a:xfrm>
            <a:off x="1615776" y="2247314"/>
            <a:ext cx="2363372" cy="2363372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нак ''плюс'' 4">
            <a:extLst>
              <a:ext uri="{FF2B5EF4-FFF2-40B4-BE49-F238E27FC236}">
                <a16:creationId xmlns:a16="http://schemas.microsoft.com/office/drawing/2014/main" id="{1710D501-5C7C-41CB-9231-C365DA34D9DD}"/>
              </a:ext>
            </a:extLst>
          </p:cNvPr>
          <p:cNvSpPr/>
          <p:nvPr/>
        </p:nvSpPr>
        <p:spPr>
          <a:xfrm>
            <a:off x="3979148" y="3128554"/>
            <a:ext cx="600891" cy="600891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99EBD3A-3883-4420-ABAF-DF342576019D}"/>
              </a:ext>
            </a:extLst>
          </p:cNvPr>
          <p:cNvSpPr/>
          <p:nvPr/>
        </p:nvSpPr>
        <p:spPr>
          <a:xfrm>
            <a:off x="4715691" y="2247313"/>
            <a:ext cx="2363372" cy="2363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>
            <a:extLst>
              <a:ext uri="{FF2B5EF4-FFF2-40B4-BE49-F238E27FC236}">
                <a16:creationId xmlns:a16="http://schemas.microsoft.com/office/drawing/2014/main" id="{5178218A-3780-442C-97C1-6132448EA30B}"/>
              </a:ext>
            </a:extLst>
          </p:cNvPr>
          <p:cNvSpPr/>
          <p:nvPr/>
        </p:nvSpPr>
        <p:spPr>
          <a:xfrm>
            <a:off x="7302137" y="3128554"/>
            <a:ext cx="600891" cy="600891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1C640BDD-F1B8-4A82-85C4-AAB14A153BCB}"/>
              </a:ext>
            </a:extLst>
          </p:cNvPr>
          <p:cNvSpPr/>
          <p:nvPr/>
        </p:nvSpPr>
        <p:spPr>
          <a:xfrm>
            <a:off x="7713346" y="2247313"/>
            <a:ext cx="2862878" cy="236337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A00B1D8-736A-49B0-8532-F239AEBE3E19}"/>
              </a:ext>
            </a:extLst>
          </p:cNvPr>
          <p:cNvGrpSpPr/>
          <p:nvPr/>
        </p:nvGrpSpPr>
        <p:grpSpPr>
          <a:xfrm>
            <a:off x="2439483" y="2659557"/>
            <a:ext cx="715958" cy="1692121"/>
            <a:chOff x="2439483" y="2659557"/>
            <a:chExt cx="715958" cy="169212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ECD8C67-CAF4-45BB-BB84-7C3FFE739675}"/>
                </a:ext>
              </a:extLst>
            </p:cNvPr>
            <p:cNvSpPr txBox="1"/>
            <p:nvPr/>
          </p:nvSpPr>
          <p:spPr>
            <a:xfrm>
              <a:off x="2566493" y="2659557"/>
              <a:ext cx="5004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21FE95-9ABA-45F1-8956-407435DDBE8B}"/>
                </a:ext>
              </a:extLst>
            </p:cNvPr>
            <p:cNvSpPr txBox="1"/>
            <p:nvPr/>
          </p:nvSpPr>
          <p:spPr>
            <a:xfrm>
              <a:off x="2547233" y="3582237"/>
              <a:ext cx="5004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8</a:t>
              </a:r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E881C304-7CCB-4F13-ADAB-C3191C81DE53}"/>
                </a:ext>
              </a:extLst>
            </p:cNvPr>
            <p:cNvCxnSpPr/>
            <p:nvPr/>
          </p:nvCxnSpPr>
          <p:spPr>
            <a:xfrm>
              <a:off x="2439483" y="3532866"/>
              <a:ext cx="7159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80D26BB-52E3-4CE3-AEF1-BE094050F94E}"/>
              </a:ext>
            </a:extLst>
          </p:cNvPr>
          <p:cNvGrpSpPr/>
          <p:nvPr/>
        </p:nvGrpSpPr>
        <p:grpSpPr>
          <a:xfrm>
            <a:off x="8786806" y="2743833"/>
            <a:ext cx="715958" cy="1622784"/>
            <a:chOff x="8786806" y="2743833"/>
            <a:chExt cx="715958" cy="16227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661B1D-8973-48AA-A680-52252AFFB796}"/>
                </a:ext>
              </a:extLst>
            </p:cNvPr>
            <p:cNvSpPr txBox="1"/>
            <p:nvPr/>
          </p:nvSpPr>
          <p:spPr>
            <a:xfrm>
              <a:off x="8894556" y="2743833"/>
              <a:ext cx="5004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360375-8417-4374-BA84-6772E1C4BDC1}"/>
                </a:ext>
              </a:extLst>
            </p:cNvPr>
            <p:cNvSpPr txBox="1"/>
            <p:nvPr/>
          </p:nvSpPr>
          <p:spPr>
            <a:xfrm>
              <a:off x="8894556" y="3597176"/>
              <a:ext cx="5004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8</a:t>
              </a:r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24032D42-9A9D-44A4-B770-56AC4096BC9C}"/>
                </a:ext>
              </a:extLst>
            </p:cNvPr>
            <p:cNvCxnSpPr/>
            <p:nvPr/>
          </p:nvCxnSpPr>
          <p:spPr>
            <a:xfrm>
              <a:off x="8786806" y="3582237"/>
              <a:ext cx="7159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10D549C-2A68-45EC-AEFE-04A4FC7C8E4E}"/>
              </a:ext>
            </a:extLst>
          </p:cNvPr>
          <p:cNvGrpSpPr/>
          <p:nvPr/>
        </p:nvGrpSpPr>
        <p:grpSpPr>
          <a:xfrm>
            <a:off x="5512719" y="2659557"/>
            <a:ext cx="715958" cy="1707060"/>
            <a:chOff x="5512719" y="2659557"/>
            <a:chExt cx="715958" cy="17070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75A4F2-3FA3-4F8A-9E40-DD3D30F9A755}"/>
                </a:ext>
              </a:extLst>
            </p:cNvPr>
            <p:cNvSpPr txBox="1"/>
            <p:nvPr/>
          </p:nvSpPr>
          <p:spPr>
            <a:xfrm>
              <a:off x="5596018" y="2659557"/>
              <a:ext cx="5004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C710A3-08A3-46E7-8082-D046421F69FF}"/>
                </a:ext>
              </a:extLst>
            </p:cNvPr>
            <p:cNvSpPr txBox="1"/>
            <p:nvPr/>
          </p:nvSpPr>
          <p:spPr>
            <a:xfrm>
              <a:off x="5620469" y="3597176"/>
              <a:ext cx="5004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8</a:t>
              </a: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ABBB3DBD-88DD-40B7-AEDC-6C9B1635217C}"/>
                </a:ext>
              </a:extLst>
            </p:cNvPr>
            <p:cNvCxnSpPr/>
            <p:nvPr/>
          </p:nvCxnSpPr>
          <p:spPr>
            <a:xfrm>
              <a:off x="5512719" y="3513274"/>
              <a:ext cx="7159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793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84FE071-24F0-4195-AB6C-4052D627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35" y="856637"/>
            <a:ext cx="5044350" cy="50161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 err="1">
                <a:effectLst/>
              </a:rPr>
              <a:t>Чтобы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сложить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дроби</a:t>
            </a:r>
            <a:r>
              <a:rPr lang="en-US" sz="4000" dirty="0">
                <a:effectLst/>
              </a:rPr>
              <a:t> с </a:t>
            </a:r>
            <a:r>
              <a:rPr lang="en-US" sz="4000" dirty="0" err="1">
                <a:effectLst/>
              </a:rPr>
              <a:t>одинаковым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знаменателем</a:t>
            </a:r>
            <a:r>
              <a:rPr lang="en-US" sz="4000" dirty="0">
                <a:effectLst/>
              </a:rPr>
              <a:t>, </a:t>
            </a:r>
            <a:r>
              <a:rPr lang="en-US" sz="4000" dirty="0" err="1">
                <a:effectLst/>
              </a:rPr>
              <a:t>нужно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числитель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сложить</a:t>
            </a:r>
            <a:r>
              <a:rPr lang="en-US" sz="4000" dirty="0">
                <a:effectLst/>
              </a:rPr>
              <a:t> с </a:t>
            </a:r>
            <a:r>
              <a:rPr lang="en-US" sz="4000" dirty="0" err="1">
                <a:effectLst/>
              </a:rPr>
              <a:t>числителем</a:t>
            </a:r>
            <a:r>
              <a:rPr lang="en-US" sz="4000" dirty="0">
                <a:effectLst/>
              </a:rPr>
              <a:t>, а </a:t>
            </a:r>
            <a:r>
              <a:rPr lang="en-US" sz="4000" dirty="0" err="1">
                <a:effectLst/>
              </a:rPr>
              <a:t>знаменатель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оставить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прежним</a:t>
            </a:r>
            <a:r>
              <a:rPr lang="en-US" sz="2000" dirty="0">
                <a:effectLst/>
              </a:rPr>
              <a:t>.</a:t>
            </a:r>
            <a:endParaRPr lang="en-US" sz="20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4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84FE071-24F0-4195-AB6C-4052D627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35" y="856637"/>
            <a:ext cx="5044350" cy="50161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 err="1">
                <a:effectLst/>
              </a:rPr>
              <a:t>Чтобы</a:t>
            </a:r>
            <a:r>
              <a:rPr lang="en-US" sz="4000" dirty="0">
                <a:effectLst/>
              </a:rPr>
              <a:t> </a:t>
            </a:r>
            <a:r>
              <a:rPr lang="ru-RU" sz="4000" dirty="0">
                <a:effectLst/>
              </a:rPr>
              <a:t>найти разность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дроб</a:t>
            </a:r>
            <a:r>
              <a:rPr lang="ru-RU" sz="4000" dirty="0">
                <a:effectLst/>
              </a:rPr>
              <a:t>ей</a:t>
            </a:r>
            <a:r>
              <a:rPr lang="en-US" sz="4000" dirty="0">
                <a:effectLst/>
              </a:rPr>
              <a:t> с </a:t>
            </a:r>
            <a:r>
              <a:rPr lang="en-US" sz="4000" dirty="0" err="1">
                <a:effectLst/>
              </a:rPr>
              <a:t>одинаковым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знаменателем</a:t>
            </a:r>
            <a:r>
              <a:rPr lang="en-US" sz="4000" dirty="0">
                <a:effectLst/>
              </a:rPr>
              <a:t>, </a:t>
            </a:r>
            <a:r>
              <a:rPr lang="en-US" sz="4000" dirty="0" err="1">
                <a:effectLst/>
              </a:rPr>
              <a:t>нужно</a:t>
            </a:r>
            <a:r>
              <a:rPr lang="en-US" sz="4000" dirty="0">
                <a:effectLst/>
              </a:rPr>
              <a:t> </a:t>
            </a:r>
            <a:r>
              <a:rPr lang="ru-RU" sz="4000" dirty="0">
                <a:effectLst/>
              </a:rPr>
              <a:t>из </a:t>
            </a:r>
            <a:r>
              <a:rPr lang="en-US" sz="4000" dirty="0" err="1">
                <a:effectLst/>
              </a:rPr>
              <a:t>числител</a:t>
            </a:r>
            <a:r>
              <a:rPr lang="ru-RU" sz="4000" dirty="0">
                <a:effectLst/>
              </a:rPr>
              <a:t>я первой дроби</a:t>
            </a:r>
            <a:r>
              <a:rPr lang="en-US" sz="4000" dirty="0">
                <a:effectLst/>
              </a:rPr>
              <a:t> </a:t>
            </a:r>
            <a:r>
              <a:rPr lang="ru-RU" sz="4000" dirty="0">
                <a:effectLst/>
              </a:rPr>
              <a:t>вычесть</a:t>
            </a:r>
            <a:r>
              <a:rPr lang="en-US" sz="4000" dirty="0">
                <a:effectLst/>
              </a:rPr>
              <a:t> </a:t>
            </a:r>
            <a:r>
              <a:rPr lang="ru-RU" sz="4000" dirty="0">
                <a:effectLst/>
              </a:rPr>
              <a:t>числитель второй дроби, </a:t>
            </a:r>
            <a:r>
              <a:rPr lang="en-US" sz="4000" dirty="0">
                <a:effectLst/>
              </a:rPr>
              <a:t>а </a:t>
            </a:r>
            <a:r>
              <a:rPr lang="en-US" sz="4000" dirty="0" err="1">
                <a:effectLst/>
              </a:rPr>
              <a:t>знаменатель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оставить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прежним</a:t>
            </a:r>
            <a:r>
              <a:rPr lang="en-US" sz="2000" dirty="0">
                <a:effectLst/>
              </a:rPr>
              <a:t>.</a:t>
            </a:r>
            <a:endParaRPr lang="en-US" sz="20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3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AF332FC-6414-4302-9590-44C3A38B3B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130" y="588919"/>
                <a:ext cx="4182048" cy="55909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9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99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99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15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AF332FC-6414-4302-9590-44C3A38B3B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130" y="588919"/>
                <a:ext cx="4182048" cy="5590902"/>
              </a:xfrm>
              <a:blipFill>
                <a:blip r:embed="rId2"/>
                <a:stretch>
                  <a:fillRect b="-2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F4C7B4D5-B1D5-4CA9-8FC8-EE407ED3D5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73483" y="518159"/>
                <a:ext cx="4182048" cy="55909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9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99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ru-RU" sz="199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1500" dirty="0"/>
              </a:p>
            </p:txBody>
          </p:sp>
        </mc:Choice>
        <mc:Fallback xmlns="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F4C7B4D5-B1D5-4CA9-8FC8-EE407ED3D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483" y="518159"/>
                <a:ext cx="4182048" cy="5590902"/>
              </a:xfrm>
              <a:prstGeom prst="rect">
                <a:avLst/>
              </a:prstGeom>
              <a:blipFill>
                <a:blip r:embed="rId3"/>
                <a:stretch>
                  <a:fillRect b="-2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2">
                <a:extLst>
                  <a:ext uri="{FF2B5EF4-FFF2-40B4-BE49-F238E27FC236}">
                    <a16:creationId xmlns:a16="http://schemas.microsoft.com/office/drawing/2014/main" id="{BB103826-024E-41CB-A62C-317593AE1B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4672" y="613957"/>
                <a:ext cx="4182048" cy="55909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9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99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99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ru-RU" sz="11500" dirty="0"/>
              </a:p>
            </p:txBody>
          </p:sp>
        </mc:Choice>
        <mc:Fallback xmlns="">
          <p:sp>
            <p:nvSpPr>
              <p:cNvPr id="5" name="Объект 2">
                <a:extLst>
                  <a:ext uri="{FF2B5EF4-FFF2-40B4-BE49-F238E27FC236}">
                    <a16:creationId xmlns:a16="http://schemas.microsoft.com/office/drawing/2014/main" id="{BB103826-024E-41CB-A62C-317593AE1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672" y="613957"/>
                <a:ext cx="4182048" cy="5590902"/>
              </a:xfrm>
              <a:prstGeom prst="rect">
                <a:avLst/>
              </a:prstGeom>
              <a:blipFill>
                <a:blip r:embed="rId4"/>
                <a:stretch>
                  <a:fillRect b="-3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5A76A88B-280F-4C44-994D-7663940F9E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85130" y="624842"/>
                <a:ext cx="4182048" cy="55909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9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99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ru-RU" sz="199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11500" dirty="0"/>
              </a:p>
            </p:txBody>
          </p:sp>
        </mc:Choice>
        <mc:Fallback xmlns="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5A76A88B-280F-4C44-994D-7663940F9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130" y="624842"/>
                <a:ext cx="4182048" cy="5590902"/>
              </a:xfrm>
              <a:prstGeom prst="rect">
                <a:avLst/>
              </a:prstGeom>
              <a:blipFill>
                <a:blip r:embed="rId5"/>
                <a:stretch>
                  <a:fillRect b="-3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8FFA12B6-3CE4-42B5-85DD-993C83E492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73483" y="531225"/>
                <a:ext cx="4182048" cy="55909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9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9900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num>
                        <m:den>
                          <m:r>
                            <a:rPr lang="ru-RU" sz="199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11500" dirty="0"/>
              </a:p>
            </p:txBody>
          </p:sp>
        </mc:Choice>
        <mc:Fallback xmlns=""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8FFA12B6-3CE4-42B5-85DD-993C83E49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483" y="531225"/>
                <a:ext cx="4182048" cy="5590902"/>
              </a:xfrm>
              <a:prstGeom prst="rect">
                <a:avLst/>
              </a:prstGeom>
              <a:blipFill>
                <a:blip r:embed="rId6"/>
                <a:stretch>
                  <a:fillRect b="-2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>
                <a:extLst>
                  <a:ext uri="{FF2B5EF4-FFF2-40B4-BE49-F238E27FC236}">
                    <a16:creationId xmlns:a16="http://schemas.microsoft.com/office/drawing/2014/main" id="{B5DFB9A3-8363-46B8-9864-35BD7DA18C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73483" y="531224"/>
                <a:ext cx="4182048" cy="55909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9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99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ru-RU" sz="199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11500" dirty="0"/>
              </a:p>
            </p:txBody>
          </p:sp>
        </mc:Choice>
        <mc:Fallback xmlns="">
          <p:sp>
            <p:nvSpPr>
              <p:cNvPr id="8" name="Объект 2">
                <a:extLst>
                  <a:ext uri="{FF2B5EF4-FFF2-40B4-BE49-F238E27FC236}">
                    <a16:creationId xmlns:a16="http://schemas.microsoft.com/office/drawing/2014/main" id="{B5DFB9A3-8363-46B8-9864-35BD7DA18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483" y="531224"/>
                <a:ext cx="4182048" cy="5590902"/>
              </a:xfrm>
              <a:prstGeom prst="rect">
                <a:avLst/>
              </a:prstGeom>
              <a:blipFill>
                <a:blip r:embed="rId7"/>
                <a:stretch>
                  <a:fillRect r="-2770" b="-2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2">
                <a:extLst>
                  <a:ext uri="{FF2B5EF4-FFF2-40B4-BE49-F238E27FC236}">
                    <a16:creationId xmlns:a16="http://schemas.microsoft.com/office/drawing/2014/main" id="{12FFE7D9-3C9C-4665-AC1D-1177AB0727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73483" y="740232"/>
                <a:ext cx="4182048" cy="55909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9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99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ru-RU" sz="199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ru-RU" sz="11500" dirty="0"/>
              </a:p>
            </p:txBody>
          </p:sp>
        </mc:Choice>
        <mc:Fallback xmlns="">
          <p:sp>
            <p:nvSpPr>
              <p:cNvPr id="9" name="Объект 2">
                <a:extLst>
                  <a:ext uri="{FF2B5EF4-FFF2-40B4-BE49-F238E27FC236}">
                    <a16:creationId xmlns:a16="http://schemas.microsoft.com/office/drawing/2014/main" id="{12FFE7D9-3C9C-4665-AC1D-1177AB072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483" y="740232"/>
                <a:ext cx="4182048" cy="5590902"/>
              </a:xfrm>
              <a:prstGeom prst="rect">
                <a:avLst/>
              </a:prstGeom>
              <a:blipFill>
                <a:blip r:embed="rId8"/>
                <a:stretch>
                  <a:fillRect b="-2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CFEF446F-20B7-436B-9B8F-584A663B89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93941" y="633549"/>
                <a:ext cx="4182048" cy="55909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9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99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ru-RU" sz="199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ru-RU" sz="11500" dirty="0"/>
              </a:p>
            </p:txBody>
          </p:sp>
        </mc:Choice>
        <mc:Fallback xmlns="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CFEF446F-20B7-436B-9B8F-584A663B8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941" y="633549"/>
                <a:ext cx="4182048" cy="5590902"/>
              </a:xfrm>
              <a:prstGeom prst="rect">
                <a:avLst/>
              </a:prstGeom>
              <a:blipFill>
                <a:blip r:embed="rId9"/>
                <a:stretch>
                  <a:fillRect b="-2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73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  <p:bldP spid="4" grpId="1" build="allAtOnce"/>
      <p:bldP spid="5" grpId="0" build="p"/>
      <p:bldP spid="5" grpId="1" build="allAtOnce"/>
      <p:bldP spid="6" grpId="0" build="p"/>
      <p:bldP spid="6" grpId="1" build="allAtOnce"/>
      <p:bldP spid="7" grpId="0" build="p"/>
      <p:bldP spid="7" grpId="1" build="allAtOnce"/>
      <p:bldP spid="8" grpId="0" build="p"/>
      <p:bldP spid="8" grpId="1" build="allAtOnce"/>
      <p:bldP spid="9" grpId="0" build="p"/>
      <p:bldP spid="9" grpId="1" build="allAtOnce"/>
      <p:bldP spid="10" grpId="0" build="p"/>
      <p:bldP spid="10" grpId="1" build="allAtOnce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350</TotalTime>
  <Words>286</Words>
  <Application>Microsoft Office PowerPoint</Application>
  <PresentationFormat>Широкоэкранный</PresentationFormat>
  <Paragraphs>37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Trebuchet MS</vt:lpstr>
      <vt:lpstr>Wingdings 3</vt:lpstr>
      <vt:lpstr>Аспект</vt:lpstr>
      <vt:lpstr>Презентация PowerPoint</vt:lpstr>
      <vt:lpstr> КЛАССНАЯ РАБОТА</vt:lpstr>
      <vt:lpstr>Сложение и вычитание дробей с одинаковым знаменателем</vt:lpstr>
      <vt:lpstr>Цель: </vt:lpstr>
      <vt:lpstr>Задачи:</vt:lpstr>
      <vt:lpstr>Презентация PowerPoint</vt:lpstr>
      <vt:lpstr>Чтобы сложить дроби с одинаковым знаменателем, нужно числитель сложить с числителем, а знаменатель оставить прежним.</vt:lpstr>
      <vt:lpstr>Чтобы найти разность дробей с одинаковым знаменателем, нужно из числителя первой дроби вычесть числитель второй дроби, а знаменатель оставить прежним.</vt:lpstr>
      <vt:lpstr>Презентация PowerPoint</vt:lpstr>
      <vt:lpstr>Вычислите значения выражений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3.03 КЛАССНАЯ РАБОТА</dc:title>
  <dc:creator>Плеханова Надежда Александровна</dc:creator>
  <cp:lastModifiedBy>User</cp:lastModifiedBy>
  <cp:revision>5</cp:revision>
  <dcterms:created xsi:type="dcterms:W3CDTF">2022-03-02T21:29:01Z</dcterms:created>
  <dcterms:modified xsi:type="dcterms:W3CDTF">2023-11-30T08:50:00Z</dcterms:modified>
</cp:coreProperties>
</file>