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8" r:id="rId2"/>
    <p:sldId id="260" r:id="rId3"/>
    <p:sldId id="263" r:id="rId4"/>
    <p:sldId id="269" r:id="rId5"/>
    <p:sldId id="276" r:id="rId6"/>
    <p:sldId id="270" r:id="rId7"/>
    <p:sldId id="264" r:id="rId8"/>
    <p:sldId id="265" r:id="rId9"/>
    <p:sldId id="267" r:id="rId10"/>
    <p:sldId id="281" r:id="rId11"/>
    <p:sldId id="278" r:id="rId12"/>
    <p:sldId id="277" r:id="rId13"/>
    <p:sldId id="279" r:id="rId14"/>
    <p:sldId id="280" r:id="rId15"/>
    <p:sldId id="282" r:id="rId16"/>
    <p:sldId id="28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02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FDA0F-FD76-49A2-A8A2-BEB3543F568C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174C2-58BD-4069-8A4E-6B18BCC4A2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CCD001-D9D3-420C-A405-15D8DDFDAC9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0597E4-932A-4E55-92C0-00F18BEA3F7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902901-A84B-4655-88C2-738562C156A3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70CC5D-1C1F-4E44-8F5B-049897BCBF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902901-A84B-4655-88C2-738562C156A3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70CC5D-1C1F-4E44-8F5B-049897BCBF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902901-A84B-4655-88C2-738562C156A3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70CC5D-1C1F-4E44-8F5B-049897BCBF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A4BF60A-6F35-400E-A86D-2054C9F449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902901-A84B-4655-88C2-738562C156A3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70CC5D-1C1F-4E44-8F5B-049897BCBF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902901-A84B-4655-88C2-738562C156A3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70CC5D-1C1F-4E44-8F5B-049897BCBF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902901-A84B-4655-88C2-738562C156A3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70CC5D-1C1F-4E44-8F5B-049897BCBF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902901-A84B-4655-88C2-738562C156A3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70CC5D-1C1F-4E44-8F5B-049897BCBF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902901-A84B-4655-88C2-738562C156A3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70CC5D-1C1F-4E44-8F5B-049897BCBF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902901-A84B-4655-88C2-738562C156A3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70CC5D-1C1F-4E44-8F5B-049897BCBF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902901-A84B-4655-88C2-738562C156A3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70CC5D-1C1F-4E44-8F5B-049897BCBF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902901-A84B-4655-88C2-738562C156A3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70CC5D-1C1F-4E44-8F5B-049897BCBF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4902901-A84B-4655-88C2-738562C156A3}" type="datetimeFigureOut">
              <a:rPr lang="ru-RU" smtClean="0"/>
              <a:pPr/>
              <a:t>27.08.2013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D70CC5D-1C1F-4E44-8F5B-049897BCBF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04 из 106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2500330"/>
          </a:xfrm>
        </p:spPr>
        <p:txBody>
          <a:bodyPr>
            <a:noAutofit/>
            <a:scene3d>
              <a:camera prst="perspectiveHeroicExtremeRightFacing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slope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ВОСПИТАНИЕ</a:t>
            </a:r>
            <a:r>
              <a:rPr lang="en-US" sz="28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ГУМАНИСТИЧЕСКИХ </a:t>
            </a:r>
            <a:r>
              <a:rPr lang="en-US" sz="28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28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ИДЕЙ </a:t>
            </a:r>
            <a:r>
              <a:rPr lang="en-US" sz="28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ОДНО</a:t>
            </a:r>
            <a:r>
              <a:rPr lang="en-US" sz="28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ИЗ </a:t>
            </a:r>
            <a:r>
              <a:rPr lang="en-US" sz="28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ОСНОВНЫХ НАПРАВЛЕНИЙ РАБОТЫ</a:t>
            </a:r>
            <a:r>
              <a:rPr lang="en-US" sz="28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28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СОВРЕМЕННОЙ ШКОЛЕ</a:t>
            </a:r>
            <a:endParaRPr lang="ru-RU" sz="2800" b="1" spc="50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857759"/>
            <a:ext cx="8229600" cy="285753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04822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8014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smtClean="0">
                <a:solidFill>
                  <a:schemeClr val="accent2"/>
                </a:solidFill>
              </a:rPr>
              <a:t>УЧАСТИЕ В </a:t>
            </a:r>
            <a:r>
              <a:rPr lang="en-US" sz="2000" b="0" dirty="0" smtClean="0">
                <a:solidFill>
                  <a:schemeClr val="accent2"/>
                </a:solidFill>
              </a:rPr>
              <a:t>IV</a:t>
            </a:r>
            <a:r>
              <a:rPr lang="ru-RU" sz="2000" b="0" dirty="0" smtClean="0">
                <a:solidFill>
                  <a:schemeClr val="accent2"/>
                </a:solidFill>
              </a:rPr>
              <a:t> МЕЖРАЙОННОМ  ФЕСТИВАЛЕ – КОНКУРСЕ ДЕТСКОГО ТВОРЧЕСТВА  СРЕДИ СПЕЦИАЛЬНЫХ (КОРРЕКЦИОННЫХ) ОБЩЕОБРАЗОВАТЕЛЬНЫХ ШКОЛ </a:t>
            </a:r>
            <a:r>
              <a:rPr lang="en-US" sz="2000" b="0" dirty="0" smtClean="0">
                <a:solidFill>
                  <a:schemeClr val="accent2"/>
                </a:solidFill>
              </a:rPr>
              <a:t>VIII </a:t>
            </a:r>
            <a:r>
              <a:rPr lang="ru-RU" sz="2000" b="0" dirty="0" smtClean="0">
                <a:solidFill>
                  <a:schemeClr val="accent2"/>
                </a:solidFill>
              </a:rPr>
              <a:t>ВИДА «ВЕСНА В ИЖМОРКЕ»</a:t>
            </a:r>
            <a:endParaRPr lang="ru-RU" sz="2000" b="0" dirty="0">
              <a:solidFill>
                <a:schemeClr val="accent2"/>
              </a:solidFill>
            </a:endParaRPr>
          </a:p>
        </p:txBody>
      </p:sp>
      <p:pic>
        <p:nvPicPr>
          <p:cNvPr id="5122" name="Рисунок 17" descr="IMG_35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428868"/>
            <a:ext cx="5088000" cy="3816000"/>
          </a:xfrm>
          <a:prstGeom prst="rect">
            <a:avLst/>
          </a:prstGeom>
          <a:noFill/>
          <a:ln w="38100">
            <a:solidFill>
              <a:srgbClr val="E46C0A"/>
            </a:solidFill>
            <a:miter lim="800000"/>
            <a:headEnd/>
            <a:tailEnd/>
          </a:ln>
        </p:spPr>
      </p:pic>
      <p:pic>
        <p:nvPicPr>
          <p:cNvPr id="5123" name="Рисунок 16" descr="IMG_3626"/>
          <p:cNvPicPr>
            <a:picLocks noChangeAspect="1" noChangeArrowheads="1"/>
          </p:cNvPicPr>
          <p:nvPr/>
        </p:nvPicPr>
        <p:blipFill>
          <a:blip r:embed="rId3"/>
          <a:srcRect b="19400"/>
          <a:stretch>
            <a:fillRect/>
          </a:stretch>
        </p:blipFill>
        <p:spPr bwMode="auto">
          <a:xfrm>
            <a:off x="1428728" y="2428868"/>
            <a:ext cx="6715172" cy="4143404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5124" name="Рисунок 19" descr="P1010767"/>
          <p:cNvPicPr>
            <a:picLocks noChangeAspect="1" noChangeArrowheads="1"/>
          </p:cNvPicPr>
          <p:nvPr/>
        </p:nvPicPr>
        <p:blipFill>
          <a:blip r:embed="rId4"/>
          <a:srcRect r="973" b="15732"/>
          <a:stretch>
            <a:fillRect/>
          </a:stretch>
        </p:blipFill>
        <p:spPr bwMode="auto">
          <a:xfrm>
            <a:off x="1142976" y="2000240"/>
            <a:ext cx="7060347" cy="45000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125" name="Рисунок 2" descr="P1010775"/>
          <p:cNvPicPr>
            <a:picLocks noChangeAspect="1" noChangeArrowheads="1"/>
          </p:cNvPicPr>
          <p:nvPr/>
        </p:nvPicPr>
        <p:blipFill>
          <a:blip r:embed="rId5"/>
          <a:srcRect l="4697" t="13012" r="9764"/>
          <a:stretch>
            <a:fillRect/>
          </a:stretch>
        </p:blipFill>
        <p:spPr bwMode="auto">
          <a:xfrm>
            <a:off x="1142976" y="1785926"/>
            <a:ext cx="6714349" cy="47160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126" name="Рисунок 2" descr="C:\Documents and Settings\Admin\Рабочий стол\все фото\сибирь талантами богата\P1010850.JPG"/>
          <p:cNvPicPr>
            <a:picLocks noChangeAspect="1" noChangeArrowheads="1"/>
          </p:cNvPicPr>
          <p:nvPr/>
        </p:nvPicPr>
        <p:blipFill>
          <a:blip r:embed="rId6" cstate="print"/>
          <a:srcRect t="2852" r="7872" b="3011"/>
          <a:stretch>
            <a:fillRect/>
          </a:stretch>
        </p:blipFill>
        <p:spPr bwMode="auto">
          <a:xfrm rot="-600000">
            <a:off x="451063" y="1021167"/>
            <a:ext cx="214312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Рисунок 30" descr="C:\Documents and Settings\Admin\Рабочий стол\день земли\Копия P1010866.JPG"/>
          <p:cNvPicPr>
            <a:picLocks noChangeAspect="1" noChangeArrowheads="1"/>
          </p:cNvPicPr>
          <p:nvPr/>
        </p:nvPicPr>
        <p:blipFill>
          <a:blip r:embed="rId7"/>
          <a:srcRect l="2380" t="3943" r="9525" b="6451"/>
          <a:stretch>
            <a:fillRect/>
          </a:stretch>
        </p:blipFill>
        <p:spPr bwMode="auto">
          <a:xfrm rot="840000">
            <a:off x="6889078" y="644085"/>
            <a:ext cx="2135188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11420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chemeClr val="accent2"/>
                </a:solidFill>
              </a:rPr>
              <a:t>ОБЛАСТНЫЕ СОРЕВНОВАНИЯ ПО БАСКЕТБОЛУ  СРЕДИ СПЕЦИАЛЬНЫХ (КОРРЕКЦИОННЫХ) УЧРЕЖДЕНИЙ</a:t>
            </a:r>
            <a:br>
              <a:rPr lang="ru-RU" sz="2400" i="1" dirty="0" smtClean="0">
                <a:solidFill>
                  <a:schemeClr val="accent2"/>
                </a:solidFill>
              </a:rPr>
            </a:br>
            <a:r>
              <a:rPr lang="ru-RU" sz="2400" i="1" dirty="0" smtClean="0">
                <a:solidFill>
                  <a:schemeClr val="accent2"/>
                </a:solidFill>
              </a:rPr>
              <a:t> </a:t>
            </a:r>
            <a:r>
              <a:rPr lang="en-US" sz="2400" i="1" dirty="0" smtClean="0">
                <a:solidFill>
                  <a:schemeClr val="accent2"/>
                </a:solidFill>
              </a:rPr>
              <a:t>VIII</a:t>
            </a:r>
            <a:r>
              <a:rPr lang="ru-RU" sz="2400" i="1" dirty="0" smtClean="0">
                <a:solidFill>
                  <a:schemeClr val="accent2"/>
                </a:solidFill>
              </a:rPr>
              <a:t> ВИДА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  <p:pic>
        <p:nvPicPr>
          <p:cNvPr id="2050" name="Рисунок 1" descr="C:\Documents and Settings\Admin\Рабочий стол\баскетбол\DSCF6995.JPG"/>
          <p:cNvPicPr>
            <a:picLocks noChangeAspect="1" noChangeArrowheads="1"/>
          </p:cNvPicPr>
          <p:nvPr/>
        </p:nvPicPr>
        <p:blipFill>
          <a:blip r:embed="rId2"/>
          <a:srcRect t="3229" b="19617"/>
          <a:stretch>
            <a:fillRect/>
          </a:stretch>
        </p:blipFill>
        <p:spPr bwMode="auto">
          <a:xfrm>
            <a:off x="1142976" y="2357430"/>
            <a:ext cx="6485429" cy="3744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051" name="Рисунок 1" descr="C:\Documents and Settings\Admin\Рабочий стол\DSC05892.JPG"/>
          <p:cNvPicPr>
            <a:picLocks noChangeAspect="1" noChangeArrowheads="1"/>
          </p:cNvPicPr>
          <p:nvPr/>
        </p:nvPicPr>
        <p:blipFill>
          <a:blip r:embed="rId3" cstate="print"/>
          <a:srcRect l="15106" r="9787"/>
          <a:stretch>
            <a:fillRect/>
          </a:stretch>
        </p:blipFill>
        <p:spPr bwMode="auto">
          <a:xfrm>
            <a:off x="571472" y="2285992"/>
            <a:ext cx="3381266" cy="2484000"/>
          </a:xfrm>
          <a:prstGeom prst="rect">
            <a:avLst/>
          </a:prstGeom>
          <a:noFill/>
          <a:ln w="38100">
            <a:solidFill>
              <a:srgbClr val="37609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6766" cy="19288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7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700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РАЙОННЫЙ  СМОТР – КОНКУРС АГИТАЦИОННЫХ БРИГАД «ЗДОРОВОЕ ПОКОЛЕНИЕ – ЗДОРОВАЯ НАЦИЯ»</a:t>
            </a:r>
            <a:r>
              <a:rPr lang="ru-RU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>
              <a:ln w="11430"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pic>
        <p:nvPicPr>
          <p:cNvPr id="1026" name="Рисунок 2" descr="C:\Documents and Settings\Admin\Рабочий стол\все фото\агитбригады Здоровое поколение\P1010041.JPG"/>
          <p:cNvPicPr>
            <a:picLocks noChangeAspect="1" noChangeArrowheads="1"/>
          </p:cNvPicPr>
          <p:nvPr/>
        </p:nvPicPr>
        <p:blipFill>
          <a:blip r:embed="rId2"/>
          <a:srcRect l="10219" t="14320" r="27373"/>
          <a:stretch>
            <a:fillRect/>
          </a:stretch>
        </p:blipFill>
        <p:spPr bwMode="auto">
          <a:xfrm>
            <a:off x="785786" y="2000240"/>
            <a:ext cx="3804294" cy="3924000"/>
          </a:xfrm>
          <a:prstGeom prst="rect">
            <a:avLst/>
          </a:prstGeom>
          <a:noFill/>
          <a:ln w="38100">
            <a:solidFill>
              <a:srgbClr val="376092"/>
            </a:solidFill>
            <a:miter lim="800000"/>
            <a:headEnd/>
            <a:tailEnd/>
          </a:ln>
        </p:spPr>
      </p:pic>
      <p:pic>
        <p:nvPicPr>
          <p:cNvPr id="1027" name="Рисунок 4" descr="C:\Documents and Settings\Admin\Рабочий стол\все фото\агитбригады Здоровое поколение\P1010064.JPG"/>
          <p:cNvPicPr>
            <a:picLocks noChangeAspect="1" noChangeArrowheads="1"/>
          </p:cNvPicPr>
          <p:nvPr/>
        </p:nvPicPr>
        <p:blipFill>
          <a:blip r:embed="rId3"/>
          <a:srcRect l="15993" t="20844" b="14520"/>
          <a:stretch>
            <a:fillRect/>
          </a:stretch>
        </p:blipFill>
        <p:spPr bwMode="auto">
          <a:xfrm>
            <a:off x="2786050" y="1928802"/>
            <a:ext cx="5748674" cy="3761671"/>
          </a:xfrm>
          <a:prstGeom prst="rect">
            <a:avLst/>
          </a:prstGeom>
          <a:noFill/>
          <a:ln w="38100">
            <a:solidFill>
              <a:srgbClr val="77933C"/>
            </a:solidFill>
            <a:miter lim="800000"/>
            <a:headEnd/>
            <a:tailEnd/>
          </a:ln>
        </p:spPr>
      </p:pic>
      <p:pic>
        <p:nvPicPr>
          <p:cNvPr id="1028" name="Рисунок 1" descr="C:\Documents and Settings\Admin\Рабочий стол\sc0002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357158" y="1928802"/>
            <a:ext cx="2189163" cy="309562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214446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solidFill>
                  <a:schemeClr val="accent2"/>
                </a:solidFill>
              </a:rPr>
              <a:t>УЧАСТИЕ В РАЙОННОМ КОНКУРСЕ  ТЕАТРАЛЬНЫХ КОЛЛЕКТИВОВ</a:t>
            </a:r>
            <a:br>
              <a:rPr lang="ru-RU" sz="2400" i="1" dirty="0" smtClean="0">
                <a:solidFill>
                  <a:schemeClr val="accent2"/>
                </a:solidFill>
              </a:rPr>
            </a:br>
            <a:r>
              <a:rPr lang="ru-RU" sz="2400" i="1" dirty="0" smtClean="0">
                <a:solidFill>
                  <a:schemeClr val="accent2"/>
                </a:solidFill>
              </a:rPr>
              <a:t> «ЗОЛОТАЯ МАСКА»</a:t>
            </a:r>
            <a:endParaRPr lang="ru-RU" sz="2400" dirty="0">
              <a:solidFill>
                <a:schemeClr val="accent2"/>
              </a:solidFill>
            </a:endParaRPr>
          </a:p>
        </p:txBody>
      </p:sp>
      <p:pic>
        <p:nvPicPr>
          <p:cNvPr id="3074" name="Рисунок 4" descr="C:\Documents and Settings\Admin\Рабочий стол\ЗОЛОТАЯ МАСКА 2013\P10106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285992"/>
            <a:ext cx="4800600" cy="3600450"/>
          </a:xfrm>
          <a:prstGeom prst="rect">
            <a:avLst/>
          </a:prstGeom>
          <a:noFill/>
          <a:ln w="38100">
            <a:solidFill>
              <a:srgbClr val="17375E"/>
            </a:solidFill>
            <a:miter lim="800000"/>
            <a:headEnd/>
            <a:tailEnd/>
          </a:ln>
        </p:spPr>
      </p:pic>
      <p:pic>
        <p:nvPicPr>
          <p:cNvPr id="3075" name="Рисунок 2" descr="C:\Documents and Settings\Admin\Рабочий стол\ЗОЛОТАЯ МАСКА 2013\P1010619.JPG"/>
          <p:cNvPicPr>
            <a:picLocks noChangeAspect="1" noChangeArrowheads="1"/>
          </p:cNvPicPr>
          <p:nvPr/>
        </p:nvPicPr>
        <p:blipFill>
          <a:blip r:embed="rId3"/>
          <a:srcRect r="9137" b="10432"/>
          <a:stretch>
            <a:fillRect/>
          </a:stretch>
        </p:blipFill>
        <p:spPr bwMode="auto">
          <a:xfrm>
            <a:off x="4071934" y="2214554"/>
            <a:ext cx="4484611" cy="3857652"/>
          </a:xfrm>
          <a:prstGeom prst="rect">
            <a:avLst/>
          </a:prstGeom>
          <a:noFill/>
          <a:ln w="38100">
            <a:solidFill>
              <a:srgbClr val="17375E"/>
            </a:solidFill>
            <a:miter lim="800000"/>
            <a:headEnd/>
            <a:tailEnd/>
          </a:ln>
        </p:spPr>
      </p:pic>
      <p:pic>
        <p:nvPicPr>
          <p:cNvPr id="3076" name="Рисунок 1" descr="C:\Documents and Settings\Admin\Рабочий стол\ЗОЛОТАЯ МАСКА 2013\P1010644.JPG"/>
          <p:cNvPicPr>
            <a:picLocks noChangeAspect="1" noChangeArrowheads="1"/>
          </p:cNvPicPr>
          <p:nvPr/>
        </p:nvPicPr>
        <p:blipFill>
          <a:blip r:embed="rId4"/>
          <a:srcRect l="21625" t="1147" r="21666"/>
          <a:stretch>
            <a:fillRect/>
          </a:stretch>
        </p:blipFill>
        <p:spPr bwMode="auto">
          <a:xfrm rot="-420000">
            <a:off x="387809" y="1985623"/>
            <a:ext cx="2287588" cy="2987675"/>
          </a:xfrm>
          <a:prstGeom prst="rect">
            <a:avLst/>
          </a:prstGeom>
          <a:noFill/>
          <a:ln w="38100">
            <a:solidFill>
              <a:srgbClr val="984807"/>
            </a:solidFill>
            <a:miter lim="800000"/>
            <a:headEnd/>
            <a:tailEnd/>
          </a:ln>
        </p:spPr>
      </p:pic>
      <p:pic>
        <p:nvPicPr>
          <p:cNvPr id="3077" name="Рисунок 2" descr="C:\Documents and Settings\Admin\Рабочий стол\ЗОЛОТАЯ МАСКА 2013\P1010647.JPG"/>
          <p:cNvPicPr>
            <a:picLocks noChangeAspect="1" noChangeArrowheads="1"/>
          </p:cNvPicPr>
          <p:nvPr/>
        </p:nvPicPr>
        <p:blipFill>
          <a:blip r:embed="rId5" cstate="print"/>
          <a:srcRect l="23790" t="4781" r="23030" b="3059"/>
          <a:stretch>
            <a:fillRect/>
          </a:stretch>
        </p:blipFill>
        <p:spPr bwMode="auto">
          <a:xfrm rot="420000">
            <a:off x="2028719" y="2127668"/>
            <a:ext cx="2271713" cy="2951163"/>
          </a:xfrm>
          <a:prstGeom prst="rect">
            <a:avLst/>
          </a:prstGeom>
          <a:noFill/>
          <a:ln w="38100">
            <a:solidFill>
              <a:srgbClr val="984807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i="1" dirty="0" smtClean="0">
                <a:solidFill>
                  <a:schemeClr val="accent2"/>
                </a:solidFill>
              </a:rPr>
              <a:t>УЧАСТИЕ В РАЙОННОМ  КОНКУРСЕ </a:t>
            </a:r>
            <a:br>
              <a:rPr lang="ru-RU" sz="2400" i="1" dirty="0" smtClean="0">
                <a:solidFill>
                  <a:schemeClr val="accent2"/>
                </a:solidFill>
              </a:rPr>
            </a:br>
            <a:r>
              <a:rPr lang="ru-RU" sz="2400" i="1" dirty="0" smtClean="0">
                <a:solidFill>
                  <a:schemeClr val="accent2"/>
                </a:solidFill>
              </a:rPr>
              <a:t>ПО ХОРЕОГРАФИИ  </a:t>
            </a:r>
            <a:br>
              <a:rPr lang="ru-RU" sz="2400" i="1" dirty="0" smtClean="0">
                <a:solidFill>
                  <a:schemeClr val="accent2"/>
                </a:solidFill>
              </a:rPr>
            </a:br>
            <a:r>
              <a:rPr lang="ru-RU" sz="2400" i="1" dirty="0" smtClean="0">
                <a:solidFill>
                  <a:schemeClr val="accent2"/>
                </a:solidFill>
              </a:rPr>
              <a:t>«ЮНОСТЬ КУЗБАССА»</a:t>
            </a:r>
            <a:r>
              <a:rPr lang="ru-RU" i="1" dirty="0" smtClean="0">
                <a:solidFill>
                  <a:schemeClr val="accent2"/>
                </a:solidFill>
              </a:rPr>
              <a:t/>
            </a:r>
            <a:br>
              <a:rPr lang="ru-RU" i="1" dirty="0" smtClean="0">
                <a:solidFill>
                  <a:schemeClr val="accent2"/>
                </a:solidFill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098" name="Рисунок 1" descr="C:\Documents and Settings\Admin\Рабочий стол\юность Кузбасса\P10106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1714488"/>
            <a:ext cx="5725479" cy="4284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099" name="Рисунок 3" descr="C:\Documents and Settings\Admin\Рабочий стол\юность Кузбасса\P1010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3408989" cy="25560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5469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«….КАЖДАЯ ШКОЛА ВЫСТРАИВАЕТ НЕПОВТОРИМУЮ ВОСПИТАТЕЛЬНУЮ СИСТЕМУ , РЕАЛИЗУЮЩУЮ ИДЕИ ГУМАНИЗАЦИИ И ТВОРЧЕСТВА, НО С УЧЕТОМ ОСОБЕННОСТЕЙ СОЦИУМА И СОБСТВЕННЫХ ВОЗМОЖНОСТЕЙ</a:t>
            </a:r>
            <a:r>
              <a:rPr lang="ru-RU" sz="2200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r>
              <a:rPr lang="ru-RU" sz="2200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В.В. КАРАКОВСКИЙ</a:t>
            </a:r>
            <a:endParaRPr lang="ru-RU" sz="2200" b="1" dirty="0">
              <a:ln>
                <a:solidFill>
                  <a:srgbClr val="0070C0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357562"/>
            <a:ext cx="8183880" cy="13573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71604" y="3286124"/>
            <a:ext cx="68018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БЛАГОДАРЮ ЗА ВНИМАНИЕ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C:\Мои документы\Мои рисунки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2832971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C:\Мои документы\Мои рисунки\Рисунок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714356"/>
            <a:ext cx="185008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7772400" cy="1428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142984"/>
            <a:ext cx="6400800" cy="449581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endParaRPr lang="ru-RU" b="1" dirty="0" smtClean="0"/>
          </a:p>
          <a:p>
            <a:pPr algn="ctr">
              <a:lnSpc>
                <a:spcPct val="150000"/>
              </a:lnSpc>
            </a:pPr>
            <a:r>
              <a:rPr lang="ru-RU" b="1" dirty="0" smtClean="0"/>
              <a:t>«Образование, чтобы стать гуманистическим, прежде всего, должно быть сориентировано на </a:t>
            </a:r>
            <a:r>
              <a:rPr lang="ru-RU" b="1" dirty="0" smtClean="0">
                <a:solidFill>
                  <a:schemeClr val="hlink"/>
                </a:solidFill>
              </a:rPr>
              <a:t>пробуждение внутренней духовно-нравственной </a:t>
            </a:r>
            <a:r>
              <a:rPr lang="ru-RU" b="1" smtClean="0">
                <a:solidFill>
                  <a:schemeClr val="hlink"/>
                </a:solidFill>
              </a:rPr>
              <a:t>активности учащихся».</a:t>
            </a:r>
            <a:endParaRPr lang="en-US" b="1" dirty="0" smtClean="0">
              <a:solidFill>
                <a:schemeClr val="hlin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hlink"/>
                </a:solidFill>
              </a:rPr>
              <a:t>                                      А.С. Макаренко</a:t>
            </a:r>
            <a:r>
              <a:rPr lang="ru-RU" b="1" dirty="0" smtClean="0"/>
              <a:t>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Рисунок 5" descr="j0233999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914400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428604"/>
            <a:ext cx="8072494" cy="4554551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ПРИНЦИПЫ ГУМАНИСТИЧЕСКОГО ВОСПИТАНИЯ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3857620" y="1071546"/>
            <a:ext cx="3571900" cy="1181103"/>
          </a:xfrm>
          <a:prstGeom prst="wave">
            <a:avLst>
              <a:gd name="adj1" fmla="val 13005"/>
              <a:gd name="adj2" fmla="val 0"/>
            </a:avLst>
          </a:prstGeom>
          <a:solidFill>
            <a:srgbClr val="8064A2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 smtClean="0">
                <a:latin typeface="Times New Roman" pitchFamily="18" charset="0"/>
              </a:rPr>
              <a:t>ОПОРА  НА ОБЪЕКТИВНО  НЕОБХОДИМЫЕ  БАЗИСНЫЕ  КАЧЕСТВА   ДЛЯ   РАЗВИТИЯ ЛИЧНОСТИ  НА  КАЖДОМ  ВОЗРАСТНОМ ЭТАПЕ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2428860" y="1928802"/>
            <a:ext cx="3857652" cy="1057276"/>
          </a:xfrm>
          <a:prstGeom prst="wave">
            <a:avLst>
              <a:gd name="adj1" fmla="val 13005"/>
              <a:gd name="adj2" fmla="val 0"/>
            </a:avLst>
          </a:prstGeom>
          <a:gradFill rotWithShape="0">
            <a:gsLst>
              <a:gs pos="0">
                <a:srgbClr val="C2D69B"/>
              </a:gs>
              <a:gs pos="50000">
                <a:srgbClr val="9BBB59"/>
              </a:gs>
              <a:gs pos="100000">
                <a:srgbClr val="C2D69B"/>
              </a:gs>
            </a:gsLst>
            <a:lin ang="5400000" scaled="1"/>
          </a:gradFill>
          <a:ln w="12700">
            <a:solidFill>
              <a:srgbClr val="9BBB59"/>
            </a:solidFill>
            <a:round/>
            <a:headEnd/>
            <a:tailEnd/>
          </a:ln>
          <a:effectLst>
            <a:outerShdw dist="28398" dir="3806097" algn="ctr" rotWithShape="0">
              <a:srgbClr val="4E6128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ВКЛЮЧЕНИЕ</a:t>
            </a:r>
            <a:r>
              <a:rPr kumimoji="0" lang="ru-RU" sz="1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ВОСПИТАННИКА  В  РАЗНООБРАЗНУЮ  И ПРОДУКТИВНУЮ ДЕЯТЕЛЬНОСТЬ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4572000" y="2857496"/>
            <a:ext cx="4000528" cy="771524"/>
          </a:xfrm>
          <a:prstGeom prst="wave">
            <a:avLst>
              <a:gd name="adj1" fmla="val 13005"/>
              <a:gd name="adj2" fmla="val 0"/>
            </a:avLst>
          </a:prstGeom>
          <a:gradFill rotWithShape="0">
            <a:gsLst>
              <a:gs pos="0">
                <a:srgbClr val="92CDDC"/>
              </a:gs>
              <a:gs pos="50000">
                <a:srgbClr val="4BACC6"/>
              </a:gs>
              <a:gs pos="100000">
                <a:srgbClr val="92CDDC"/>
              </a:gs>
            </a:gsLst>
            <a:lin ang="5400000" scaled="1"/>
          </a:gradFill>
          <a:ln w="12700">
            <a:solidFill>
              <a:srgbClr val="4BACC6"/>
            </a:solidFill>
            <a:round/>
            <a:headEnd/>
            <a:tailEnd/>
          </a:ln>
          <a:effectLst>
            <a:outerShdw dist="28398" dir="3806097" algn="ctr" rotWithShape="0">
              <a:srgbClr val="205867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 smtClean="0">
                <a:latin typeface="Times New Roman" pitchFamily="18" charset="0"/>
              </a:rPr>
              <a:t>УЧЕТ КУЛЬТУРНО – ИСТОРИЧЕСКИХ ТРАДИЦИЙ НАРОДА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2857488" y="3286124"/>
            <a:ext cx="3643338" cy="1252541"/>
          </a:xfrm>
          <a:prstGeom prst="wave">
            <a:avLst>
              <a:gd name="adj1" fmla="val 13005"/>
              <a:gd name="adj2" fmla="val 0"/>
            </a:avLst>
          </a:prstGeom>
          <a:solidFill>
            <a:srgbClr val="8064A2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 smtClean="0">
                <a:latin typeface="Times New Roman" pitchFamily="18" charset="0"/>
              </a:rPr>
              <a:t>УСТАНОВЛЕНИЕ ДИАЛОГА, ОБМЕН СУБЪЕКТНЫМ ОПЫТОМ   ВОСПИТАТЕЛЯ     И ВОСПИТАННИКА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3857620" y="4357694"/>
            <a:ext cx="3857652" cy="1057276"/>
          </a:xfrm>
          <a:prstGeom prst="wave">
            <a:avLst>
              <a:gd name="adj1" fmla="val 13005"/>
              <a:gd name="adj2" fmla="val 0"/>
            </a:avLst>
          </a:prstGeom>
          <a:gradFill rotWithShape="0">
            <a:gsLst>
              <a:gs pos="0">
                <a:srgbClr val="C2D69B"/>
              </a:gs>
              <a:gs pos="50000">
                <a:srgbClr val="9BBB59"/>
              </a:gs>
              <a:gs pos="100000">
                <a:srgbClr val="C2D69B"/>
              </a:gs>
            </a:gsLst>
            <a:lin ang="5400000" scaled="1"/>
          </a:gradFill>
          <a:ln w="12700">
            <a:solidFill>
              <a:srgbClr val="9BBB59"/>
            </a:solidFill>
            <a:round/>
            <a:headEnd/>
            <a:tailEnd/>
          </a:ln>
          <a:effectLst>
            <a:outerShdw dist="28398" dir="3806097" algn="ctr" rotWithShape="0">
              <a:srgbClr val="4E6128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 smtClean="0">
                <a:latin typeface="Times New Roman" pitchFamily="18" charset="0"/>
              </a:rPr>
              <a:t>СОБЛЮДЕНИЕ НОРМ  ПЕДАГОГИЧЕСКОЙ  ЭТИКИ, ПЕДАГОГИЧЕСКИЙ ТАКТ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686800" cy="57150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en-US" sz="2800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</a:br>
            <a:endParaRPr lang="ru-RU" sz="2800" dirty="0"/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785786" y="4643446"/>
            <a:ext cx="56864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spc="720">
              <a:ln w="9525">
                <a:noFill/>
                <a:round/>
                <a:headEnd/>
                <a:tailEnd/>
              </a:ln>
              <a:solidFill>
                <a:srgbClr val="66FF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WordArt 9"/>
          <p:cNvSpPr>
            <a:spLocks noChangeArrowheads="1" noChangeShapeType="1" noTextEdit="1"/>
          </p:cNvSpPr>
          <p:nvPr/>
        </p:nvSpPr>
        <p:spPr bwMode="auto">
          <a:xfrm>
            <a:off x="2643174" y="428605"/>
            <a:ext cx="6000792" cy="6429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44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kern="10" spc="720" dirty="0">
                <a:ln w="9525">
                  <a:noFill/>
                  <a:round/>
                  <a:headEnd/>
                  <a:tailEnd/>
                </a:ln>
                <a:solidFill>
                  <a:srgbClr val="66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НЕ КРУТИТЕ ПЕСТРЫЙ</a:t>
            </a:r>
            <a:r>
              <a:rPr lang="en-US" sz="3600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ГЛОБУС, </a:t>
            </a:r>
            <a:endParaRPr lang="ru-RU" sz="3600" kern="10" spc="720" dirty="0">
              <a:ln w="9525">
                <a:noFill/>
                <a:round/>
                <a:headEnd/>
                <a:tailEnd/>
              </a:ln>
              <a:solidFill>
                <a:srgbClr val="66FF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3929058" y="1285860"/>
            <a:ext cx="4543419" cy="8572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kern="10" spc="720" dirty="0">
                <a:ln w="9525">
                  <a:noFill/>
                  <a:round/>
                  <a:headEnd/>
                  <a:tailEnd/>
                </a:ln>
                <a:solidFill>
                  <a:srgbClr val="66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НЕ НАЙДЕТЕ ВЫ </a:t>
            </a:r>
            <a:r>
              <a:rPr lang="en-US" sz="3600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НА </a:t>
            </a:r>
            <a:r>
              <a:rPr lang="en-US" sz="3600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НЕМ</a:t>
            </a:r>
            <a:endParaRPr lang="ru-RU" sz="3600" kern="10" spc="720" dirty="0">
              <a:ln w="9525">
                <a:noFill/>
                <a:round/>
                <a:headEnd/>
                <a:tailEnd/>
              </a:ln>
              <a:solidFill>
                <a:srgbClr val="00B05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1785918" y="4572008"/>
            <a:ext cx="5072098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49338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kern="10" spc="720" dirty="0">
                <a:ln w="9525">
                  <a:noFill/>
                  <a:round/>
                  <a:headEnd/>
                  <a:tailEnd/>
                </a:ln>
                <a:solidFill>
                  <a:srgbClr val="66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16600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4400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той страны, страны особой</a:t>
            </a:r>
            <a:endParaRPr lang="en-US" sz="16600" kern="10" spc="720" dirty="0">
              <a:ln w="9525">
                <a:noFill/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kern="10" spc="720" dirty="0">
                <a:ln w="9525">
                  <a:noFill/>
                  <a:round/>
                  <a:headEnd/>
                  <a:tailEnd/>
                </a:ln>
                <a:solidFill>
                  <a:srgbClr val="66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,</a:t>
            </a:r>
          </a:p>
        </p:txBody>
      </p:sp>
      <p:sp>
        <p:nvSpPr>
          <p:cNvPr id="10" name="WordArt 12"/>
          <p:cNvSpPr>
            <a:spLocks noChangeArrowheads="1" noChangeShapeType="1" noTextEdit="1"/>
          </p:cNvSpPr>
          <p:nvPr/>
        </p:nvSpPr>
        <p:spPr bwMode="auto">
          <a:xfrm>
            <a:off x="3357554" y="5214950"/>
            <a:ext cx="5214974" cy="13573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kern="10" spc="720" dirty="0">
                <a:ln w="9525">
                  <a:noFill/>
                  <a:round/>
                  <a:headEnd/>
                  <a:tailEnd/>
                </a:ln>
                <a:solidFill>
                  <a:srgbClr val="66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9600" kern="10" spc="72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той, в которой </a:t>
            </a:r>
            <a:r>
              <a:rPr lang="en-US" sz="9600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9600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мы </a:t>
            </a:r>
            <a:r>
              <a:rPr lang="en-US" sz="9600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9600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живем..</a:t>
            </a:r>
            <a:endParaRPr lang="ru-RU" sz="3600" kern="10" spc="720" dirty="0">
              <a:ln w="9525">
                <a:noFill/>
                <a:round/>
                <a:headEnd/>
                <a:tailEnd/>
              </a:ln>
              <a:solidFill>
                <a:srgbClr val="66FFFF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5" name="Picture 5" descr="26c490c93dfca3b3a36a53884785233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191500" y="1785926"/>
            <a:ext cx="952500" cy="1219200"/>
          </a:xfrm>
        </p:spPr>
      </p:pic>
      <p:pic>
        <p:nvPicPr>
          <p:cNvPr id="16" name="Рисунок 15" descr="C:\Documents and Settings\Admin\Рабочий стол\P10804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80000">
            <a:off x="1000865" y="1891047"/>
            <a:ext cx="4500000" cy="3420000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4" name="Рисунок 13" descr="C:\Documents and Settings\Admin\Мои документы\Мои рисунки\фото добрые дела\День Земли\IMG_037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780000">
            <a:off x="3492689" y="2404543"/>
            <a:ext cx="4644000" cy="3636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8" name="Рисунок 17" descr="C:\Documents and Settings\Admin\Мои документы\Мои рисунки\все фото\сказки 2011\SAM_5807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74440" y="2061155"/>
            <a:ext cx="5220000" cy="3672000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3" name="Picture 5" descr="26c490c93dfca3b3a36a53884785233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250"/>
            <a:ext cx="18557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Admin\Мои документы\Мои рисунки\все фото\урожай 2011\P1140107.JPG"/>
          <p:cNvPicPr/>
          <p:nvPr/>
        </p:nvPicPr>
        <p:blipFill>
          <a:blip r:embed="rId7"/>
          <a:srcRect l="7892" t="2004" r="8673"/>
          <a:stretch>
            <a:fillRect/>
          </a:stretch>
        </p:blipFill>
        <p:spPr bwMode="auto">
          <a:xfrm>
            <a:off x="1571604" y="2000240"/>
            <a:ext cx="6300000" cy="414340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000"/>
                            </p:stCondLst>
                            <p:childTnLst>
                              <p:par>
                                <p:cTn id="4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000"/>
                            </p:stCondLst>
                            <p:childTnLst>
                              <p:par>
                                <p:cTn id="5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9000"/>
                            </p:stCondLst>
                            <p:childTnLst>
                              <p:par>
                                <p:cTn id="6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4000"/>
                            </p:stCondLst>
                            <p:childTnLst>
                              <p:par>
                                <p:cTn id="6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000"/>
                            </p:stCondLst>
                            <p:childTnLst>
                              <p:par>
                                <p:cTn id="7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0"/>
                            </p:stCondLst>
                            <p:childTnLst>
                              <p:par>
                                <p:cTn id="7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857256"/>
          </a:xfrm>
        </p:spPr>
        <p:txBody>
          <a:bodyPr>
            <a:normAutofit/>
          </a:bodyPr>
          <a:lstStyle/>
          <a:p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-1140000">
            <a:off x="1550973" y="1398270"/>
            <a:ext cx="5808000" cy="4356000"/>
          </a:xfrm>
          <a:prstGeom prst="rect">
            <a:avLst/>
          </a:prstGeom>
          <a:noFill/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14348" y="642918"/>
            <a:ext cx="81467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ДЕТСКАЯ ОРГАНИЗАЦИЯ «НАДЕЖДА»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00000">
            <a:off x="1314237" y="1838612"/>
            <a:ext cx="5763249" cy="432243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80000">
            <a:off x="1048777" y="2047219"/>
            <a:ext cx="6746708" cy="4500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662" y="1428736"/>
            <a:ext cx="6748018" cy="4752000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1194949" y="1560602"/>
            <a:ext cx="6432000" cy="482400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P10805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86875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P108029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9162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198000"/>
            <a:ext cx="8880000" cy="666000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softEdge rad="112500"/>
          </a:effectLst>
        </p:spPr>
      </p:pic>
      <p:pic>
        <p:nvPicPr>
          <p:cNvPr id="1026" name="Picture 2" descr="P112008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198438"/>
            <a:ext cx="9417050" cy="705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WordArt 5"/>
          <p:cNvSpPr>
            <a:spLocks noChangeArrowheads="1" noChangeShapeType="1" noTextEdit="1"/>
          </p:cNvSpPr>
          <p:nvPr/>
        </p:nvSpPr>
        <p:spPr bwMode="auto">
          <a:xfrm>
            <a:off x="1403350" y="692150"/>
            <a:ext cx="5184775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kern="10" spc="72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kern="10" spc="72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 pitchFamily="34" charset="0"/>
                <a:cs typeface="Arial"/>
              </a:rPr>
              <a:t>и только труд</a:t>
            </a:r>
          </a:p>
        </p:txBody>
      </p:sp>
      <p:sp>
        <p:nvSpPr>
          <p:cNvPr id="30730" name="WordArt 10"/>
          <p:cNvSpPr>
            <a:spLocks noChangeArrowheads="1" noChangeShapeType="1" noTextEdit="1"/>
          </p:cNvSpPr>
          <p:nvPr/>
        </p:nvSpPr>
        <p:spPr bwMode="auto">
          <a:xfrm>
            <a:off x="1042988" y="4868863"/>
            <a:ext cx="6913562" cy="1081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kern="10" spc="720" dirty="0">
                <a:ln w="9525">
                  <a:noFill/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35921" dir="2700000" algn="ctr" rotWithShape="0">
                    <a:srgbClr val="4D4D4D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9600" kern="10" spc="72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4D4D4D">
                      <a:alpha val="50000"/>
                    </a:srgbClr>
                  </a:outerShdw>
                </a:effectLst>
                <a:latin typeface="Arial Black" pitchFamily="34" charset="0"/>
                <a:cs typeface="Arial"/>
              </a:rPr>
              <a:t>дает основу для взросления</a:t>
            </a:r>
            <a:endParaRPr lang="ru-RU" sz="3600" kern="10" spc="72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4D4D4D">
                    <a:alpha val="50000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sp>
        <p:nvSpPr>
          <p:cNvPr id="30728" name="WordArt 8"/>
          <p:cNvSpPr>
            <a:spLocks noChangeArrowheads="1" noChangeShapeType="1" noTextEdit="1"/>
          </p:cNvSpPr>
          <p:nvPr/>
        </p:nvSpPr>
        <p:spPr bwMode="auto">
          <a:xfrm>
            <a:off x="1547813" y="3141663"/>
            <a:ext cx="5545137" cy="935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kern="10" spc="72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kern="10" spc="72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 pitchFamily="34" charset="0"/>
                <a:cs typeface="Arial"/>
              </a:rPr>
              <a:t>на благо общества</a:t>
            </a:r>
          </a:p>
        </p:txBody>
      </p:sp>
    </p:spTree>
    <p:custDataLst>
      <p:tags r:id="rId1"/>
    </p:custDataLst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0"/>
                            </p:stCondLst>
                            <p:childTnLst>
                              <p:par>
                                <p:cTn id="3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10600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2857496"/>
            <a:ext cx="5095912" cy="3384000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</p:spPr>
      </p:pic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4071934" y="357166"/>
            <a:ext cx="46434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 smtClean="0">
                <a:ln>
                  <a:solidFill>
                    <a:srgbClr val="C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ДЛЯ ШКОЛЬНОГО УГОЛКА ПАТРИОТИЧЕСКОГО ВОСПИТАНИЯ, СОБРАННЫЕ РУКАМИ ДЕТЕЙ</a:t>
            </a:r>
            <a:endParaRPr lang="ru-RU" sz="2000" dirty="0">
              <a:ln>
                <a:solidFill>
                  <a:srgbClr val="C0000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r="14246"/>
          <a:stretch>
            <a:fillRect/>
          </a:stretch>
        </p:blipFill>
        <p:spPr>
          <a:xfrm>
            <a:off x="500034" y="571480"/>
            <a:ext cx="3427503" cy="5328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 t="35447"/>
          <a:stretch>
            <a:fillRect/>
          </a:stretch>
        </p:blipFill>
        <p:spPr>
          <a:xfrm rot="402931">
            <a:off x="2562655" y="2042040"/>
            <a:ext cx="5828050" cy="3852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268" name="Picture 5" descr="P106008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00000">
            <a:off x="2456002" y="1980534"/>
            <a:ext cx="6287411" cy="4176000"/>
          </a:xfrm>
          <a:prstGeom prst="rect">
            <a:avLst/>
          </a:prstGeom>
          <a:noFill/>
          <a:ln w="76200" cmpd="tri">
            <a:solidFill>
              <a:srgbClr val="99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357188"/>
            <a:ext cx="8301037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ПРОЕКТНО –ПОИСКОВАЯ ДЕЯТЕЛЬНОСТЬ </a:t>
            </a:r>
          </a:p>
        </p:txBody>
      </p:sp>
      <p:pic>
        <p:nvPicPr>
          <p:cNvPr id="10243" name="Picture 2" descr="P1020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720000">
            <a:off x="868311" y="1821503"/>
            <a:ext cx="3355975" cy="252095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244" name="Picture 3" descr="P11109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20000">
            <a:off x="5012860" y="1322949"/>
            <a:ext cx="3371850" cy="253365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45" name="Picture 4" descr="P11109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720000">
            <a:off x="725338" y="3749685"/>
            <a:ext cx="3349625" cy="251936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47" name="Picture 3" descr="C:\Мои документы\Мои рисунки\Рисунок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0"/>
            <a:ext cx="1601787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" descr="C:\Мои документы\Мои рисунки\Рисунок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357166"/>
            <a:ext cx="1055688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" descr="C:\Мои документы\Мои рисунки\Рисунок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1928802"/>
            <a:ext cx="1406063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Admin\Local Settings\Temporary Internet Files\Content.Word\P1000484.jpg"/>
          <p:cNvPicPr/>
          <p:nvPr/>
        </p:nvPicPr>
        <p:blipFill>
          <a:blip r:embed="rId7"/>
          <a:srcRect t="16076"/>
          <a:stretch>
            <a:fillRect/>
          </a:stretch>
        </p:blipFill>
        <p:spPr bwMode="auto">
          <a:xfrm rot="720000">
            <a:off x="4616695" y="3625240"/>
            <a:ext cx="3696055" cy="288000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0249" name="Picture 3" descr="C:\Мои документы\Мои рисунки\Рисунок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2643182"/>
            <a:ext cx="194038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Rectangle 4177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14393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dirty="0" smtClean="0">
                <a:ln w="11430">
                  <a:solidFill>
                    <a:schemeClr val="accent1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СОЦИАЛЬНО – ОБРАЗОВАТЕЛЬНОЕ ПРОСТРАНСТВО</a:t>
            </a:r>
            <a:endParaRPr lang="ru-RU" sz="2800" dirty="0">
              <a:ln w="11430">
                <a:solidFill>
                  <a:schemeClr val="accent1">
                    <a:lumMod val="75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857884" y="1500174"/>
            <a:ext cx="1971668" cy="1600200"/>
            <a:chOff x="3592" y="1096"/>
            <a:chExt cx="1104" cy="912"/>
          </a:xfrm>
        </p:grpSpPr>
        <p:sp>
          <p:nvSpPr>
            <p:cNvPr id="87047" name="Oval 7"/>
            <p:cNvSpPr>
              <a:spLocks noChangeArrowheads="1"/>
            </p:cNvSpPr>
            <p:nvPr/>
          </p:nvSpPr>
          <p:spPr bwMode="gray">
            <a:xfrm>
              <a:off x="3592" y="1096"/>
              <a:ext cx="1104" cy="91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57647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048" name="Freeform 8"/>
            <p:cNvSpPr>
              <a:spLocks/>
            </p:cNvSpPr>
            <p:nvPr/>
          </p:nvSpPr>
          <p:spPr bwMode="gray">
            <a:xfrm>
              <a:off x="3718" y="1111"/>
              <a:ext cx="852" cy="34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7049" name="Text Box 9"/>
            <p:cNvSpPr txBox="1">
              <a:spLocks noChangeArrowheads="1"/>
            </p:cNvSpPr>
            <p:nvPr/>
          </p:nvSpPr>
          <p:spPr bwMode="auto">
            <a:xfrm>
              <a:off x="3648" y="1200"/>
              <a:ext cx="966" cy="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sz="1200" b="1" dirty="0" smtClean="0">
                <a:solidFill>
                  <a:srgbClr val="000000"/>
                </a:solidFill>
              </a:endParaRPr>
            </a:p>
            <a:p>
              <a:pPr algn="ctr">
                <a:spcBef>
                  <a:spcPct val="50000"/>
                </a:spcBef>
              </a:pPr>
              <a:r>
                <a:rPr lang="ru-RU" sz="1200" b="1" dirty="0" smtClean="0">
                  <a:solidFill>
                    <a:srgbClr val="000000"/>
                  </a:solidFill>
                </a:rPr>
                <a:t>Фестиваль </a:t>
              </a:r>
              <a:r>
                <a:rPr lang="ru-RU" sz="1200" b="1" dirty="0">
                  <a:solidFill>
                    <a:srgbClr val="000000"/>
                  </a:solidFill>
                </a:rPr>
                <a:t>–конкурс «Весна в </a:t>
              </a:r>
              <a:r>
                <a:rPr lang="ru-RU" sz="1200" b="1" dirty="0" err="1">
                  <a:solidFill>
                    <a:srgbClr val="000000"/>
                  </a:solidFill>
                </a:rPr>
                <a:t>Ижморке</a:t>
              </a:r>
              <a:r>
                <a:rPr lang="ru-RU" sz="1200" b="1" dirty="0">
                  <a:solidFill>
                    <a:srgbClr val="000000"/>
                  </a:solidFill>
                </a:rPr>
                <a:t>»</a:t>
              </a:r>
            </a:p>
          </p:txBody>
        </p:sp>
      </p:grpSp>
      <p:sp>
        <p:nvSpPr>
          <p:cNvPr id="87052" name="Oval 12"/>
          <p:cNvSpPr>
            <a:spLocks noChangeArrowheads="1"/>
          </p:cNvSpPr>
          <p:nvPr/>
        </p:nvSpPr>
        <p:spPr bwMode="gray">
          <a:xfrm>
            <a:off x="2357422" y="1428736"/>
            <a:ext cx="1643074" cy="15240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57647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7053" name="Freeform 13"/>
          <p:cNvSpPr>
            <a:spLocks/>
          </p:cNvSpPr>
          <p:nvPr/>
        </p:nvSpPr>
        <p:spPr bwMode="gray">
          <a:xfrm>
            <a:off x="2643174" y="1428736"/>
            <a:ext cx="1071562" cy="546100"/>
          </a:xfrm>
          <a:custGeom>
            <a:avLst/>
            <a:gdLst/>
            <a:ahLst/>
            <a:cxnLst>
              <a:cxn ang="0">
                <a:pos x="1301" y="401"/>
              </a:cxn>
              <a:cxn ang="0">
                <a:pos x="1317" y="442"/>
              </a:cxn>
              <a:cxn ang="0">
                <a:pos x="1321" y="481"/>
              </a:cxn>
              <a:cxn ang="0">
                <a:pos x="1315" y="516"/>
              </a:cxn>
              <a:cxn ang="0">
                <a:pos x="1298" y="550"/>
              </a:cxn>
              <a:cxn ang="0">
                <a:pos x="1272" y="579"/>
              </a:cxn>
              <a:cxn ang="0">
                <a:pos x="1239" y="604"/>
              </a:cxn>
              <a:cxn ang="0">
                <a:pos x="1196" y="628"/>
              </a:cxn>
              <a:cxn ang="0">
                <a:pos x="1147" y="649"/>
              </a:cxn>
              <a:cxn ang="0">
                <a:pos x="1092" y="667"/>
              </a:cxn>
              <a:cxn ang="0">
                <a:pos x="1031" y="683"/>
              </a:cxn>
              <a:cxn ang="0">
                <a:pos x="967" y="694"/>
              </a:cxn>
              <a:cxn ang="0">
                <a:pos x="896" y="704"/>
              </a:cxn>
              <a:cxn ang="0">
                <a:pos x="824" y="710"/>
              </a:cxn>
              <a:cxn ang="0">
                <a:pos x="795" y="712"/>
              </a:cxn>
              <a:cxn ang="0">
                <a:pos x="476" y="712"/>
              </a:cxn>
              <a:cxn ang="0">
                <a:pos x="472" y="712"/>
              </a:cxn>
              <a:cxn ang="0">
                <a:pos x="409" y="708"/>
              </a:cxn>
              <a:cxn ang="0">
                <a:pos x="348" y="704"/>
              </a:cxn>
              <a:cxn ang="0">
                <a:pos x="290" y="696"/>
              </a:cxn>
              <a:cxn ang="0">
                <a:pos x="235" y="689"/>
              </a:cxn>
              <a:cxn ang="0">
                <a:pos x="186" y="677"/>
              </a:cxn>
              <a:cxn ang="0">
                <a:pos x="141" y="663"/>
              </a:cxn>
              <a:cxn ang="0">
                <a:pos x="102" y="648"/>
              </a:cxn>
              <a:cxn ang="0">
                <a:pos x="67" y="630"/>
              </a:cxn>
              <a:cxn ang="0">
                <a:pos x="39" y="608"/>
              </a:cxn>
              <a:cxn ang="0">
                <a:pos x="18" y="583"/>
              </a:cxn>
              <a:cxn ang="0">
                <a:pos x="6" y="554"/>
              </a:cxn>
              <a:cxn ang="0">
                <a:pos x="0" y="524"/>
              </a:cxn>
              <a:cxn ang="0">
                <a:pos x="0" y="520"/>
              </a:cxn>
              <a:cxn ang="0">
                <a:pos x="4" y="487"/>
              </a:cxn>
              <a:cxn ang="0">
                <a:pos x="16" y="446"/>
              </a:cxn>
              <a:cxn ang="0">
                <a:pos x="51" y="370"/>
              </a:cxn>
              <a:cxn ang="0">
                <a:pos x="94" y="299"/>
              </a:cxn>
              <a:cxn ang="0">
                <a:pos x="147" y="235"/>
              </a:cxn>
              <a:cxn ang="0">
                <a:pos x="204" y="176"/>
              </a:cxn>
              <a:cxn ang="0">
                <a:pos x="270" y="125"/>
              </a:cxn>
              <a:cxn ang="0">
                <a:pos x="341" y="82"/>
              </a:cxn>
              <a:cxn ang="0">
                <a:pos x="415" y="47"/>
              </a:cxn>
              <a:cxn ang="0">
                <a:pos x="497" y="21"/>
              </a:cxn>
              <a:cxn ang="0">
                <a:pos x="581" y="6"/>
              </a:cxn>
              <a:cxn ang="0">
                <a:pos x="667" y="0"/>
              </a:cxn>
              <a:cxn ang="0">
                <a:pos x="667" y="0"/>
              </a:cxn>
              <a:cxn ang="0">
                <a:pos x="759" y="6"/>
              </a:cxn>
              <a:cxn ang="0">
                <a:pos x="847" y="23"/>
              </a:cxn>
              <a:cxn ang="0">
                <a:pos x="932" y="53"/>
              </a:cxn>
              <a:cxn ang="0">
                <a:pos x="1010" y="90"/>
              </a:cxn>
              <a:cxn ang="0">
                <a:pos x="1082" y="137"/>
              </a:cxn>
              <a:cxn ang="0">
                <a:pos x="1149" y="194"/>
              </a:cxn>
              <a:cxn ang="0">
                <a:pos x="1208" y="256"/>
              </a:cxn>
              <a:cxn ang="0">
                <a:pos x="1258" y="325"/>
              </a:cxn>
              <a:cxn ang="0">
                <a:pos x="1301" y="401"/>
              </a:cxn>
              <a:cxn ang="0">
                <a:pos x="1301" y="401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chemeClr val="hlink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54" name="Text Box 14"/>
          <p:cNvSpPr txBox="1">
            <a:spLocks noChangeArrowheads="1"/>
          </p:cNvSpPr>
          <p:nvPr/>
        </p:nvSpPr>
        <p:spPr bwMode="auto">
          <a:xfrm>
            <a:off x="2285984" y="1524000"/>
            <a:ext cx="17859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ru-RU" sz="1200" b="1" dirty="0" smtClean="0">
              <a:solidFill>
                <a:srgbClr val="00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sz="1200" b="1" dirty="0" smtClean="0">
                <a:solidFill>
                  <a:srgbClr val="000000"/>
                </a:solidFill>
              </a:rPr>
              <a:t>       Районный   конкурс       «Рождественский букет»</a:t>
            </a:r>
            <a:endParaRPr lang="ru-RU" sz="1200" b="1" dirty="0">
              <a:solidFill>
                <a:srgbClr val="000000"/>
              </a:solidFill>
            </a:endParaRP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642910" y="3143248"/>
            <a:ext cx="1600200" cy="1428760"/>
            <a:chOff x="376" y="2872"/>
            <a:chExt cx="1104" cy="760"/>
          </a:xfrm>
        </p:grpSpPr>
        <p:sp>
          <p:nvSpPr>
            <p:cNvPr id="87056" name="Oval 16"/>
            <p:cNvSpPr>
              <a:spLocks noChangeArrowheads="1"/>
            </p:cNvSpPr>
            <p:nvPr/>
          </p:nvSpPr>
          <p:spPr bwMode="gray">
            <a:xfrm>
              <a:off x="376" y="2872"/>
              <a:ext cx="1104" cy="760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57647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057" name="Freeform 17"/>
            <p:cNvSpPr>
              <a:spLocks/>
            </p:cNvSpPr>
            <p:nvPr/>
          </p:nvSpPr>
          <p:spPr bwMode="gray">
            <a:xfrm>
              <a:off x="502" y="2887"/>
              <a:ext cx="852" cy="34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7058" name="Text Box 18"/>
            <p:cNvSpPr txBox="1">
              <a:spLocks noChangeArrowheads="1"/>
            </p:cNvSpPr>
            <p:nvPr/>
          </p:nvSpPr>
          <p:spPr bwMode="auto">
            <a:xfrm>
              <a:off x="432" y="2993"/>
              <a:ext cx="966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200" b="1" dirty="0" smtClean="0">
                  <a:solidFill>
                    <a:srgbClr val="000000"/>
                  </a:solidFill>
                </a:rPr>
                <a:t>Районный конкурс </a:t>
              </a:r>
              <a:endParaRPr lang="ru-RU" sz="12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50000"/>
                </a:spcBef>
              </a:pPr>
              <a:r>
                <a:rPr lang="ru-RU" sz="1200" b="1" dirty="0" smtClean="0">
                  <a:solidFill>
                    <a:srgbClr val="000000"/>
                  </a:solidFill>
                </a:rPr>
                <a:t>«Юность  Кузбасса»</a:t>
              </a:r>
              <a:endParaRPr lang="ru-RU" sz="12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143372" y="1285860"/>
            <a:ext cx="1524000" cy="1524000"/>
            <a:chOff x="712" y="1912"/>
            <a:chExt cx="1104" cy="912"/>
          </a:xfrm>
        </p:grpSpPr>
        <p:sp>
          <p:nvSpPr>
            <p:cNvPr id="87060" name="Oval 20"/>
            <p:cNvSpPr>
              <a:spLocks noChangeArrowheads="1"/>
            </p:cNvSpPr>
            <p:nvPr/>
          </p:nvSpPr>
          <p:spPr bwMode="gray">
            <a:xfrm>
              <a:off x="712" y="1912"/>
              <a:ext cx="1104" cy="91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57647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061" name="Freeform 21"/>
            <p:cNvSpPr>
              <a:spLocks/>
            </p:cNvSpPr>
            <p:nvPr/>
          </p:nvSpPr>
          <p:spPr bwMode="gray">
            <a:xfrm>
              <a:off x="838" y="1927"/>
              <a:ext cx="852" cy="34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7062" name="Text Box 22"/>
            <p:cNvSpPr txBox="1">
              <a:spLocks noChangeArrowheads="1"/>
            </p:cNvSpPr>
            <p:nvPr/>
          </p:nvSpPr>
          <p:spPr bwMode="auto">
            <a:xfrm>
              <a:off x="798" y="2077"/>
              <a:ext cx="966" cy="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100" b="1" dirty="0" smtClean="0">
                  <a:solidFill>
                    <a:srgbClr val="000000"/>
                  </a:solidFill>
                </a:rPr>
                <a:t>Районный конкурс театральных коллективов«Золотая маска»</a:t>
              </a:r>
              <a:endParaRPr lang="ru-RU" sz="11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87064" name="Oval 24"/>
          <p:cNvSpPr>
            <a:spLocks noChangeArrowheads="1"/>
          </p:cNvSpPr>
          <p:nvPr/>
        </p:nvSpPr>
        <p:spPr bwMode="gray">
          <a:xfrm>
            <a:off x="500034" y="1571612"/>
            <a:ext cx="1677987" cy="15367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57647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7065" name="Freeform 25"/>
          <p:cNvSpPr>
            <a:spLocks/>
          </p:cNvSpPr>
          <p:nvPr/>
        </p:nvSpPr>
        <p:spPr bwMode="gray">
          <a:xfrm>
            <a:off x="714348" y="1571612"/>
            <a:ext cx="1174750" cy="574675"/>
          </a:xfrm>
          <a:custGeom>
            <a:avLst/>
            <a:gdLst/>
            <a:ahLst/>
            <a:cxnLst>
              <a:cxn ang="0">
                <a:pos x="1301" y="401"/>
              </a:cxn>
              <a:cxn ang="0">
                <a:pos x="1317" y="442"/>
              </a:cxn>
              <a:cxn ang="0">
                <a:pos x="1321" y="481"/>
              </a:cxn>
              <a:cxn ang="0">
                <a:pos x="1315" y="516"/>
              </a:cxn>
              <a:cxn ang="0">
                <a:pos x="1298" y="550"/>
              </a:cxn>
              <a:cxn ang="0">
                <a:pos x="1272" y="579"/>
              </a:cxn>
              <a:cxn ang="0">
                <a:pos x="1239" y="604"/>
              </a:cxn>
              <a:cxn ang="0">
                <a:pos x="1196" y="628"/>
              </a:cxn>
              <a:cxn ang="0">
                <a:pos x="1147" y="649"/>
              </a:cxn>
              <a:cxn ang="0">
                <a:pos x="1092" y="667"/>
              </a:cxn>
              <a:cxn ang="0">
                <a:pos x="1031" y="683"/>
              </a:cxn>
              <a:cxn ang="0">
                <a:pos x="967" y="694"/>
              </a:cxn>
              <a:cxn ang="0">
                <a:pos x="896" y="704"/>
              </a:cxn>
              <a:cxn ang="0">
                <a:pos x="824" y="710"/>
              </a:cxn>
              <a:cxn ang="0">
                <a:pos x="795" y="712"/>
              </a:cxn>
              <a:cxn ang="0">
                <a:pos x="476" y="712"/>
              </a:cxn>
              <a:cxn ang="0">
                <a:pos x="472" y="712"/>
              </a:cxn>
              <a:cxn ang="0">
                <a:pos x="409" y="708"/>
              </a:cxn>
              <a:cxn ang="0">
                <a:pos x="348" y="704"/>
              </a:cxn>
              <a:cxn ang="0">
                <a:pos x="290" y="696"/>
              </a:cxn>
              <a:cxn ang="0">
                <a:pos x="235" y="689"/>
              </a:cxn>
              <a:cxn ang="0">
                <a:pos x="186" y="677"/>
              </a:cxn>
              <a:cxn ang="0">
                <a:pos x="141" y="663"/>
              </a:cxn>
              <a:cxn ang="0">
                <a:pos x="102" y="648"/>
              </a:cxn>
              <a:cxn ang="0">
                <a:pos x="67" y="630"/>
              </a:cxn>
              <a:cxn ang="0">
                <a:pos x="39" y="608"/>
              </a:cxn>
              <a:cxn ang="0">
                <a:pos x="18" y="583"/>
              </a:cxn>
              <a:cxn ang="0">
                <a:pos x="6" y="554"/>
              </a:cxn>
              <a:cxn ang="0">
                <a:pos x="0" y="524"/>
              </a:cxn>
              <a:cxn ang="0">
                <a:pos x="0" y="520"/>
              </a:cxn>
              <a:cxn ang="0">
                <a:pos x="4" y="487"/>
              </a:cxn>
              <a:cxn ang="0">
                <a:pos x="16" y="446"/>
              </a:cxn>
              <a:cxn ang="0">
                <a:pos x="51" y="370"/>
              </a:cxn>
              <a:cxn ang="0">
                <a:pos x="94" y="299"/>
              </a:cxn>
              <a:cxn ang="0">
                <a:pos x="147" y="235"/>
              </a:cxn>
              <a:cxn ang="0">
                <a:pos x="204" y="176"/>
              </a:cxn>
              <a:cxn ang="0">
                <a:pos x="270" y="125"/>
              </a:cxn>
              <a:cxn ang="0">
                <a:pos x="341" y="82"/>
              </a:cxn>
              <a:cxn ang="0">
                <a:pos x="415" y="47"/>
              </a:cxn>
              <a:cxn ang="0">
                <a:pos x="497" y="21"/>
              </a:cxn>
              <a:cxn ang="0">
                <a:pos x="581" y="6"/>
              </a:cxn>
              <a:cxn ang="0">
                <a:pos x="667" y="0"/>
              </a:cxn>
              <a:cxn ang="0">
                <a:pos x="667" y="0"/>
              </a:cxn>
              <a:cxn ang="0">
                <a:pos x="759" y="6"/>
              </a:cxn>
              <a:cxn ang="0">
                <a:pos x="847" y="23"/>
              </a:cxn>
              <a:cxn ang="0">
                <a:pos x="932" y="53"/>
              </a:cxn>
              <a:cxn ang="0">
                <a:pos x="1010" y="90"/>
              </a:cxn>
              <a:cxn ang="0">
                <a:pos x="1082" y="137"/>
              </a:cxn>
              <a:cxn ang="0">
                <a:pos x="1149" y="194"/>
              </a:cxn>
              <a:cxn ang="0">
                <a:pos x="1208" y="256"/>
              </a:cxn>
              <a:cxn ang="0">
                <a:pos x="1258" y="325"/>
              </a:cxn>
              <a:cxn ang="0">
                <a:pos x="1301" y="401"/>
              </a:cxn>
              <a:cxn ang="0">
                <a:pos x="1301" y="401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chemeClr val="hlink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66" name="Text Box 26"/>
          <p:cNvSpPr txBox="1">
            <a:spLocks noChangeArrowheads="1"/>
          </p:cNvSpPr>
          <p:nvPr/>
        </p:nvSpPr>
        <p:spPr bwMode="auto">
          <a:xfrm>
            <a:off x="428596" y="2071678"/>
            <a:ext cx="17859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 smtClean="0">
                <a:solidFill>
                  <a:srgbClr val="000000"/>
                </a:solidFill>
              </a:rPr>
              <a:t>Районный </a:t>
            </a:r>
            <a:r>
              <a:rPr lang="ru-RU" sz="1200" b="1" dirty="0">
                <a:solidFill>
                  <a:srgbClr val="000000"/>
                </a:solidFill>
              </a:rPr>
              <a:t>конкурс детского творчества </a:t>
            </a:r>
            <a:r>
              <a:rPr lang="ru-RU" sz="1200" b="1" dirty="0" smtClean="0">
                <a:solidFill>
                  <a:srgbClr val="000000"/>
                </a:solidFill>
              </a:rPr>
              <a:t>«Модница»</a:t>
            </a:r>
            <a:endParaRPr lang="ru-RU" sz="1200" b="1" dirty="0">
              <a:solidFill>
                <a:srgbClr val="000000"/>
              </a:solidFill>
            </a:endParaRPr>
          </a:p>
        </p:txBody>
      </p: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6786578" y="4500570"/>
            <a:ext cx="1524000" cy="1447800"/>
            <a:chOff x="2680" y="2056"/>
            <a:chExt cx="1104" cy="912"/>
          </a:xfrm>
        </p:grpSpPr>
        <p:sp>
          <p:nvSpPr>
            <p:cNvPr id="87069" name="Oval 29"/>
            <p:cNvSpPr>
              <a:spLocks noChangeArrowheads="1"/>
            </p:cNvSpPr>
            <p:nvPr/>
          </p:nvSpPr>
          <p:spPr bwMode="gray">
            <a:xfrm>
              <a:off x="2680" y="2056"/>
              <a:ext cx="1104" cy="91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57647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070" name="Freeform 30"/>
            <p:cNvSpPr>
              <a:spLocks/>
            </p:cNvSpPr>
            <p:nvPr/>
          </p:nvSpPr>
          <p:spPr bwMode="gray">
            <a:xfrm>
              <a:off x="2806" y="2071"/>
              <a:ext cx="852" cy="34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7071" name="Text Box 31"/>
            <p:cNvSpPr txBox="1">
              <a:spLocks noChangeArrowheads="1"/>
            </p:cNvSpPr>
            <p:nvPr/>
          </p:nvSpPr>
          <p:spPr bwMode="auto">
            <a:xfrm>
              <a:off x="2708" y="2160"/>
              <a:ext cx="99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200" b="1" dirty="0" smtClean="0">
                  <a:solidFill>
                    <a:srgbClr val="000000"/>
                  </a:solidFill>
                </a:rPr>
                <a:t>      Спартакиада       школьников    </a:t>
              </a:r>
              <a:r>
                <a:rPr lang="ru-RU" sz="1200" b="1" dirty="0" err="1" smtClean="0">
                  <a:solidFill>
                    <a:srgbClr val="000000"/>
                  </a:solidFill>
                </a:rPr>
                <a:t>Яйского</a:t>
              </a:r>
              <a:r>
                <a:rPr lang="ru-RU" sz="1200" b="1" dirty="0" smtClean="0">
                  <a:solidFill>
                    <a:srgbClr val="000000"/>
                  </a:solidFill>
                </a:rPr>
                <a:t> района</a:t>
              </a:r>
              <a:endParaRPr lang="ru-RU" sz="12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5857884" y="2857496"/>
            <a:ext cx="2286354" cy="1500374"/>
            <a:chOff x="3691" y="2301"/>
            <a:chExt cx="1152" cy="746"/>
          </a:xfrm>
        </p:grpSpPr>
        <p:sp>
          <p:nvSpPr>
            <p:cNvPr id="87074" name="Oval 34"/>
            <p:cNvSpPr>
              <a:spLocks noChangeArrowheads="1"/>
            </p:cNvSpPr>
            <p:nvPr/>
          </p:nvSpPr>
          <p:spPr bwMode="gray">
            <a:xfrm>
              <a:off x="3691" y="2301"/>
              <a:ext cx="1104" cy="746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57647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075" name="Freeform 35"/>
            <p:cNvSpPr>
              <a:spLocks/>
            </p:cNvSpPr>
            <p:nvPr/>
          </p:nvSpPr>
          <p:spPr bwMode="gray">
            <a:xfrm>
              <a:off x="3826" y="2301"/>
              <a:ext cx="852" cy="34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7076" name="Text Box 36"/>
            <p:cNvSpPr txBox="1">
              <a:spLocks noChangeArrowheads="1"/>
            </p:cNvSpPr>
            <p:nvPr/>
          </p:nvSpPr>
          <p:spPr bwMode="auto">
            <a:xfrm>
              <a:off x="3691" y="2400"/>
              <a:ext cx="1152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sz="1200" b="1" dirty="0" smtClean="0">
                <a:solidFill>
                  <a:srgbClr val="000000"/>
                </a:solidFill>
              </a:endParaRPr>
            </a:p>
            <a:p>
              <a:pPr algn="ctr">
                <a:spcBef>
                  <a:spcPct val="50000"/>
                </a:spcBef>
              </a:pPr>
              <a:r>
                <a:rPr lang="ru-RU" sz="1200" b="1" dirty="0" smtClean="0">
                  <a:solidFill>
                    <a:srgbClr val="000000"/>
                  </a:solidFill>
                </a:rPr>
                <a:t>Районная </a:t>
              </a:r>
              <a:r>
                <a:rPr lang="ru-RU" sz="1200" b="1" dirty="0">
                  <a:solidFill>
                    <a:srgbClr val="000000"/>
                  </a:solidFill>
                </a:rPr>
                <a:t>выставка детского творчества «Сибирские таланты»</a:t>
              </a:r>
            </a:p>
          </p:txBody>
        </p:sp>
      </p:grpSp>
      <p:sp>
        <p:nvSpPr>
          <p:cNvPr id="87085" name="Text Box 45"/>
          <p:cNvSpPr txBox="1">
            <a:spLocks noChangeArrowheads="1"/>
          </p:cNvSpPr>
          <p:nvPr/>
        </p:nvSpPr>
        <p:spPr bwMode="auto">
          <a:xfrm>
            <a:off x="2522823" y="5286388"/>
            <a:ext cx="15919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ru-RU" sz="1600" b="1" dirty="0">
              <a:solidFill>
                <a:srgbClr val="000000"/>
              </a:solidFill>
            </a:endParaRPr>
          </a:p>
        </p:txBody>
      </p: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5000628" y="4143380"/>
            <a:ext cx="1810013" cy="1600200"/>
            <a:chOff x="2546" y="3267"/>
            <a:chExt cx="1198" cy="960"/>
          </a:xfrm>
        </p:grpSpPr>
        <p:sp>
          <p:nvSpPr>
            <p:cNvPr id="87090" name="Oval 50"/>
            <p:cNvSpPr>
              <a:spLocks noChangeArrowheads="1"/>
            </p:cNvSpPr>
            <p:nvPr/>
          </p:nvSpPr>
          <p:spPr bwMode="gray">
            <a:xfrm>
              <a:off x="2593" y="3267"/>
              <a:ext cx="1104" cy="960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57647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" name="Group 53"/>
            <p:cNvGrpSpPr>
              <a:grpSpLocks/>
            </p:cNvGrpSpPr>
            <p:nvPr/>
          </p:nvGrpSpPr>
          <p:grpSpPr bwMode="auto">
            <a:xfrm>
              <a:off x="2546" y="3267"/>
              <a:ext cx="1198" cy="781"/>
              <a:chOff x="2546" y="3267"/>
              <a:chExt cx="1198" cy="781"/>
            </a:xfrm>
          </p:grpSpPr>
          <p:sp>
            <p:nvSpPr>
              <p:cNvPr id="87091" name="Freeform 51"/>
              <p:cNvSpPr>
                <a:spLocks/>
              </p:cNvSpPr>
              <p:nvPr/>
            </p:nvSpPr>
            <p:spPr bwMode="gray">
              <a:xfrm>
                <a:off x="2735" y="3267"/>
                <a:ext cx="852" cy="362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7092" name="Text Box 52"/>
              <p:cNvSpPr txBox="1">
                <a:spLocks noChangeArrowheads="1"/>
              </p:cNvSpPr>
              <p:nvPr/>
            </p:nvSpPr>
            <p:spPr bwMode="auto">
              <a:xfrm>
                <a:off x="2546" y="3439"/>
                <a:ext cx="1198" cy="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200" b="1" dirty="0" smtClean="0">
                    <a:solidFill>
                      <a:srgbClr val="000000"/>
                    </a:solidFill>
                  </a:rPr>
                  <a:t>Районный слет трудовых объединений «Праздник урожая»</a:t>
                </a:r>
                <a:endParaRPr lang="ru-RU" sz="1200" b="1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1" name="Group 61"/>
          <p:cNvGrpSpPr>
            <a:grpSpLocks/>
          </p:cNvGrpSpPr>
          <p:nvPr/>
        </p:nvGrpSpPr>
        <p:grpSpPr bwMode="auto">
          <a:xfrm>
            <a:off x="2857488" y="2857496"/>
            <a:ext cx="2643206" cy="1857388"/>
            <a:chOff x="2880" y="1872"/>
            <a:chExt cx="1292" cy="912"/>
          </a:xfrm>
        </p:grpSpPr>
        <p:sp>
          <p:nvSpPr>
            <p:cNvPr id="87098" name="Oval 58"/>
            <p:cNvSpPr>
              <a:spLocks noChangeArrowheads="1"/>
            </p:cNvSpPr>
            <p:nvPr/>
          </p:nvSpPr>
          <p:spPr bwMode="gray">
            <a:xfrm>
              <a:off x="2880" y="1872"/>
              <a:ext cx="1292" cy="91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57647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7099" name="Freeform 59"/>
            <p:cNvSpPr>
              <a:spLocks/>
            </p:cNvSpPr>
            <p:nvPr/>
          </p:nvSpPr>
          <p:spPr bwMode="gray">
            <a:xfrm>
              <a:off x="3011" y="1886"/>
              <a:ext cx="998" cy="34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7100" name="Text Box 60"/>
            <p:cNvSpPr txBox="1">
              <a:spLocks noChangeArrowheads="1"/>
            </p:cNvSpPr>
            <p:nvPr/>
          </p:nvSpPr>
          <p:spPr bwMode="auto">
            <a:xfrm>
              <a:off x="2890" y="2024"/>
              <a:ext cx="1238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 dirty="0">
                  <a:solidFill>
                    <a:srgbClr val="000000"/>
                  </a:solidFill>
                </a:rPr>
                <a:t>Система внутришкольных мероприятий</a:t>
              </a:r>
            </a:p>
          </p:txBody>
        </p:sp>
      </p:grpSp>
      <p:grpSp>
        <p:nvGrpSpPr>
          <p:cNvPr id="49" name="Group 19"/>
          <p:cNvGrpSpPr>
            <a:grpSpLocks/>
          </p:cNvGrpSpPr>
          <p:nvPr/>
        </p:nvGrpSpPr>
        <p:grpSpPr bwMode="auto">
          <a:xfrm>
            <a:off x="1071538" y="4572008"/>
            <a:ext cx="1809752" cy="1552408"/>
            <a:chOff x="712" y="1912"/>
            <a:chExt cx="1104" cy="929"/>
          </a:xfrm>
        </p:grpSpPr>
        <p:sp>
          <p:nvSpPr>
            <p:cNvPr id="50" name="Oval 20"/>
            <p:cNvSpPr>
              <a:spLocks noChangeArrowheads="1"/>
            </p:cNvSpPr>
            <p:nvPr/>
          </p:nvSpPr>
          <p:spPr bwMode="gray">
            <a:xfrm>
              <a:off x="712" y="1912"/>
              <a:ext cx="1104" cy="91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57647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" name="Freeform 21"/>
            <p:cNvSpPr>
              <a:spLocks/>
            </p:cNvSpPr>
            <p:nvPr/>
          </p:nvSpPr>
          <p:spPr bwMode="gray">
            <a:xfrm>
              <a:off x="838" y="1927"/>
              <a:ext cx="852" cy="34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Text Box 22"/>
            <p:cNvSpPr txBox="1">
              <a:spLocks noChangeArrowheads="1"/>
            </p:cNvSpPr>
            <p:nvPr/>
          </p:nvSpPr>
          <p:spPr bwMode="auto">
            <a:xfrm>
              <a:off x="798" y="2077"/>
              <a:ext cx="966" cy="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100" b="1" dirty="0" smtClean="0">
                  <a:solidFill>
                    <a:srgbClr val="000000"/>
                  </a:solidFill>
                </a:rPr>
                <a:t>Районный конкурс агитбригад «Здоровое поколение – здоровая нация»</a:t>
              </a:r>
              <a:endParaRPr lang="ru-RU" sz="11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8" name="Group 19"/>
          <p:cNvGrpSpPr>
            <a:grpSpLocks/>
          </p:cNvGrpSpPr>
          <p:nvPr/>
        </p:nvGrpSpPr>
        <p:grpSpPr bwMode="auto">
          <a:xfrm>
            <a:off x="3285843" y="4857760"/>
            <a:ext cx="2071974" cy="1524000"/>
            <a:chOff x="458" y="1912"/>
            <a:chExt cx="1358" cy="912"/>
          </a:xfrm>
        </p:grpSpPr>
        <p:sp>
          <p:nvSpPr>
            <p:cNvPr id="59" name="Oval 20"/>
            <p:cNvSpPr>
              <a:spLocks noChangeArrowheads="1"/>
            </p:cNvSpPr>
            <p:nvPr/>
          </p:nvSpPr>
          <p:spPr bwMode="gray">
            <a:xfrm>
              <a:off x="458" y="1912"/>
              <a:ext cx="1358" cy="91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57647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0" name="Freeform 21"/>
            <p:cNvSpPr>
              <a:spLocks/>
            </p:cNvSpPr>
            <p:nvPr/>
          </p:nvSpPr>
          <p:spPr bwMode="gray">
            <a:xfrm>
              <a:off x="645" y="1912"/>
              <a:ext cx="852" cy="344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chemeClr val="hlink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Text Box 22"/>
            <p:cNvSpPr txBox="1">
              <a:spLocks noChangeArrowheads="1"/>
            </p:cNvSpPr>
            <p:nvPr/>
          </p:nvSpPr>
          <p:spPr bwMode="auto">
            <a:xfrm>
              <a:off x="458" y="2083"/>
              <a:ext cx="1259" cy="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100" b="1" dirty="0" smtClean="0">
                  <a:solidFill>
                    <a:srgbClr val="000000"/>
                  </a:solidFill>
                </a:rPr>
                <a:t>Областные соревнования по баскетболу среди спец. корр. школ </a:t>
              </a:r>
              <a:r>
                <a:rPr lang="en-US" sz="1100" b="1" dirty="0" smtClean="0">
                  <a:solidFill>
                    <a:srgbClr val="000000"/>
                  </a:solidFill>
                </a:rPr>
                <a:t>VIII</a:t>
              </a:r>
              <a:r>
                <a:rPr lang="ru-RU" sz="1100" b="1" dirty="0" smtClean="0">
                  <a:solidFill>
                    <a:srgbClr val="000000"/>
                  </a:solidFill>
                </a:rPr>
                <a:t> вида</a:t>
              </a:r>
              <a:endParaRPr lang="ru-RU" sz="1100" b="1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2.2|1.4|1.8|2|3.2|1.9|2.7|1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738</TotalTime>
  <Words>262</Words>
  <Application>Microsoft Office PowerPoint</Application>
  <PresentationFormat>Экран (4:3)</PresentationFormat>
  <Paragraphs>47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Аспект</vt:lpstr>
      <vt:lpstr>ВОСПИТАНИЕ  ГУМАНИСТИЧЕСКИХ  ИДЕЙ  КАК ОДНО  ИЗ  ОСНОВНЫХ НАПРАВЛЕНИЙ РАБОТЫ  В СОВРЕМЕННОЙ ШКОЛЕ</vt:lpstr>
      <vt:lpstr>Слайд 2</vt:lpstr>
      <vt:lpstr>Слайд 3</vt:lpstr>
      <vt:lpstr> </vt:lpstr>
      <vt:lpstr>Слайд 5</vt:lpstr>
      <vt:lpstr>Слайд 6</vt:lpstr>
      <vt:lpstr>Слайд 7</vt:lpstr>
      <vt:lpstr>ПРОЕКТНО –ПОИСКОВАЯ ДЕЯТЕЛЬНОСТЬ </vt:lpstr>
      <vt:lpstr>СОЦИАЛЬНО – ОБРАЗОВАТЕЛЬНОЕ ПРОСТРАНСТВО</vt:lpstr>
      <vt:lpstr>УЧАСТИЕ В IV МЕЖРАЙОННОМ  ФЕСТИВАЛЕ – КОНКУРСЕ ДЕТСКОГО ТВОРЧЕСТВА  СРЕДИ СПЕЦИАЛЬНЫХ (КОРРЕКЦИОННЫХ) ОБЩЕОБРАЗОВАТЕЛЬНЫХ ШКОЛ VIII ВИДА «ВЕСНА В ИЖМОРКЕ»</vt:lpstr>
      <vt:lpstr>ОБЛАСТНЫЕ СОРЕВНОВАНИЯ ПО БАСКЕТБОЛУ  СРЕДИ СПЕЦИАЛЬНЫХ (КОРРЕКЦИОННЫХ) УЧРЕЖДЕНИЙ  VIII ВИДА </vt:lpstr>
      <vt:lpstr>       РАЙОННЫЙ  СМОТР – КОНКУРС АГИТАЦИОННЫХ БРИГАД «ЗДОРОВОЕ ПОКОЛЕНИЕ – ЗДОРОВАЯ НАЦИЯ» </vt:lpstr>
      <vt:lpstr>УЧАСТИЕ В РАЙОННОМ КОНКУРСЕ  ТЕАТРАЛЬНЫХ КОЛЛЕКТИВОВ  «ЗОЛОТАЯ МАСКА»</vt:lpstr>
      <vt:lpstr>УЧАСТИЕ В РАЙОННОМ  КОНКУРСЕ  ПО ХОРЕОГРАФИИ   «ЮНОСТЬ КУЗБАССА» </vt:lpstr>
      <vt:lpstr>            «….КАЖДАЯ ШКОЛА ВЫСТРАИВАЕТ НЕПОВТОРИМУЮ ВОСПИТАТЕЛЬНУЮ СИСТЕМУ , РЕАЛИЗУЮЩУЮ ИДЕИ ГУМАНИЗАЦИИ И ТВОРЧЕСТВА, НО С УЧЕТОМ ОСОБЕННОСТЕЙ СОЦИУМА И СОБСТВЕННЫХ ВОЗМОЖНОСТЕЙ».                                                 В.В. КАРАКОВСКИЙ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ВОСПИТАНИЕ ГУМАНИСТИЧЕСКИХ ИДЕЙ КАК ОДНО ИЗ ОСНОВНЫХ НАПРВЛЕНИЙ РАБОТЫ В СОВРЕМЕННОЙ ШКОЛЕ </dc:title>
  <dc:creator>Admin</dc:creator>
  <cp:lastModifiedBy>Admin</cp:lastModifiedBy>
  <cp:revision>82</cp:revision>
  <dcterms:created xsi:type="dcterms:W3CDTF">2013-08-12T13:54:37Z</dcterms:created>
  <dcterms:modified xsi:type="dcterms:W3CDTF">2013-08-27T03:45:07Z</dcterms:modified>
</cp:coreProperties>
</file>