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57" r:id="rId4"/>
    <p:sldId id="262" r:id="rId5"/>
    <p:sldId id="263" r:id="rId6"/>
    <p:sldId id="264" r:id="rId7"/>
    <p:sldId id="265" r:id="rId8"/>
    <p:sldId id="266" r:id="rId9"/>
    <p:sldId id="271" r:id="rId10"/>
    <p:sldId id="270" r:id="rId11"/>
    <p:sldId id="269" r:id="rId12"/>
    <p:sldId id="268" r:id="rId13"/>
    <p:sldId id="267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1B444F-4C43-481A-8A56-7CF2758D78F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95B42C-4507-476E-8198-CDA7949FC3EC}">
      <dgm:prSet phldrT="[Текст]"/>
      <dgm:spPr/>
      <dgm:t>
        <a:bodyPr/>
        <a:lstStyle/>
        <a:p>
          <a:r>
            <a:rPr lang="ru-RU" dirty="0" smtClean="0">
              <a:latin typeface="Constantia" panose="02030602050306030303" pitchFamily="18" charset="0"/>
            </a:rPr>
            <a:t>Организационный этап. Приветствие. </a:t>
          </a:r>
        </a:p>
        <a:p>
          <a:r>
            <a:rPr lang="ru-RU" dirty="0" smtClean="0">
              <a:latin typeface="Constantia" panose="02030602050306030303" pitchFamily="18" charset="0"/>
            </a:rPr>
            <a:t>Объявление темы урока</a:t>
          </a:r>
          <a:endParaRPr lang="ru-RU" dirty="0">
            <a:latin typeface="Constantia" panose="02030602050306030303" pitchFamily="18" charset="0"/>
          </a:endParaRPr>
        </a:p>
      </dgm:t>
    </dgm:pt>
    <dgm:pt modelId="{10D5BE22-C4F4-4FE0-A199-81B9E0FE4F36}" type="parTrans" cxnId="{5530E99F-13E0-4A76-A736-8B9DE72E2E68}">
      <dgm:prSet/>
      <dgm:spPr/>
      <dgm:t>
        <a:bodyPr/>
        <a:lstStyle/>
        <a:p>
          <a:endParaRPr lang="ru-RU"/>
        </a:p>
      </dgm:t>
    </dgm:pt>
    <dgm:pt modelId="{57EB8BF5-FA18-4575-8E9C-563DA4C9DCD7}" type="sibTrans" cxnId="{5530E99F-13E0-4A76-A736-8B9DE72E2E68}">
      <dgm:prSet/>
      <dgm:spPr/>
      <dgm:t>
        <a:bodyPr/>
        <a:lstStyle/>
        <a:p>
          <a:endParaRPr lang="ru-RU"/>
        </a:p>
      </dgm:t>
    </dgm:pt>
    <dgm:pt modelId="{6EDB2799-45D9-418D-AA73-B11CD6F26245}">
      <dgm:prSet phldrT="[Текст]"/>
      <dgm:spPr/>
      <dgm:t>
        <a:bodyPr/>
        <a:lstStyle/>
        <a:p>
          <a:r>
            <a:rPr lang="ru-RU" dirty="0" smtClean="0">
              <a:latin typeface="Constantia" panose="02030602050306030303" pitchFamily="18" charset="0"/>
            </a:rPr>
            <a:t>Актуализация и целеполагание. </a:t>
          </a:r>
          <a:endParaRPr lang="ru-RU" dirty="0">
            <a:latin typeface="Constantia" panose="02030602050306030303" pitchFamily="18" charset="0"/>
          </a:endParaRPr>
        </a:p>
      </dgm:t>
    </dgm:pt>
    <dgm:pt modelId="{255D8C05-B079-465F-A2F5-F8104E920490}" type="parTrans" cxnId="{5371987E-E62C-482F-8252-07ACC6236BD8}">
      <dgm:prSet/>
      <dgm:spPr/>
      <dgm:t>
        <a:bodyPr/>
        <a:lstStyle/>
        <a:p>
          <a:endParaRPr lang="ru-RU"/>
        </a:p>
      </dgm:t>
    </dgm:pt>
    <dgm:pt modelId="{7BB0CF7A-154A-4EE4-8290-82BED84D3C74}" type="sibTrans" cxnId="{5371987E-E62C-482F-8252-07ACC6236BD8}">
      <dgm:prSet/>
      <dgm:spPr/>
      <dgm:t>
        <a:bodyPr/>
        <a:lstStyle/>
        <a:p>
          <a:endParaRPr lang="ru-RU"/>
        </a:p>
      </dgm:t>
    </dgm:pt>
    <dgm:pt modelId="{10D1ABB6-8306-4356-A9AB-2B49607CAAF6}">
      <dgm:prSet phldrT="[Текст]"/>
      <dgm:spPr/>
      <dgm:t>
        <a:bodyPr/>
        <a:lstStyle/>
        <a:p>
          <a:r>
            <a:rPr lang="ru-RU" dirty="0" smtClean="0">
              <a:latin typeface="Constantia" panose="02030602050306030303" pitchFamily="18" charset="0"/>
            </a:rPr>
            <a:t>Изучение нового материала.</a:t>
          </a:r>
          <a:endParaRPr lang="ru-RU" dirty="0">
            <a:latin typeface="Constantia" panose="02030602050306030303" pitchFamily="18" charset="0"/>
          </a:endParaRPr>
        </a:p>
      </dgm:t>
    </dgm:pt>
    <dgm:pt modelId="{86EF503D-21C7-4CD9-8587-1F2F1C8325B0}" type="parTrans" cxnId="{9F7DAC91-442E-420E-97D1-6CFB076B8C39}">
      <dgm:prSet/>
      <dgm:spPr/>
      <dgm:t>
        <a:bodyPr/>
        <a:lstStyle/>
        <a:p>
          <a:endParaRPr lang="ru-RU"/>
        </a:p>
      </dgm:t>
    </dgm:pt>
    <dgm:pt modelId="{AE179C40-9ABF-4B31-8F83-1CA6892C6B98}" type="sibTrans" cxnId="{9F7DAC91-442E-420E-97D1-6CFB076B8C39}">
      <dgm:prSet/>
      <dgm:spPr/>
      <dgm:t>
        <a:bodyPr/>
        <a:lstStyle/>
        <a:p>
          <a:endParaRPr lang="ru-RU"/>
        </a:p>
      </dgm:t>
    </dgm:pt>
    <dgm:pt modelId="{E01CE8D8-CBC0-44D5-9331-4842B7C6DC11}">
      <dgm:prSet phldrT="[Текст]"/>
      <dgm:spPr/>
      <dgm:t>
        <a:bodyPr/>
        <a:lstStyle/>
        <a:p>
          <a:r>
            <a:rPr lang="ru-RU" dirty="0" smtClean="0">
              <a:latin typeface="Constantia" panose="02030602050306030303" pitchFamily="18" charset="0"/>
            </a:rPr>
            <a:t>Закрепление</a:t>
          </a:r>
          <a:r>
            <a:rPr lang="ru-RU" baseline="0" dirty="0" smtClean="0">
              <a:latin typeface="Constantia" panose="02030602050306030303" pitchFamily="18" charset="0"/>
            </a:rPr>
            <a:t> нового материала.</a:t>
          </a:r>
          <a:endParaRPr lang="ru-RU" dirty="0">
            <a:latin typeface="Constantia" panose="02030602050306030303" pitchFamily="18" charset="0"/>
          </a:endParaRPr>
        </a:p>
      </dgm:t>
    </dgm:pt>
    <dgm:pt modelId="{A02BD2FB-3984-43D2-A499-4DC9104E68DB}" type="parTrans" cxnId="{C2B27E8B-B253-4947-B3B6-CF25EEFDFAFB}">
      <dgm:prSet/>
      <dgm:spPr/>
      <dgm:t>
        <a:bodyPr/>
        <a:lstStyle/>
        <a:p>
          <a:endParaRPr lang="ru-RU"/>
        </a:p>
      </dgm:t>
    </dgm:pt>
    <dgm:pt modelId="{3841900C-CFE7-4FB1-A48B-ADA70B77765B}" type="sibTrans" cxnId="{C2B27E8B-B253-4947-B3B6-CF25EEFDFAFB}">
      <dgm:prSet/>
      <dgm:spPr/>
      <dgm:t>
        <a:bodyPr/>
        <a:lstStyle/>
        <a:p>
          <a:endParaRPr lang="ru-RU"/>
        </a:p>
      </dgm:t>
    </dgm:pt>
    <dgm:pt modelId="{1746E39A-EF8E-4280-9A70-7172413D8E26}">
      <dgm:prSet phldrT="[Текст]"/>
      <dgm:spPr/>
      <dgm:t>
        <a:bodyPr/>
        <a:lstStyle/>
        <a:p>
          <a:r>
            <a:rPr lang="ru-RU" dirty="0" smtClean="0">
              <a:latin typeface="Constantia" panose="02030602050306030303" pitchFamily="18" charset="0"/>
            </a:rPr>
            <a:t>Домашнее</a:t>
          </a:r>
          <a:r>
            <a:rPr lang="ru-RU" baseline="0" dirty="0" smtClean="0">
              <a:latin typeface="Constantia" panose="02030602050306030303" pitchFamily="18" charset="0"/>
            </a:rPr>
            <a:t> задание.</a:t>
          </a:r>
        </a:p>
        <a:p>
          <a:r>
            <a:rPr lang="ru-RU" baseline="0" dirty="0" smtClean="0">
              <a:latin typeface="Constantia" panose="02030602050306030303" pitchFamily="18" charset="0"/>
            </a:rPr>
            <a:t>Рефлексия.</a:t>
          </a:r>
        </a:p>
      </dgm:t>
    </dgm:pt>
    <dgm:pt modelId="{09957C85-95EC-44A2-852C-AD991161F3CB}" type="parTrans" cxnId="{E311AF33-EC58-44BD-990C-0E196E229238}">
      <dgm:prSet/>
      <dgm:spPr/>
      <dgm:t>
        <a:bodyPr/>
        <a:lstStyle/>
        <a:p>
          <a:endParaRPr lang="ru-RU"/>
        </a:p>
      </dgm:t>
    </dgm:pt>
    <dgm:pt modelId="{451C96F3-52DB-425C-B2AC-2642149C0C9A}" type="sibTrans" cxnId="{E311AF33-EC58-44BD-990C-0E196E229238}">
      <dgm:prSet/>
      <dgm:spPr/>
      <dgm:t>
        <a:bodyPr/>
        <a:lstStyle/>
        <a:p>
          <a:endParaRPr lang="ru-RU"/>
        </a:p>
      </dgm:t>
    </dgm:pt>
    <dgm:pt modelId="{3B459379-7502-4233-AAE3-6B4CAB556894}">
      <dgm:prSet phldrT="[Текст]"/>
      <dgm:spPr/>
      <dgm:t>
        <a:bodyPr/>
        <a:lstStyle/>
        <a:p>
          <a:endParaRPr lang="ru-RU" dirty="0"/>
        </a:p>
      </dgm:t>
    </dgm:pt>
    <dgm:pt modelId="{0353C073-3E0B-496D-8F81-D1F9A7D6871C}" type="parTrans" cxnId="{E7E600B1-4776-4F2D-8ED9-E7DF6F6E5A79}">
      <dgm:prSet/>
      <dgm:spPr/>
      <dgm:t>
        <a:bodyPr/>
        <a:lstStyle/>
        <a:p>
          <a:endParaRPr lang="ru-RU"/>
        </a:p>
      </dgm:t>
    </dgm:pt>
    <dgm:pt modelId="{E4364E59-9EDB-401F-82DD-E09D03A3AF2B}" type="sibTrans" cxnId="{E7E600B1-4776-4F2D-8ED9-E7DF6F6E5A79}">
      <dgm:prSet/>
      <dgm:spPr/>
      <dgm:t>
        <a:bodyPr/>
        <a:lstStyle/>
        <a:p>
          <a:endParaRPr lang="ru-RU"/>
        </a:p>
      </dgm:t>
    </dgm:pt>
    <dgm:pt modelId="{A8D9EBA6-7B84-4B4B-BAA7-CC0E99EDD5B4}" type="pres">
      <dgm:prSet presAssocID="{AF1B444F-4C43-481A-8A56-7CF2758D78F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6B2E67-5A66-4981-A72E-2F347D98ED73}" type="pres">
      <dgm:prSet presAssocID="{F895B42C-4507-476E-8198-CDA7949FC3EC}" presName="parentLin" presStyleCnt="0"/>
      <dgm:spPr/>
    </dgm:pt>
    <dgm:pt modelId="{3D917001-0224-491D-9B9E-0095C11DE162}" type="pres">
      <dgm:prSet presAssocID="{F895B42C-4507-476E-8198-CDA7949FC3EC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B794B26-0D04-4D8E-B746-058C0C4029F6}" type="pres">
      <dgm:prSet presAssocID="{F895B42C-4507-476E-8198-CDA7949FC3EC}" presName="parentText" presStyleLbl="node1" presStyleIdx="0" presStyleCnt="5" custScaleX="102497" custScaleY="134227" custLinFactNeighborX="25012" custLinFactNeighborY="-32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B9F89B-24FE-4D80-B27C-C1BC94475896}" type="pres">
      <dgm:prSet presAssocID="{F895B42C-4507-476E-8198-CDA7949FC3EC}" presName="negativeSpace" presStyleCnt="0"/>
      <dgm:spPr/>
    </dgm:pt>
    <dgm:pt modelId="{2A8E2B9E-9819-4E80-A053-12E87E07F166}" type="pres">
      <dgm:prSet presAssocID="{F895B42C-4507-476E-8198-CDA7949FC3EC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3EF0D6-9DC4-4F9A-9EA7-506B7210D589}" type="pres">
      <dgm:prSet presAssocID="{57EB8BF5-FA18-4575-8E9C-563DA4C9DCD7}" presName="spaceBetweenRectangles" presStyleCnt="0"/>
      <dgm:spPr/>
    </dgm:pt>
    <dgm:pt modelId="{133F96D4-1F51-461F-8DBC-54144B9BFC00}" type="pres">
      <dgm:prSet presAssocID="{6EDB2799-45D9-418D-AA73-B11CD6F26245}" presName="parentLin" presStyleCnt="0"/>
      <dgm:spPr/>
    </dgm:pt>
    <dgm:pt modelId="{B09078D0-2A08-447C-B8A4-1B8309658F6A}" type="pres">
      <dgm:prSet presAssocID="{6EDB2799-45D9-418D-AA73-B11CD6F26245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868CC23-44B2-4259-A99E-7324891080DC}" type="pres">
      <dgm:prSet presAssocID="{6EDB2799-45D9-418D-AA73-B11CD6F2624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A72EFC-62B6-42C5-8E1C-FD01006F170F}" type="pres">
      <dgm:prSet presAssocID="{6EDB2799-45D9-418D-AA73-B11CD6F26245}" presName="negativeSpace" presStyleCnt="0"/>
      <dgm:spPr/>
    </dgm:pt>
    <dgm:pt modelId="{00AE5A32-A30C-4A87-8CBA-60A409C4899F}" type="pres">
      <dgm:prSet presAssocID="{6EDB2799-45D9-418D-AA73-B11CD6F26245}" presName="childText" presStyleLbl="conFgAcc1" presStyleIdx="1" presStyleCnt="5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AE05605-FCC9-4531-9793-EF43C29EE436}" type="pres">
      <dgm:prSet presAssocID="{7BB0CF7A-154A-4EE4-8290-82BED84D3C74}" presName="spaceBetweenRectangles" presStyleCnt="0"/>
      <dgm:spPr/>
    </dgm:pt>
    <dgm:pt modelId="{263CC034-6138-417A-838C-7CF14374379B}" type="pres">
      <dgm:prSet presAssocID="{10D1ABB6-8306-4356-A9AB-2B49607CAAF6}" presName="parentLin" presStyleCnt="0"/>
      <dgm:spPr/>
    </dgm:pt>
    <dgm:pt modelId="{EEF84DF2-8227-4C3B-AB00-B8015AC410C5}" type="pres">
      <dgm:prSet presAssocID="{10D1ABB6-8306-4356-A9AB-2B49607CAAF6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4638C66E-449B-486B-B21A-74F1CE01307B}" type="pres">
      <dgm:prSet presAssocID="{10D1ABB6-8306-4356-A9AB-2B49607CAAF6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79AA06-5D64-4471-A946-E140D05DACFF}" type="pres">
      <dgm:prSet presAssocID="{10D1ABB6-8306-4356-A9AB-2B49607CAAF6}" presName="negativeSpace" presStyleCnt="0"/>
      <dgm:spPr/>
    </dgm:pt>
    <dgm:pt modelId="{D332F362-FA3F-4A1F-A75A-242C5057F85C}" type="pres">
      <dgm:prSet presAssocID="{10D1ABB6-8306-4356-A9AB-2B49607CAAF6}" presName="childText" presStyleLbl="conFgAcc1" presStyleIdx="2" presStyleCnt="5">
        <dgm:presLayoutVars>
          <dgm:bulletEnabled val="1"/>
        </dgm:presLayoutVars>
      </dgm:prSet>
      <dgm:spPr/>
    </dgm:pt>
    <dgm:pt modelId="{AA3527E0-D6BF-4749-9FCD-3CF84948EB1F}" type="pres">
      <dgm:prSet presAssocID="{AE179C40-9ABF-4B31-8F83-1CA6892C6B98}" presName="spaceBetweenRectangles" presStyleCnt="0"/>
      <dgm:spPr/>
    </dgm:pt>
    <dgm:pt modelId="{1A1456C1-DEAD-4C5A-AF83-055FDD40FE65}" type="pres">
      <dgm:prSet presAssocID="{E01CE8D8-CBC0-44D5-9331-4842B7C6DC11}" presName="parentLin" presStyleCnt="0"/>
      <dgm:spPr/>
    </dgm:pt>
    <dgm:pt modelId="{37F79BAC-8D33-4E80-9188-A66E08442E96}" type="pres">
      <dgm:prSet presAssocID="{E01CE8D8-CBC0-44D5-9331-4842B7C6DC11}" presName="parentLeftMargin" presStyleLbl="node1" presStyleIdx="2" presStyleCnt="5" custLinFactNeighborX="25012" custLinFactNeighborY="-3212"/>
      <dgm:spPr/>
      <dgm:t>
        <a:bodyPr/>
        <a:lstStyle/>
        <a:p>
          <a:endParaRPr lang="ru-RU"/>
        </a:p>
      </dgm:t>
    </dgm:pt>
    <dgm:pt modelId="{9C97076A-D122-48EF-8B1C-086C71A66981}" type="pres">
      <dgm:prSet presAssocID="{E01CE8D8-CBC0-44D5-9331-4842B7C6DC11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725474-2887-40F8-9857-941492660A4A}" type="pres">
      <dgm:prSet presAssocID="{E01CE8D8-CBC0-44D5-9331-4842B7C6DC11}" presName="negativeSpace" presStyleCnt="0"/>
      <dgm:spPr/>
    </dgm:pt>
    <dgm:pt modelId="{4DEF4343-2B6B-47A0-B7FC-FF4F5310190A}" type="pres">
      <dgm:prSet presAssocID="{E01CE8D8-CBC0-44D5-9331-4842B7C6DC11}" presName="childText" presStyleLbl="conFgAcc1" presStyleIdx="3" presStyleCnt="5">
        <dgm:presLayoutVars>
          <dgm:bulletEnabled val="1"/>
        </dgm:presLayoutVars>
      </dgm:prSet>
      <dgm:spPr/>
    </dgm:pt>
    <dgm:pt modelId="{869DAF36-DC70-48AB-AEDE-E182B02257BA}" type="pres">
      <dgm:prSet presAssocID="{3841900C-CFE7-4FB1-A48B-ADA70B77765B}" presName="spaceBetweenRectangles" presStyleCnt="0"/>
      <dgm:spPr/>
    </dgm:pt>
    <dgm:pt modelId="{782EB9C1-AB14-4EAB-9D89-DE8BE1159AC8}" type="pres">
      <dgm:prSet presAssocID="{1746E39A-EF8E-4280-9A70-7172413D8E26}" presName="parentLin" presStyleCnt="0"/>
      <dgm:spPr/>
    </dgm:pt>
    <dgm:pt modelId="{CD0DE12A-09A2-44EE-860E-2B70CDE794C3}" type="pres">
      <dgm:prSet presAssocID="{1746E39A-EF8E-4280-9A70-7172413D8E26}" presName="parentLeftMargin" presStyleLbl="node1" presStyleIdx="3" presStyleCnt="5" custLinFactNeighborX="25012" custLinFactNeighborY="-3212"/>
      <dgm:spPr/>
      <dgm:t>
        <a:bodyPr/>
        <a:lstStyle/>
        <a:p>
          <a:endParaRPr lang="ru-RU"/>
        </a:p>
      </dgm:t>
    </dgm:pt>
    <dgm:pt modelId="{FAD9DAC2-06B9-44BC-966F-E98431630F58}" type="pres">
      <dgm:prSet presAssocID="{1746E39A-EF8E-4280-9A70-7172413D8E26}" presName="parentText" presStyleLbl="node1" presStyleIdx="4" presStyleCnt="5" custScaleX="106070" custScaleY="1464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91B111-263A-4AAE-935E-622130301A99}" type="pres">
      <dgm:prSet presAssocID="{1746E39A-EF8E-4280-9A70-7172413D8E26}" presName="negativeSpace" presStyleCnt="0"/>
      <dgm:spPr/>
    </dgm:pt>
    <dgm:pt modelId="{734892AF-233D-4519-91D9-8E0C287B95DE}" type="pres">
      <dgm:prSet presAssocID="{1746E39A-EF8E-4280-9A70-7172413D8E26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B968E1-0777-486D-BD0B-8E447F706ADC}" type="presOf" srcId="{1746E39A-EF8E-4280-9A70-7172413D8E26}" destId="{CD0DE12A-09A2-44EE-860E-2B70CDE794C3}" srcOrd="0" destOrd="0" presId="urn:microsoft.com/office/officeart/2005/8/layout/list1"/>
    <dgm:cxn modelId="{33790751-DFAA-4CD2-A3A3-6ADD07EEAD50}" type="presOf" srcId="{3B459379-7502-4233-AAE3-6B4CAB556894}" destId="{734892AF-233D-4519-91D9-8E0C287B95DE}" srcOrd="0" destOrd="0" presId="urn:microsoft.com/office/officeart/2005/8/layout/list1"/>
    <dgm:cxn modelId="{BA3E021E-8F3C-4282-B382-D5A924DDA965}" type="presOf" srcId="{F895B42C-4507-476E-8198-CDA7949FC3EC}" destId="{3D917001-0224-491D-9B9E-0095C11DE162}" srcOrd="0" destOrd="0" presId="urn:microsoft.com/office/officeart/2005/8/layout/list1"/>
    <dgm:cxn modelId="{C2B27E8B-B253-4947-B3B6-CF25EEFDFAFB}" srcId="{AF1B444F-4C43-481A-8A56-7CF2758D78FC}" destId="{E01CE8D8-CBC0-44D5-9331-4842B7C6DC11}" srcOrd="3" destOrd="0" parTransId="{A02BD2FB-3984-43D2-A499-4DC9104E68DB}" sibTransId="{3841900C-CFE7-4FB1-A48B-ADA70B77765B}"/>
    <dgm:cxn modelId="{5741F2CE-CA9F-482A-B73D-8E9338BEFCB3}" type="presOf" srcId="{AF1B444F-4C43-481A-8A56-7CF2758D78FC}" destId="{A8D9EBA6-7B84-4B4B-BAA7-CC0E99EDD5B4}" srcOrd="0" destOrd="0" presId="urn:microsoft.com/office/officeart/2005/8/layout/list1"/>
    <dgm:cxn modelId="{E3DE3637-EF9F-4363-BCB4-826C5A85505B}" type="presOf" srcId="{10D1ABB6-8306-4356-A9AB-2B49607CAAF6}" destId="{EEF84DF2-8227-4C3B-AB00-B8015AC410C5}" srcOrd="0" destOrd="0" presId="urn:microsoft.com/office/officeart/2005/8/layout/list1"/>
    <dgm:cxn modelId="{AEDB4788-F399-4D63-A23B-1C8033F0412A}" type="presOf" srcId="{1746E39A-EF8E-4280-9A70-7172413D8E26}" destId="{FAD9DAC2-06B9-44BC-966F-E98431630F58}" srcOrd="1" destOrd="0" presId="urn:microsoft.com/office/officeart/2005/8/layout/list1"/>
    <dgm:cxn modelId="{B23F4876-6C7A-4284-B575-35ABD89BBB92}" type="presOf" srcId="{E01CE8D8-CBC0-44D5-9331-4842B7C6DC11}" destId="{37F79BAC-8D33-4E80-9188-A66E08442E96}" srcOrd="0" destOrd="0" presId="urn:microsoft.com/office/officeart/2005/8/layout/list1"/>
    <dgm:cxn modelId="{9F7DAC91-442E-420E-97D1-6CFB076B8C39}" srcId="{AF1B444F-4C43-481A-8A56-7CF2758D78FC}" destId="{10D1ABB6-8306-4356-A9AB-2B49607CAAF6}" srcOrd="2" destOrd="0" parTransId="{86EF503D-21C7-4CD9-8587-1F2F1C8325B0}" sibTransId="{AE179C40-9ABF-4B31-8F83-1CA6892C6B98}"/>
    <dgm:cxn modelId="{DE5A8F74-8ADE-444A-8A7A-E8D970AEAE88}" type="presOf" srcId="{6EDB2799-45D9-418D-AA73-B11CD6F26245}" destId="{B868CC23-44B2-4259-A99E-7324891080DC}" srcOrd="1" destOrd="0" presId="urn:microsoft.com/office/officeart/2005/8/layout/list1"/>
    <dgm:cxn modelId="{5371987E-E62C-482F-8252-07ACC6236BD8}" srcId="{AF1B444F-4C43-481A-8A56-7CF2758D78FC}" destId="{6EDB2799-45D9-418D-AA73-B11CD6F26245}" srcOrd="1" destOrd="0" parTransId="{255D8C05-B079-465F-A2F5-F8104E920490}" sibTransId="{7BB0CF7A-154A-4EE4-8290-82BED84D3C74}"/>
    <dgm:cxn modelId="{88586ED7-BF9B-4138-9E45-72C96372E7FD}" type="presOf" srcId="{F895B42C-4507-476E-8198-CDA7949FC3EC}" destId="{BB794B26-0D04-4D8E-B746-058C0C4029F6}" srcOrd="1" destOrd="0" presId="urn:microsoft.com/office/officeart/2005/8/layout/list1"/>
    <dgm:cxn modelId="{E5F6F26B-9952-49C9-9537-F50397AF77FF}" type="presOf" srcId="{6EDB2799-45D9-418D-AA73-B11CD6F26245}" destId="{B09078D0-2A08-447C-B8A4-1B8309658F6A}" srcOrd="0" destOrd="0" presId="urn:microsoft.com/office/officeart/2005/8/layout/list1"/>
    <dgm:cxn modelId="{898E6759-F836-4A69-A3C0-4FEB0435617B}" type="presOf" srcId="{E01CE8D8-CBC0-44D5-9331-4842B7C6DC11}" destId="{9C97076A-D122-48EF-8B1C-086C71A66981}" srcOrd="1" destOrd="0" presId="urn:microsoft.com/office/officeart/2005/8/layout/list1"/>
    <dgm:cxn modelId="{5530E99F-13E0-4A76-A736-8B9DE72E2E68}" srcId="{AF1B444F-4C43-481A-8A56-7CF2758D78FC}" destId="{F895B42C-4507-476E-8198-CDA7949FC3EC}" srcOrd="0" destOrd="0" parTransId="{10D5BE22-C4F4-4FE0-A199-81B9E0FE4F36}" sibTransId="{57EB8BF5-FA18-4575-8E9C-563DA4C9DCD7}"/>
    <dgm:cxn modelId="{E311AF33-EC58-44BD-990C-0E196E229238}" srcId="{AF1B444F-4C43-481A-8A56-7CF2758D78FC}" destId="{1746E39A-EF8E-4280-9A70-7172413D8E26}" srcOrd="4" destOrd="0" parTransId="{09957C85-95EC-44A2-852C-AD991161F3CB}" sibTransId="{451C96F3-52DB-425C-B2AC-2642149C0C9A}"/>
    <dgm:cxn modelId="{E7E600B1-4776-4F2D-8ED9-E7DF6F6E5A79}" srcId="{1746E39A-EF8E-4280-9A70-7172413D8E26}" destId="{3B459379-7502-4233-AAE3-6B4CAB556894}" srcOrd="0" destOrd="0" parTransId="{0353C073-3E0B-496D-8F81-D1F9A7D6871C}" sibTransId="{E4364E59-9EDB-401F-82DD-E09D03A3AF2B}"/>
    <dgm:cxn modelId="{67E4FA7F-84BE-4D3A-B80B-5069FE580876}" type="presOf" srcId="{10D1ABB6-8306-4356-A9AB-2B49607CAAF6}" destId="{4638C66E-449B-486B-B21A-74F1CE01307B}" srcOrd="1" destOrd="0" presId="urn:microsoft.com/office/officeart/2005/8/layout/list1"/>
    <dgm:cxn modelId="{F781770F-F1A0-4249-B0A8-4AA449D6AAAC}" type="presParOf" srcId="{A8D9EBA6-7B84-4B4B-BAA7-CC0E99EDD5B4}" destId="{7F6B2E67-5A66-4981-A72E-2F347D98ED73}" srcOrd="0" destOrd="0" presId="urn:microsoft.com/office/officeart/2005/8/layout/list1"/>
    <dgm:cxn modelId="{F1E976FF-E9E3-423B-BDA2-97208E0CDB91}" type="presParOf" srcId="{7F6B2E67-5A66-4981-A72E-2F347D98ED73}" destId="{3D917001-0224-491D-9B9E-0095C11DE162}" srcOrd="0" destOrd="0" presId="urn:microsoft.com/office/officeart/2005/8/layout/list1"/>
    <dgm:cxn modelId="{8D514BED-ACD6-4D10-B2F6-2E102EC36F0C}" type="presParOf" srcId="{7F6B2E67-5A66-4981-A72E-2F347D98ED73}" destId="{BB794B26-0D04-4D8E-B746-058C0C4029F6}" srcOrd="1" destOrd="0" presId="urn:microsoft.com/office/officeart/2005/8/layout/list1"/>
    <dgm:cxn modelId="{34B7EEC9-E976-41BC-B640-889A27DCDAE8}" type="presParOf" srcId="{A8D9EBA6-7B84-4B4B-BAA7-CC0E99EDD5B4}" destId="{3CB9F89B-24FE-4D80-B27C-C1BC94475896}" srcOrd="1" destOrd="0" presId="urn:microsoft.com/office/officeart/2005/8/layout/list1"/>
    <dgm:cxn modelId="{32ABCEC8-C9F3-47DE-8453-B3584505AE74}" type="presParOf" srcId="{A8D9EBA6-7B84-4B4B-BAA7-CC0E99EDD5B4}" destId="{2A8E2B9E-9819-4E80-A053-12E87E07F166}" srcOrd="2" destOrd="0" presId="urn:microsoft.com/office/officeart/2005/8/layout/list1"/>
    <dgm:cxn modelId="{27B192B9-1679-4DD1-AA81-E9BD7C7CFBDB}" type="presParOf" srcId="{A8D9EBA6-7B84-4B4B-BAA7-CC0E99EDD5B4}" destId="{B43EF0D6-9DC4-4F9A-9EA7-506B7210D589}" srcOrd="3" destOrd="0" presId="urn:microsoft.com/office/officeart/2005/8/layout/list1"/>
    <dgm:cxn modelId="{32B9F1A0-573E-4629-95D0-8B9414EF3FCA}" type="presParOf" srcId="{A8D9EBA6-7B84-4B4B-BAA7-CC0E99EDD5B4}" destId="{133F96D4-1F51-461F-8DBC-54144B9BFC00}" srcOrd="4" destOrd="0" presId="urn:microsoft.com/office/officeart/2005/8/layout/list1"/>
    <dgm:cxn modelId="{3F56E5C7-5D5E-4BBF-97B6-938BBF17AB52}" type="presParOf" srcId="{133F96D4-1F51-461F-8DBC-54144B9BFC00}" destId="{B09078D0-2A08-447C-B8A4-1B8309658F6A}" srcOrd="0" destOrd="0" presId="urn:microsoft.com/office/officeart/2005/8/layout/list1"/>
    <dgm:cxn modelId="{F7FEC54D-18E0-4F49-B083-6B31DFBE5A77}" type="presParOf" srcId="{133F96D4-1F51-461F-8DBC-54144B9BFC00}" destId="{B868CC23-44B2-4259-A99E-7324891080DC}" srcOrd="1" destOrd="0" presId="urn:microsoft.com/office/officeart/2005/8/layout/list1"/>
    <dgm:cxn modelId="{1033CF26-DE48-41F6-81EF-96E30F762EAA}" type="presParOf" srcId="{A8D9EBA6-7B84-4B4B-BAA7-CC0E99EDD5B4}" destId="{3AA72EFC-62B6-42C5-8E1C-FD01006F170F}" srcOrd="5" destOrd="0" presId="urn:microsoft.com/office/officeart/2005/8/layout/list1"/>
    <dgm:cxn modelId="{65F54AC4-97AA-4787-A687-988D8B7C07FD}" type="presParOf" srcId="{A8D9EBA6-7B84-4B4B-BAA7-CC0E99EDD5B4}" destId="{00AE5A32-A30C-4A87-8CBA-60A409C4899F}" srcOrd="6" destOrd="0" presId="urn:microsoft.com/office/officeart/2005/8/layout/list1"/>
    <dgm:cxn modelId="{9DE7A19B-0B7C-4D01-AB40-84E17AF9B046}" type="presParOf" srcId="{A8D9EBA6-7B84-4B4B-BAA7-CC0E99EDD5B4}" destId="{1AE05605-FCC9-4531-9793-EF43C29EE436}" srcOrd="7" destOrd="0" presId="urn:microsoft.com/office/officeart/2005/8/layout/list1"/>
    <dgm:cxn modelId="{5D6B36B8-C454-4A60-9A78-F935CE18B6E0}" type="presParOf" srcId="{A8D9EBA6-7B84-4B4B-BAA7-CC0E99EDD5B4}" destId="{263CC034-6138-417A-838C-7CF14374379B}" srcOrd="8" destOrd="0" presId="urn:microsoft.com/office/officeart/2005/8/layout/list1"/>
    <dgm:cxn modelId="{2EE5B35D-50B9-426C-9BA7-2DE4732CB884}" type="presParOf" srcId="{263CC034-6138-417A-838C-7CF14374379B}" destId="{EEF84DF2-8227-4C3B-AB00-B8015AC410C5}" srcOrd="0" destOrd="0" presId="urn:microsoft.com/office/officeart/2005/8/layout/list1"/>
    <dgm:cxn modelId="{7FC1FDDC-37D0-49F3-90E0-81377120488B}" type="presParOf" srcId="{263CC034-6138-417A-838C-7CF14374379B}" destId="{4638C66E-449B-486B-B21A-74F1CE01307B}" srcOrd="1" destOrd="0" presId="urn:microsoft.com/office/officeart/2005/8/layout/list1"/>
    <dgm:cxn modelId="{33C54183-5E86-43B9-A69B-1B509546E5FA}" type="presParOf" srcId="{A8D9EBA6-7B84-4B4B-BAA7-CC0E99EDD5B4}" destId="{4579AA06-5D64-4471-A946-E140D05DACFF}" srcOrd="9" destOrd="0" presId="urn:microsoft.com/office/officeart/2005/8/layout/list1"/>
    <dgm:cxn modelId="{F839E6F0-17BC-4698-84CD-74315942B4ED}" type="presParOf" srcId="{A8D9EBA6-7B84-4B4B-BAA7-CC0E99EDD5B4}" destId="{D332F362-FA3F-4A1F-A75A-242C5057F85C}" srcOrd="10" destOrd="0" presId="urn:microsoft.com/office/officeart/2005/8/layout/list1"/>
    <dgm:cxn modelId="{988B9B52-162E-47C9-A074-1C9FD4B35F5B}" type="presParOf" srcId="{A8D9EBA6-7B84-4B4B-BAA7-CC0E99EDD5B4}" destId="{AA3527E0-D6BF-4749-9FCD-3CF84948EB1F}" srcOrd="11" destOrd="0" presId="urn:microsoft.com/office/officeart/2005/8/layout/list1"/>
    <dgm:cxn modelId="{30EF6F95-5DD8-44DE-9012-609CA341CA31}" type="presParOf" srcId="{A8D9EBA6-7B84-4B4B-BAA7-CC0E99EDD5B4}" destId="{1A1456C1-DEAD-4C5A-AF83-055FDD40FE65}" srcOrd="12" destOrd="0" presId="urn:microsoft.com/office/officeart/2005/8/layout/list1"/>
    <dgm:cxn modelId="{39A41D6E-6110-4963-B601-164FD2C2F361}" type="presParOf" srcId="{1A1456C1-DEAD-4C5A-AF83-055FDD40FE65}" destId="{37F79BAC-8D33-4E80-9188-A66E08442E96}" srcOrd="0" destOrd="0" presId="urn:microsoft.com/office/officeart/2005/8/layout/list1"/>
    <dgm:cxn modelId="{6D0E1155-E1F0-42B5-9349-1A8B93252513}" type="presParOf" srcId="{1A1456C1-DEAD-4C5A-AF83-055FDD40FE65}" destId="{9C97076A-D122-48EF-8B1C-086C71A66981}" srcOrd="1" destOrd="0" presId="urn:microsoft.com/office/officeart/2005/8/layout/list1"/>
    <dgm:cxn modelId="{40D119E0-8ABA-444D-8374-F88CE3B8CD70}" type="presParOf" srcId="{A8D9EBA6-7B84-4B4B-BAA7-CC0E99EDD5B4}" destId="{82725474-2887-40F8-9857-941492660A4A}" srcOrd="13" destOrd="0" presId="urn:microsoft.com/office/officeart/2005/8/layout/list1"/>
    <dgm:cxn modelId="{F65EAE5F-3158-4428-B801-FF3C48AD9D50}" type="presParOf" srcId="{A8D9EBA6-7B84-4B4B-BAA7-CC0E99EDD5B4}" destId="{4DEF4343-2B6B-47A0-B7FC-FF4F5310190A}" srcOrd="14" destOrd="0" presId="urn:microsoft.com/office/officeart/2005/8/layout/list1"/>
    <dgm:cxn modelId="{D8F0DB10-5E02-4A48-9CB7-E97601B0F522}" type="presParOf" srcId="{A8D9EBA6-7B84-4B4B-BAA7-CC0E99EDD5B4}" destId="{869DAF36-DC70-48AB-AEDE-E182B02257BA}" srcOrd="15" destOrd="0" presId="urn:microsoft.com/office/officeart/2005/8/layout/list1"/>
    <dgm:cxn modelId="{F29698BF-D20B-486A-B4B5-FD2E664B25DB}" type="presParOf" srcId="{A8D9EBA6-7B84-4B4B-BAA7-CC0E99EDD5B4}" destId="{782EB9C1-AB14-4EAB-9D89-DE8BE1159AC8}" srcOrd="16" destOrd="0" presId="urn:microsoft.com/office/officeart/2005/8/layout/list1"/>
    <dgm:cxn modelId="{F0553749-6B3C-4E4E-AC2A-ABDBF177CF07}" type="presParOf" srcId="{782EB9C1-AB14-4EAB-9D89-DE8BE1159AC8}" destId="{CD0DE12A-09A2-44EE-860E-2B70CDE794C3}" srcOrd="0" destOrd="0" presId="urn:microsoft.com/office/officeart/2005/8/layout/list1"/>
    <dgm:cxn modelId="{F0980F34-955D-481A-9FCF-9C65714B66C4}" type="presParOf" srcId="{782EB9C1-AB14-4EAB-9D89-DE8BE1159AC8}" destId="{FAD9DAC2-06B9-44BC-966F-E98431630F58}" srcOrd="1" destOrd="0" presId="urn:microsoft.com/office/officeart/2005/8/layout/list1"/>
    <dgm:cxn modelId="{FD8A4C33-2525-45AD-AC1B-FCEEB9D306BC}" type="presParOf" srcId="{A8D9EBA6-7B84-4B4B-BAA7-CC0E99EDD5B4}" destId="{F191B111-263A-4AAE-935E-622130301A99}" srcOrd="17" destOrd="0" presId="urn:microsoft.com/office/officeart/2005/8/layout/list1"/>
    <dgm:cxn modelId="{E2DE6474-189F-463D-8A6B-315E36F453BC}" type="presParOf" srcId="{A8D9EBA6-7B84-4B4B-BAA7-CC0E99EDD5B4}" destId="{734892AF-233D-4519-91D9-8E0C287B95DE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063485-9250-4F6B-8F93-FFEE56A0525D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44D8A-8828-41EA-8007-A749CE9FF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957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44D8A-8828-41EA-8007-A749CE9FFF1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319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2A120-492C-4BEF-8BCE-E314FDE9EB4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 descr="7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 descr="8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4340594"/>
            <a:ext cx="6400800" cy="395278"/>
          </a:xfrm>
        </p:spPr>
        <p:txBody>
          <a:bodyPr>
            <a:noAutofit/>
          </a:bodyPr>
          <a:lstStyle/>
          <a:p>
            <a:pPr algn="r"/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nstantia" panose="02030602050306030303" pitchFamily="18" charset="0"/>
              </a:rPr>
              <a:t>Подготовила: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onstantia" panose="02030602050306030303" pitchFamily="18" charset="0"/>
              </a:rPr>
              <a:t>учитель информатики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nstantia" panose="02030602050306030303" pitchFamily="18" charset="0"/>
              </a:rPr>
              <a:t>Игошкина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onstantia" panose="02030602050306030303" pitchFamily="18" charset="0"/>
              </a:rPr>
              <a:t> Ю. В.</a:t>
            </a:r>
          </a:p>
          <a:p>
            <a:pPr algn="r"/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nstantia" panose="02030602050306030303" pitchFamily="18" charset="0"/>
              </a:rPr>
              <a:t> ГБОУ СОШ «ЦО» пос. </a:t>
            </a:r>
            <a:r>
              <a:rPr lang="ru-RU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nstantia" panose="02030602050306030303" pitchFamily="18" charset="0"/>
              </a:rPr>
              <a:t>Варламово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704734" y="980728"/>
            <a:ext cx="7286676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Методическая разработка урока по информатике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в 7 классе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1840" y="548680"/>
            <a:ext cx="560067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/>
            <a:r>
              <a:rPr lang="ru-RU" dirty="0">
                <a:latin typeface="Constantia" panose="02030602050306030303" pitchFamily="18" charset="0"/>
              </a:rPr>
              <a:t>Дистанционное обучение занимает </a:t>
            </a:r>
            <a:r>
              <a:rPr lang="ru-RU" dirty="0" smtClean="0">
                <a:latin typeface="Constantia" panose="02030602050306030303" pitchFamily="18" charset="0"/>
              </a:rPr>
              <a:t>большую </a:t>
            </a:r>
            <a:r>
              <a:rPr lang="ru-RU" dirty="0">
                <a:latin typeface="Constantia" panose="02030602050306030303" pitchFamily="18" charset="0"/>
              </a:rPr>
              <a:t>роль в модернизации образования.</a:t>
            </a:r>
            <a:br>
              <a:rPr lang="ru-RU" dirty="0">
                <a:latin typeface="Constantia" panose="02030602050306030303" pitchFamily="18" charset="0"/>
              </a:rPr>
            </a:br>
            <a:r>
              <a:rPr lang="ru-RU" dirty="0">
                <a:latin typeface="Constantia" panose="02030602050306030303" pitchFamily="18" charset="0"/>
              </a:rPr>
              <a:t>Сегодня Интернет прочно вошел в нашу жизнь. Современное образование немыслимо без компьютеров и Интернета. Большинство современных школьников активно используют компьютер и Интернет в своей жизни и образовании.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27784" y="364502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u="sng" dirty="0" smtClean="0">
                <a:latin typeface="Constantia" panose="02030602050306030303" pitchFamily="18" charset="0"/>
              </a:rPr>
              <a:t>Плюсы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Constantia" panose="02030602050306030303" pitchFamily="18" charset="0"/>
              </a:rPr>
              <a:t>Возможность учиться в любое время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Constantia" panose="02030602050306030303" pitchFamily="18" charset="0"/>
              </a:rPr>
              <a:t>Возможность учиться </a:t>
            </a:r>
            <a:r>
              <a:rPr lang="ru-RU" dirty="0">
                <a:latin typeface="Constantia" panose="02030602050306030303" pitchFamily="18" charset="0"/>
              </a:rPr>
              <a:t>из любого места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Constantia" panose="02030602050306030303" pitchFamily="18" charset="0"/>
              </a:rPr>
              <a:t>Индивидуальный подход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Constantia" panose="02030602050306030303" pitchFamily="18" charset="0"/>
              </a:rPr>
              <a:t>Доступность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Constantia" panose="02030602050306030303" pitchFamily="18" charset="0"/>
              </a:rPr>
              <a:t>Освоение новых технологий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Constantia" panose="02030602050306030303" pitchFamily="18" charset="0"/>
              </a:rPr>
              <a:t>Самостоятельность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phonoteka.org/uploads/posts/2021-05/1621703121_18-phonoteka_org-p-fon-klassnaya-doska-v-shkole-1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58"/>
            <a:ext cx="9156701" cy="68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11960" y="553750"/>
            <a:ext cx="42158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Constantia" panose="02030602050306030303" pitchFamily="18" charset="0"/>
              </a:rPr>
              <a:t>Информатика 7 класс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2060848"/>
            <a:ext cx="640871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600" dirty="0">
                <a:latin typeface="Constantia" panose="02030602050306030303" pitchFamily="18" charset="0"/>
              </a:rPr>
              <a:t>Тема : </a:t>
            </a:r>
            <a:r>
              <a:rPr lang="ru-RU" sz="3600" dirty="0" smtClean="0">
                <a:latin typeface="Constantia" panose="02030602050306030303" pitchFamily="18" charset="0"/>
              </a:rPr>
              <a:t>«Технология </a:t>
            </a:r>
            <a:r>
              <a:rPr lang="ru-RU" sz="3600" dirty="0">
                <a:latin typeface="Constantia" panose="02030602050306030303" pitchFamily="18" charset="0"/>
              </a:rPr>
              <a:t>работы с </a:t>
            </a:r>
            <a:r>
              <a:rPr lang="en-US" sz="3600" dirty="0">
                <a:latin typeface="Constantia" panose="02030602050306030303" pitchFamily="18" charset="0"/>
              </a:rPr>
              <a:t>Google </a:t>
            </a:r>
            <a:r>
              <a:rPr lang="ru-RU" sz="3600" dirty="0" smtClean="0">
                <a:latin typeface="Constantia" panose="02030602050306030303" pitchFamily="18" charset="0"/>
              </a:rPr>
              <a:t>документами»</a:t>
            </a:r>
            <a:endParaRPr lang="ru-RU" sz="3600" dirty="0">
              <a:latin typeface="Constantia" panose="02030602050306030303" pitchFamily="18" charset="0"/>
            </a:endParaRPr>
          </a:p>
          <a:p>
            <a:pPr>
              <a:buNone/>
            </a:pPr>
            <a:endParaRPr lang="ru-RU" sz="2800" dirty="0" smtClean="0">
              <a:latin typeface="Constantia" panose="02030602050306030303" pitchFamily="18" charset="0"/>
            </a:endParaRPr>
          </a:p>
          <a:p>
            <a:pPr>
              <a:buNone/>
            </a:pPr>
            <a:endParaRPr lang="ru-RU" sz="2800" dirty="0"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Constantia" panose="02030602050306030303" pitchFamily="18" charset="0"/>
              </a:rPr>
              <a:t>Тип </a:t>
            </a:r>
            <a:r>
              <a:rPr lang="ru-RU" sz="2800" dirty="0">
                <a:latin typeface="Constantia" panose="02030602050306030303" pitchFamily="18" charset="0"/>
              </a:rPr>
              <a:t>урока: Изучение новой темы</a:t>
            </a:r>
          </a:p>
          <a:p>
            <a:pPr>
              <a:buNone/>
            </a:pPr>
            <a:r>
              <a:rPr lang="ru-RU" sz="2800" dirty="0">
                <a:latin typeface="Constantia" panose="02030602050306030303" pitchFamily="18" charset="0"/>
              </a:rPr>
              <a:t>Длительность урока: 30 минут</a:t>
            </a:r>
          </a:p>
        </p:txBody>
      </p:sp>
    </p:spTree>
    <p:extLst>
      <p:ext uri="{BB962C8B-B14F-4D97-AF65-F5344CB8AC3E}">
        <p14:creationId xmlns:p14="http://schemas.microsoft.com/office/powerpoint/2010/main" val="3992557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0076BC"/>
                </a:solidFill>
                <a:latin typeface="Constantia" panose="02030602050306030303" pitchFamily="18" charset="0"/>
              </a:rPr>
              <a:t>Этапы урока</a:t>
            </a:r>
            <a:endParaRPr lang="ru-RU" i="1" dirty="0">
              <a:latin typeface="Constantia" panose="02030602050306030303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7362669"/>
              </p:ext>
            </p:extLst>
          </p:nvPr>
        </p:nvGraphicFramePr>
        <p:xfrm>
          <a:off x="457200" y="1268760"/>
          <a:ext cx="8229600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84368" y="204242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onstantia" panose="02030602050306030303" pitchFamily="18" charset="0"/>
              </a:rPr>
              <a:t>2 мин.</a:t>
            </a:r>
            <a:endParaRPr lang="ru-RU" i="1" dirty="0">
              <a:latin typeface="Constantia" panose="0203060205030603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84368" y="308676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Constantia" panose="02030602050306030303" pitchFamily="18" charset="0"/>
              </a:rPr>
              <a:t>3</a:t>
            </a:r>
            <a:r>
              <a:rPr lang="ru-RU" i="1" dirty="0" smtClean="0">
                <a:latin typeface="Constantia" panose="02030602050306030303" pitchFamily="18" charset="0"/>
              </a:rPr>
              <a:t> мин.</a:t>
            </a:r>
            <a:endParaRPr lang="ru-RU" i="1" dirty="0">
              <a:latin typeface="Constantia" panose="0203060205030603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84368" y="4038781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onstantia" panose="02030602050306030303" pitchFamily="18" charset="0"/>
              </a:rPr>
              <a:t>15 мин.</a:t>
            </a:r>
            <a:endParaRPr lang="ru-RU" i="1" dirty="0">
              <a:latin typeface="Constantia" panose="0203060205030603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51212" y="5050251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Constantia" panose="02030602050306030303" pitchFamily="18" charset="0"/>
              </a:rPr>
              <a:t>5</a:t>
            </a:r>
            <a:r>
              <a:rPr lang="ru-RU" i="1" dirty="0" smtClean="0">
                <a:latin typeface="Constantia" panose="02030602050306030303" pitchFamily="18" charset="0"/>
              </a:rPr>
              <a:t> мин.</a:t>
            </a:r>
            <a:endParaRPr lang="ru-RU" i="1" dirty="0">
              <a:latin typeface="Constantia" panose="0203060205030603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28916" y="632148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onstantia" panose="02030602050306030303" pitchFamily="18" charset="0"/>
              </a:rPr>
              <a:t>2 мин.</a:t>
            </a:r>
            <a:endParaRPr lang="ru-RU" i="1" dirty="0">
              <a:latin typeface="Constantia" panose="0203060205030603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32416" y="575898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Constantia" panose="02030602050306030303" pitchFamily="18" charset="0"/>
              </a:rPr>
              <a:t>3</a:t>
            </a:r>
            <a:r>
              <a:rPr lang="ru-RU" i="1" dirty="0" smtClean="0">
                <a:latin typeface="Constantia" panose="02030602050306030303" pitchFamily="18" charset="0"/>
              </a:rPr>
              <a:t> мин.</a:t>
            </a:r>
            <a:endParaRPr lang="ru-RU" i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43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0"/>
            <a:ext cx="8229600" cy="1143000"/>
          </a:xfrm>
        </p:spPr>
        <p:txBody>
          <a:bodyPr/>
          <a:lstStyle/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Организационный этап. </a:t>
            </a:r>
            <a:endParaRPr lang="ru-RU" i="1" dirty="0">
              <a:solidFill>
                <a:schemeClr val="accent1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2050" name="Picture 2" descr="https://i.ytimg.com/vi/JskQZNNbqx0/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842" y="4189973"/>
            <a:ext cx="4743158" cy="266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85005" y="2060848"/>
            <a:ext cx="50657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Constantia" panose="02030602050306030303" pitchFamily="18" charset="0"/>
              </a:rPr>
              <a:t>Дети входят на платформу 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b="1" u="sng" dirty="0">
                <a:latin typeface="Constantia" panose="02030602050306030303" pitchFamily="18" charset="0"/>
              </a:rPr>
              <a:t>Zoom</a:t>
            </a:r>
            <a:r>
              <a:rPr lang="ru-RU" sz="2000" dirty="0">
                <a:latin typeface="Constantia" panose="02030602050306030303" pitchFamily="18" charset="0"/>
              </a:rPr>
              <a:t>, приветствие, отмечаем </a:t>
            </a:r>
            <a:r>
              <a:rPr lang="ru-RU" sz="2000" dirty="0" smtClean="0">
                <a:latin typeface="Constantia" panose="02030602050306030303" pitchFamily="18" charset="0"/>
              </a:rPr>
              <a:t>посещаемость. Объявляем тему урока.</a:t>
            </a:r>
            <a:endParaRPr lang="ru-RU" sz="2000" dirty="0">
              <a:latin typeface="Constantia" panose="02030602050306030303" pitchFamily="18" charset="0"/>
            </a:endParaRPr>
          </a:p>
        </p:txBody>
      </p:sp>
      <p:pic>
        <p:nvPicPr>
          <p:cNvPr id="2052" name="Picture 4" descr="https://zoom-client.ru/wp-content/uploads/2020/05/zoom-00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312085"/>
            <a:ext cx="1672093" cy="167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mpravda.ru/files/articles-2/101433/vea3qcsvt8f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56992"/>
            <a:ext cx="2486068" cy="1859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7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sz="4000" i="1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Актуализация и 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целеполагание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83568" y="1844824"/>
            <a:ext cx="8229600" cy="4525963"/>
          </a:xfrm>
        </p:spPr>
        <p:txBody>
          <a:bodyPr>
            <a:noAutofit/>
          </a:bodyPr>
          <a:lstStyle/>
          <a:p>
            <a:pPr algn="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Учитель</a:t>
            </a:r>
            <a:r>
              <a:rPr lang="ru-RU" sz="2000" dirty="0">
                <a:latin typeface="Constantia" panose="02030602050306030303" pitchFamily="18" charset="0"/>
              </a:rPr>
              <a:t>: Для работы с текстом на персональном компьютере используются специальные программные средства, называемые текстовыми редакторами или текстовыми процессорами. Назовите их.</a:t>
            </a:r>
          </a:p>
          <a:p>
            <a:pPr algn="r"/>
            <a:r>
              <a:rPr lang="ru-RU" sz="2000" dirty="0">
                <a:latin typeface="Constantia" panose="02030602050306030303" pitchFamily="18" charset="0"/>
              </a:rPr>
              <a:t>Ребята не у всех дома есть офисный пакет с необходимыми документами для выполнения работ.  </a:t>
            </a:r>
            <a:r>
              <a:rPr lang="ru-RU" sz="2000" dirty="0" smtClean="0">
                <a:latin typeface="Constantia" panose="02030602050306030303" pitchFamily="18" charset="0"/>
              </a:rPr>
              <a:t>На </a:t>
            </a:r>
            <a:r>
              <a:rPr lang="ru-RU" sz="2000" dirty="0">
                <a:latin typeface="Constantia" panose="02030602050306030303" pitchFamily="18" charset="0"/>
              </a:rPr>
              <a:t>помощь к нам </a:t>
            </a:r>
            <a:r>
              <a:rPr lang="ru-RU" sz="2000" dirty="0" smtClean="0">
                <a:latin typeface="Constantia" panose="02030602050306030303" pitchFamily="18" charset="0"/>
              </a:rPr>
              <a:t>приходят облачные </a:t>
            </a:r>
            <a:r>
              <a:rPr lang="ru-RU" sz="2000" dirty="0">
                <a:latin typeface="Constantia" panose="02030602050306030303" pitchFamily="18" charset="0"/>
              </a:rPr>
              <a:t>технологии, </a:t>
            </a:r>
            <a:r>
              <a:rPr lang="ru-RU" sz="2000" dirty="0" smtClean="0">
                <a:latin typeface="Constantia" panose="02030602050306030303" pitchFamily="18" charset="0"/>
              </a:rPr>
              <a:t>а </a:t>
            </a:r>
            <a:r>
              <a:rPr lang="ru-RU" sz="2000" dirty="0">
                <a:latin typeface="Constantia" panose="02030602050306030303" pitchFamily="18" charset="0"/>
              </a:rPr>
              <a:t>именно  </a:t>
            </a:r>
            <a:r>
              <a:rPr lang="ru-RU" sz="2000" dirty="0" err="1">
                <a:latin typeface="Constantia" panose="02030602050306030303" pitchFamily="18" charset="0"/>
              </a:rPr>
              <a:t>Google</a:t>
            </a:r>
            <a:r>
              <a:rPr lang="ru-RU" sz="2000" dirty="0">
                <a:latin typeface="Constantia" panose="02030602050306030303" pitchFamily="18" charset="0"/>
              </a:rPr>
              <a:t> </a:t>
            </a:r>
            <a:r>
              <a:rPr lang="ru-RU" sz="2000" dirty="0" err="1">
                <a:latin typeface="Constantia" panose="02030602050306030303" pitchFamily="18" charset="0"/>
              </a:rPr>
              <a:t>Docs</a:t>
            </a:r>
            <a:endParaRPr lang="ru-RU" sz="2000" dirty="0">
              <a:latin typeface="Constantia" panose="02030602050306030303" pitchFamily="18" charset="0"/>
            </a:endParaRPr>
          </a:p>
          <a:p>
            <a:pPr algn="r"/>
            <a:r>
              <a:rPr lang="ru-RU" sz="2000" dirty="0">
                <a:latin typeface="Constantia" panose="02030602050306030303" pitchFamily="18" charset="0"/>
              </a:rPr>
              <a:t>В нём можно создавать, импортировать и редактировать текстовые документы любой сложности. Стоит помнить, </a:t>
            </a:r>
            <a:endParaRPr lang="ru-RU" sz="2000" dirty="0" smtClean="0">
              <a:latin typeface="Constantia" panose="02030602050306030303" pitchFamily="18" charset="0"/>
            </a:endParaRPr>
          </a:p>
          <a:p>
            <a:pPr marL="0" indent="0" algn="r">
              <a:buNone/>
            </a:pPr>
            <a:r>
              <a:rPr lang="ru-RU" sz="2000" dirty="0" smtClean="0">
                <a:latin typeface="Constantia" panose="02030602050306030303" pitchFamily="18" charset="0"/>
              </a:rPr>
              <a:t>что </a:t>
            </a:r>
            <a:r>
              <a:rPr lang="ru-RU" sz="2000" dirty="0">
                <a:latin typeface="Constantia" panose="02030602050306030303" pitchFamily="18" charset="0"/>
              </a:rPr>
              <a:t>в нём функции ограничены</a:t>
            </a:r>
            <a:r>
              <a:rPr lang="ru-RU" sz="2000" dirty="0" smtClean="0">
                <a:latin typeface="Constantia" panose="02030602050306030303" pitchFamily="18" charset="0"/>
              </a:rPr>
              <a:t>.</a:t>
            </a:r>
            <a:r>
              <a:rPr lang="ru-RU" sz="2000" dirty="0">
                <a:latin typeface="Constantia" panose="02030602050306030303" pitchFamily="18" charset="0"/>
              </a:rPr>
              <a:t> Чтобы пользоваться всеми сервисами, необходимо завести свой аккаунт (учётную запись)</a:t>
            </a:r>
          </a:p>
          <a:p>
            <a:pPr marL="0" indent="0" algn="r">
              <a:buNone/>
            </a:pPr>
            <a:endParaRPr lang="ru-RU" sz="2000" dirty="0">
              <a:latin typeface="Constantia" panose="02030602050306030303" pitchFamily="18" charset="0"/>
            </a:endParaRPr>
          </a:p>
          <a:p>
            <a:pPr marL="0" indent="0" algn="ctr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Озвучивание темы урока.</a:t>
            </a:r>
          </a:p>
        </p:txBody>
      </p:sp>
      <p:pic>
        <p:nvPicPr>
          <p:cNvPr id="3074" name="Picture 2" descr="http://nuzgno.ru/pictures/product/big/5150_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278" y="5400980"/>
            <a:ext cx="2226014" cy="148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28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5190" y="487265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Изучение нового материала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>
            <a:normAutofit/>
          </a:bodyPr>
          <a:lstStyle/>
          <a:p>
            <a:pPr algn="r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Учитель</a:t>
            </a:r>
            <a:r>
              <a:rPr lang="ru-RU" sz="2400" dirty="0">
                <a:latin typeface="Constantia" panose="02030602050306030303" pitchFamily="18" charset="0"/>
              </a:rPr>
              <a:t> </a:t>
            </a:r>
            <a:r>
              <a:rPr lang="ru-RU" sz="2000" dirty="0">
                <a:latin typeface="Constantia" panose="02030602050306030303" pitchFamily="18" charset="0"/>
              </a:rPr>
              <a:t>транслирует на экране презентацию и </a:t>
            </a:r>
            <a:endParaRPr lang="ru-RU" sz="2000" dirty="0" smtClean="0">
              <a:latin typeface="Constantia" panose="02030602050306030303" pitchFamily="18" charset="0"/>
            </a:endParaRPr>
          </a:p>
          <a:p>
            <a:pPr marL="0" indent="0" algn="r">
              <a:buNone/>
            </a:pPr>
            <a:r>
              <a:rPr lang="ru-RU" sz="2000" dirty="0" smtClean="0">
                <a:latin typeface="Constantia" panose="02030602050306030303" pitchFamily="18" charset="0"/>
              </a:rPr>
              <a:t>комментирует </a:t>
            </a:r>
            <a:r>
              <a:rPr lang="ru-RU" sz="2000" dirty="0">
                <a:latin typeface="Constantia" panose="02030602050306030303" pitchFamily="18" charset="0"/>
              </a:rPr>
              <a:t>слайды.</a:t>
            </a:r>
            <a:br>
              <a:rPr lang="ru-RU" sz="2000" dirty="0">
                <a:latin typeface="Constantia" panose="02030602050306030303" pitchFamily="18" charset="0"/>
              </a:rPr>
            </a:br>
            <a:endParaRPr lang="ru-RU" sz="2000" dirty="0" smtClean="0">
              <a:latin typeface="Constantia" panose="02030602050306030303" pitchFamily="18" charset="0"/>
            </a:endParaRPr>
          </a:p>
          <a:p>
            <a:pPr marL="0" indent="0" algn="r">
              <a:buNone/>
            </a:pPr>
            <a:r>
              <a:rPr lang="ru-RU" sz="2000" dirty="0" smtClean="0">
                <a:latin typeface="Constantia" panose="02030602050306030303" pitchFamily="18" charset="0"/>
              </a:rPr>
              <a:t>Дети </a:t>
            </a:r>
            <a:r>
              <a:rPr lang="ru-RU" sz="2000" dirty="0">
                <a:latin typeface="Constantia" panose="02030602050306030303" pitchFamily="18" charset="0"/>
              </a:rPr>
              <a:t>делают записи в тетради</a:t>
            </a:r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 rotWithShape="1">
          <a:blip r:embed="rId2"/>
          <a:srcRect t="16709" r="9397" b="10272"/>
          <a:stretch/>
        </p:blipFill>
        <p:spPr>
          <a:xfrm>
            <a:off x="346492" y="3573016"/>
            <a:ext cx="7249844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2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Физкультминутка </a:t>
            </a:r>
            <a:b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</a:b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(упражнение для глаз)</a:t>
            </a:r>
            <a:endParaRPr lang="ru-RU" i="1" dirty="0">
              <a:solidFill>
                <a:schemeClr val="accent1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1026" name="Picture 2" descr="https://pediatrinfo.ru/wp-content/uploads/f/e/4/fe407f122c2c975d7425af7245e31f69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9" t="27047" r="13140" b="5507"/>
          <a:stretch/>
        </p:blipFill>
        <p:spPr bwMode="auto">
          <a:xfrm>
            <a:off x="0" y="3068960"/>
            <a:ext cx="571361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95936" y="2023535"/>
            <a:ext cx="4572000" cy="105157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 algn="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Учитель</a:t>
            </a:r>
            <a:r>
              <a:rPr lang="ru-RU" sz="2000" dirty="0">
                <a:latin typeface="Constantia" panose="02030602050306030303" pitchFamily="18" charset="0"/>
              </a:rPr>
              <a:t> транслирует на экране </a:t>
            </a:r>
            <a:r>
              <a:rPr lang="ru-RU" sz="2000" dirty="0" smtClean="0">
                <a:latin typeface="Constantia" panose="02030602050306030303" pitchFamily="18" charset="0"/>
              </a:rPr>
              <a:t>картинку</a:t>
            </a:r>
          </a:p>
          <a:p>
            <a:pPr marL="228600" indent="-228600" algn="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onstantia" panose="02030602050306030303" pitchFamily="18" charset="0"/>
              </a:rPr>
              <a:t>Дети </a:t>
            </a:r>
            <a:r>
              <a:rPr lang="ru-RU" sz="2000" dirty="0">
                <a:latin typeface="Constantia" panose="02030602050306030303" pitchFamily="18" charset="0"/>
              </a:rPr>
              <a:t>выполняют </a:t>
            </a:r>
            <a:r>
              <a:rPr lang="ru-RU" sz="2000" dirty="0" smtClean="0">
                <a:latin typeface="Constantia" panose="02030602050306030303" pitchFamily="18" charset="0"/>
              </a:rPr>
              <a:t>упражнения</a:t>
            </a:r>
            <a:r>
              <a:rPr lang="ru-RU" sz="2000" dirty="0">
                <a:latin typeface="Constantia" panose="0203060205030603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357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48680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Закрепление нового материала</a:t>
            </a:r>
            <a:r>
              <a:rPr lang="ru-RU" sz="3600" dirty="0">
                <a:latin typeface="Constantia" panose="02030602050306030303" pitchFamily="18" charset="0"/>
              </a:rPr>
              <a:t>.</a:t>
            </a:r>
            <a:br>
              <a:rPr lang="ru-RU" sz="3600" dirty="0">
                <a:latin typeface="Constantia" panose="02030602050306030303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Учитель </a:t>
            </a:r>
            <a:r>
              <a:rPr lang="ru-RU" sz="2000" dirty="0" smtClean="0">
                <a:latin typeface="Constantia" panose="02030602050306030303" pitchFamily="18" charset="0"/>
              </a:rPr>
              <a:t>начинает запускать «Демонстрацию экрана».  </a:t>
            </a:r>
          </a:p>
          <a:p>
            <a:pPr marL="0" indent="0" algn="r">
              <a:buNone/>
            </a:pPr>
            <a:r>
              <a:rPr lang="ru-RU" sz="2000" dirty="0" smtClean="0">
                <a:latin typeface="Constantia" panose="02030602050306030303" pitchFamily="18" charset="0"/>
              </a:rPr>
              <a:t>Вместе </a:t>
            </a:r>
            <a:r>
              <a:rPr lang="ru-RU" sz="2000" dirty="0">
                <a:latin typeface="Constantia" panose="02030602050306030303" pitchFamily="18" charset="0"/>
              </a:rPr>
              <a:t>с ребятами </a:t>
            </a:r>
            <a:r>
              <a:rPr lang="ru-RU" sz="2000" dirty="0" smtClean="0">
                <a:latin typeface="Constantia" panose="02030602050306030303" pitchFamily="18" charset="0"/>
              </a:rPr>
              <a:t>рассматриваем  </a:t>
            </a:r>
          </a:p>
          <a:p>
            <a:pPr marL="0" indent="0" algn="r">
              <a:buNone/>
            </a:pPr>
            <a:r>
              <a:rPr lang="ru-RU" sz="2000" dirty="0" smtClean="0">
                <a:latin typeface="Constantia" panose="02030602050306030303" pitchFamily="18" charset="0"/>
              </a:rPr>
              <a:t>интерфейс программы, её внешнее оформление. </a:t>
            </a:r>
          </a:p>
          <a:p>
            <a:pPr marL="0" indent="0" algn="r">
              <a:buNone/>
            </a:pPr>
            <a:r>
              <a:rPr lang="ru-RU" sz="2000" dirty="0" smtClean="0">
                <a:latin typeface="Constantia" panose="02030602050306030303" pitchFamily="18" charset="0"/>
              </a:rPr>
              <a:t>Изучаем панель инструментов.</a:t>
            </a:r>
            <a:endParaRPr lang="ru-RU" sz="2000" dirty="0">
              <a:latin typeface="Constantia" panose="0203060205030603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9931" b="32728"/>
          <a:stretch/>
        </p:blipFill>
        <p:spPr>
          <a:xfrm>
            <a:off x="179512" y="3758034"/>
            <a:ext cx="5688632" cy="29099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6579" r="16926" b="7980"/>
          <a:stretch/>
        </p:blipFill>
        <p:spPr>
          <a:xfrm>
            <a:off x="4932040" y="4422486"/>
            <a:ext cx="4211960" cy="243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56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Домашнее задание</a:t>
            </a:r>
            <a:r>
              <a:rPr lang="ru-RU" sz="3600" dirty="0">
                <a:latin typeface="Constantia" panose="02030602050306030303" pitchFamily="18" charset="0"/>
              </a:rPr>
              <a:t>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/>
          </a:bodyPr>
          <a:lstStyle/>
          <a:p>
            <a:pPr algn="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Учитель</a:t>
            </a:r>
            <a:r>
              <a:rPr lang="ru-RU" sz="2000" dirty="0">
                <a:latin typeface="Constantia" panose="02030602050306030303" pitchFamily="18" charset="0"/>
              </a:rPr>
              <a:t> высылает ссылку на презентацию, </a:t>
            </a:r>
            <a:endParaRPr lang="ru-RU" sz="2000" dirty="0" smtClean="0">
              <a:latin typeface="Constantia" panose="02030602050306030303" pitchFamily="18" charset="0"/>
            </a:endParaRPr>
          </a:p>
          <a:p>
            <a:pPr marL="0" indent="0" algn="r">
              <a:buNone/>
            </a:pPr>
            <a:r>
              <a:rPr lang="ru-RU" sz="2000" dirty="0" smtClean="0">
                <a:latin typeface="Constantia" panose="02030602050306030303" pitchFamily="18" charset="0"/>
              </a:rPr>
              <a:t>объясняет </a:t>
            </a:r>
            <a:r>
              <a:rPr lang="ru-RU" sz="2000" dirty="0">
                <a:latin typeface="Constantia" panose="02030602050306030303" pitchFamily="18" charset="0"/>
              </a:rPr>
              <a:t>домашнее задание, транслируя его на экране.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291" r="12201" b="976"/>
          <a:stretch/>
        </p:blipFill>
        <p:spPr>
          <a:xfrm>
            <a:off x="0" y="3501008"/>
            <a:ext cx="5282880" cy="33400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25144" y="270760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Задание.  Создать в </a:t>
            </a:r>
            <a:r>
              <a:rPr lang="en-US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Google </a:t>
            </a:r>
            <a:r>
              <a:rPr lang="ru-RU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документе </a:t>
            </a:r>
            <a:r>
              <a:rPr lang="ru-RU" b="1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список. </a:t>
            </a:r>
            <a:r>
              <a:rPr lang="ru-RU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Сохраните в формате </a:t>
            </a:r>
            <a:r>
              <a:rPr lang="en-US" b="1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Docs</a:t>
            </a:r>
            <a:r>
              <a:rPr lang="ru-RU" b="1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Прислать на почту.</a:t>
            </a:r>
            <a:endParaRPr lang="en-US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r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808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23707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Рефлексия</a:t>
            </a:r>
            <a:r>
              <a:rPr lang="ru-RU" sz="3600" dirty="0">
                <a:latin typeface="Constantia" panose="02030602050306030303" pitchFamily="18" charset="0"/>
              </a:rPr>
              <a:t>.</a:t>
            </a:r>
            <a:br>
              <a:rPr lang="ru-RU" sz="3600" dirty="0">
                <a:latin typeface="Constantia" panose="02030602050306030303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/>
          </a:bodyPr>
          <a:lstStyle/>
          <a:p>
            <a:pPr algn="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Учитель</a:t>
            </a:r>
            <a:r>
              <a:rPr lang="ru-RU" sz="2000" dirty="0">
                <a:latin typeface="Constantia" panose="02030602050306030303" pitchFamily="18" charset="0"/>
              </a:rPr>
              <a:t> задает вопрос «Есть ли различия между офисным пакетом (</a:t>
            </a:r>
            <a:r>
              <a:rPr lang="en-US" sz="2000" dirty="0">
                <a:latin typeface="Constantia" panose="02030602050306030303" pitchFamily="18" charset="0"/>
              </a:rPr>
              <a:t>Microsoft office</a:t>
            </a:r>
            <a:r>
              <a:rPr lang="ru-RU" sz="2000" dirty="0">
                <a:latin typeface="Constantia" panose="02030602050306030303" pitchFamily="18" charset="0"/>
              </a:rPr>
              <a:t>) и </a:t>
            </a:r>
            <a:endParaRPr lang="ru-RU" sz="2000" dirty="0" smtClean="0">
              <a:latin typeface="Constantia" panose="02030602050306030303" pitchFamily="18" charset="0"/>
            </a:endParaRPr>
          </a:p>
          <a:p>
            <a:pPr marL="0" indent="0" algn="r">
              <a:buNone/>
            </a:pPr>
            <a:r>
              <a:rPr lang="ru-RU" sz="2000" dirty="0" smtClean="0">
                <a:latin typeface="Constantia" panose="02030602050306030303" pitchFamily="18" charset="0"/>
              </a:rPr>
              <a:t>облачными  </a:t>
            </a:r>
            <a:r>
              <a:rPr lang="ru-RU" sz="2000" dirty="0">
                <a:latin typeface="Constantia" panose="02030602050306030303" pitchFamily="18" charset="0"/>
              </a:rPr>
              <a:t>технологиями (</a:t>
            </a:r>
            <a:r>
              <a:rPr lang="en-US" sz="2000" dirty="0">
                <a:latin typeface="Constantia" panose="02030602050306030303" pitchFamily="18" charset="0"/>
              </a:rPr>
              <a:t>Google Dogs</a:t>
            </a:r>
            <a:r>
              <a:rPr lang="ru-RU" sz="2000" dirty="0" smtClean="0">
                <a:latin typeface="Constantia" panose="02030602050306030303" pitchFamily="18" charset="0"/>
              </a:rPr>
              <a:t>)?»</a:t>
            </a:r>
          </a:p>
          <a:p>
            <a:pPr algn="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Учитель</a:t>
            </a:r>
            <a:r>
              <a:rPr lang="ru-RU" sz="2000" dirty="0" smtClean="0">
                <a:latin typeface="Constantia" panose="02030602050306030303" pitchFamily="18" charset="0"/>
              </a:rPr>
              <a:t> спрашивает: «Есть ли вопросы по данной теме?»</a:t>
            </a:r>
          </a:p>
          <a:p>
            <a:pPr marL="0" indent="0" algn="r">
              <a:buNone/>
            </a:pPr>
            <a:r>
              <a:rPr lang="ru-RU" sz="2000" dirty="0" smtClean="0">
                <a:latin typeface="Constantia" panose="02030602050306030303" pitchFamily="18" charset="0"/>
              </a:rPr>
              <a:t>Ребята отвечают.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645024"/>
            <a:ext cx="5004048" cy="250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80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764704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sz="3100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Данный урок позволяет развивать </a:t>
            </a: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/>
            </a:r>
            <a:b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</a:b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следующие </a:t>
            </a:r>
            <a:r>
              <a:rPr lang="ru-RU" sz="3100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ключевые компетенции </a:t>
            </a: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/>
            </a:r>
            <a:b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</a:b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учащегося: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907704"/>
            <a:ext cx="8229600" cy="4525963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Constantia" panose="02030602050306030303" pitchFamily="18" charset="0"/>
              </a:rPr>
              <a:t>Изучать (умение организовывать взаимосвязи своих </a:t>
            </a:r>
            <a:r>
              <a:rPr lang="ru-RU" sz="2000" dirty="0" smtClean="0">
                <a:latin typeface="Constantia" panose="02030602050306030303" pitchFamily="18" charset="0"/>
              </a:rPr>
              <a:t>знаний);</a:t>
            </a:r>
            <a:endParaRPr lang="ru-RU" sz="2000" dirty="0">
              <a:latin typeface="Constantia" panose="02030602050306030303" pitchFamily="18" charset="0"/>
            </a:endParaRPr>
          </a:p>
          <a:p>
            <a:r>
              <a:rPr lang="ru-RU" sz="2000" dirty="0">
                <a:latin typeface="Constantia" panose="02030602050306030303" pitchFamily="18" charset="0"/>
              </a:rPr>
              <a:t>Искать (умение получать информацию и пользоваться </a:t>
            </a:r>
            <a:endParaRPr lang="ru-RU" sz="2000" dirty="0" smtClean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Constantia" panose="02030602050306030303" pitchFamily="18" charset="0"/>
              </a:rPr>
              <a:t> </a:t>
            </a:r>
            <a:r>
              <a:rPr lang="ru-RU" sz="2000" dirty="0" smtClean="0">
                <a:latin typeface="Constantia" panose="02030602050306030303" pitchFamily="18" charset="0"/>
              </a:rPr>
              <a:t>      ресурсами </a:t>
            </a:r>
            <a:r>
              <a:rPr lang="ru-RU" sz="2000" dirty="0">
                <a:latin typeface="Constantia" panose="02030602050306030303" pitchFamily="18" charset="0"/>
              </a:rPr>
              <a:t>интернета);</a:t>
            </a:r>
          </a:p>
          <a:p>
            <a:r>
              <a:rPr lang="ru-RU" sz="2000" dirty="0">
                <a:latin typeface="Constantia" panose="02030602050306030303" pitchFamily="18" charset="0"/>
              </a:rPr>
              <a:t>Мыслить (умение устанавливать взаимосвязь);</a:t>
            </a:r>
          </a:p>
          <a:p>
            <a:r>
              <a:rPr lang="ru-RU" sz="2000" dirty="0">
                <a:latin typeface="Constantia" panose="02030602050306030303" pitchFamily="18" charset="0"/>
              </a:rPr>
              <a:t>Сотрудничать (умение принимать решение, принимать предлагаемые шаги решения задач);</a:t>
            </a:r>
          </a:p>
          <a:p>
            <a:r>
              <a:rPr lang="ru-RU" sz="2000" dirty="0">
                <a:latin typeface="Constantia" panose="02030602050306030303" pitchFamily="18" charset="0"/>
              </a:rPr>
              <a:t>Технические навыки (умение организовывать учебную работу, пользоваться </a:t>
            </a:r>
            <a:r>
              <a:rPr lang="ru-RU" sz="2000" dirty="0" smtClean="0">
                <a:latin typeface="Constantia" panose="02030602050306030303" pitchFamily="18" charset="0"/>
              </a:rPr>
              <a:t>ПК</a:t>
            </a:r>
            <a:r>
              <a:rPr lang="ru-RU" sz="2000" dirty="0" smtClean="0">
                <a:latin typeface="Constantia" panose="02030602050306030303" pitchFamily="18" charset="0"/>
              </a:rPr>
              <a:t>);</a:t>
            </a:r>
          </a:p>
          <a:p>
            <a:r>
              <a:rPr lang="ru-RU" sz="2000" dirty="0">
                <a:latin typeface="Constantia" panose="02030602050306030303" pitchFamily="18" charset="0"/>
              </a:rPr>
              <a:t>Практические навыки (решению различных прикладных </a:t>
            </a:r>
            <a:r>
              <a:rPr lang="ru-RU" sz="2000">
                <a:latin typeface="Constantia" panose="02030602050306030303" pitchFamily="18" charset="0"/>
              </a:rPr>
              <a:t>задач</a:t>
            </a:r>
            <a:r>
              <a:rPr lang="ru-RU" sz="2000" smtClean="0">
                <a:latin typeface="Constantia" panose="02030602050306030303" pitchFamily="18" charset="0"/>
              </a:rPr>
              <a:t>);</a:t>
            </a:r>
            <a:endParaRPr lang="ru-RU" sz="2000" dirty="0">
              <a:latin typeface="Constantia" panose="02030602050306030303" pitchFamily="18" charset="0"/>
            </a:endParaRPr>
          </a:p>
          <a:p>
            <a:r>
              <a:rPr lang="ru-RU" sz="2000" dirty="0">
                <a:latin typeface="Constantia" panose="02030602050306030303" pitchFamily="18" charset="0"/>
              </a:rPr>
              <a:t>Адаптироваться (умение находить новое решение).</a:t>
            </a:r>
          </a:p>
          <a:p>
            <a:endParaRPr lang="ru-RU" sz="20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45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Спасибо за внимание!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369624"/>
            <a:ext cx="3729649" cy="248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87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375</Words>
  <Application>Microsoft Office PowerPoint</Application>
  <PresentationFormat>Экран (4:3)</PresentationFormat>
  <Paragraphs>77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</vt:lpstr>
      <vt:lpstr>Тема Office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Этапы урока</vt:lpstr>
      <vt:lpstr>Организационный этап. </vt:lpstr>
      <vt:lpstr>Актуализация и целеполагание </vt:lpstr>
      <vt:lpstr>Изучение нового материала  </vt:lpstr>
      <vt:lpstr>Физкультминутка  (упражнение для глаз)</vt:lpstr>
      <vt:lpstr>Закрепление нового материала.  </vt:lpstr>
      <vt:lpstr>Домашнее задание.  </vt:lpstr>
      <vt:lpstr>Рефлексия.  </vt:lpstr>
      <vt:lpstr>Данный урок позволяет развивать  следующие ключевые компетенции  учащегося:  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Логотип</dc:title>
  <dc:creator>Admin</dc:creator>
  <cp:lastModifiedBy>Windows User</cp:lastModifiedBy>
  <cp:revision>36</cp:revision>
  <dcterms:created xsi:type="dcterms:W3CDTF">2011-12-13T19:04:59Z</dcterms:created>
  <dcterms:modified xsi:type="dcterms:W3CDTF">2021-10-13T16:30:53Z</dcterms:modified>
</cp:coreProperties>
</file>