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62" r:id="rId3"/>
    <p:sldId id="263" r:id="rId4"/>
    <p:sldId id="277" r:id="rId5"/>
    <p:sldId id="283" r:id="rId6"/>
    <p:sldId id="285" r:id="rId7"/>
    <p:sldId id="286" r:id="rId8"/>
    <p:sldId id="264" r:id="rId9"/>
    <p:sldId id="28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965"/>
    <a:srgbClr val="8F96D5"/>
    <a:srgbClr val="564FB7"/>
    <a:srgbClr val="6D67C1"/>
    <a:srgbClr val="CF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80" d="100"/>
          <a:sy n="80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5A727-0332-4E1E-9CA4-892B610FD4C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D6A0F-21B6-4F8E-B38E-AD5BB550D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2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Каковы интересы современного ребенка? В большинстве случаев ответ будет однозначным – компьютер. А каждый родитель хочет взрастить умного, талантливого и гармонично развитого человека. Мы стремимся вырастить своих детей такими, чтобы в самостоятельной жизни они стали успешными, умели преодолевать трудности, достигать поставленной цели.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Опираясь на опыт по обучению детей шахматам Игоря Георгиевича Сухина, мы выделили для себя следующие этапы: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Знакомство с шахматной доской.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Знакомство с шахматными фигурами.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Шахматные ситуации (шах, мат, пат). Рокировка.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задач и этюдов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из начального положения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наполнили данные этапы  содержанием.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как привить ребёнку умение творчески мыслить, самостоятельно приобретать знания, решать различные проблемы? Для этого необходимо развивать у детей умение думать, рассуждать, делать умозаключения. Одним словом – развивать логическое мышление, то есть «искусство рассуждать». Но как развивать у ребенка умение логически мыслить, рассуждать, как зажечь желание получать новые знания?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как привить ребёнку умение творчески мыслить, самостоятельно приобретать знания, решать различные проблемы? Для этого необходимо развивать у детей умение думать, рассуждать, делать умозаключения. Одним словом – развивать логическое мышление, то есть «искусство рассуждать». Но как развивать у ребенка умение логически мыслить, рассуждать, как зажечь желание получать новые знания?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как привить ребёнку умение творчески мыслить, самостоятельно приобретать знания, решать различные проблемы? Для этого необходимо развивать у детей умение думать, рассуждать, делать умозаключения. Одним словом – развивать логическое мышление, то есть «искусство рассуждать». Но как развивать у ребенка умение логически мыслить, рассуждать, как зажечь желание получать новые знания?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Хочется рассказать вам случай, который произошел в моей группе.  Мальчику на день рождения подарили шахматы, он принес показать игру и предложил ребятам поиграть. Но оказалось, что большинство детей играть в шахматы не умеют. Дети заинтересовались этой игрой и спросили у меня: «А вы, Альбина Юрьевна умеете играть в шахматы?». И тогда я решила познакомить детей с этой игрой.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Наблюдая за детьми, я заметила, что те, которые играют в шахматы, стали творчески рассуждать, мысленно просчитывать ходы, логически выстраивать игровые ситуации.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ФГОС ДО ориентирует педагогов на широкое использование в обучении детей игровой деятельности.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конечно же игрой! Еще В.А. Сухомлинский писал: «Без игры нет, и не может быть полноценного умственного развития. Игра – это искра зажигающая огонёк пытливости и любознательности».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ФГОС ДО ориентирует педагогов на широкое использование в обучении детей игровой деятельности.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конечно же игрой! Еще В.А. Сухомлинский писал: «Без игры нет, и не может быть полноценного умственного развития. Игра – это искра зажигающая огонёк пытливости и любознательности».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6A0F-21B6-4F8E-B38E-AD5BB550D9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E722-03E0-4EBA-B9B5-3969B89C03A9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-134417"/>
            <a:ext cx="9266238" cy="69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68313" y="404813"/>
            <a:ext cx="8348662" cy="10080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ru-RU" sz="2500" b="1" kern="0" smtClean="0">
              <a:solidFill>
                <a:srgbClr val="0000CC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500" b="1" kern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endParaRPr lang="ru-RU" sz="2500" b="1" kern="0" smtClean="0">
              <a:solidFill>
                <a:srgbClr val="FFAECC">
                  <a:lumMod val="25000"/>
                </a:srgbClr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sz="2800" b="1" kern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07704" y="260971"/>
            <a:ext cx="7019223" cy="13831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  <a:ea typeface="+mn-ea"/>
                <a:cs typeface="Arial" charset="0"/>
              </a:rPr>
              <a:t>Муниципальное автономное дошкольное образовательное учреждение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  <a:ea typeface="+mn-ea"/>
                <a:cs typeface="Arial" charset="0"/>
              </a:rPr>
              <a:t>«Детский сад № 14 общеразвивающего вида с приоритетным осуществлением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  <a:ea typeface="+mn-ea"/>
                <a:cs typeface="Arial" charset="0"/>
              </a:rPr>
              <a:t>художественно-эстетического развития детей» </a:t>
            </a:r>
            <a:endParaRPr lang="ru-RU" sz="1400" b="1" dirty="0" smtClean="0">
              <a:solidFill>
                <a:srgbClr val="002060"/>
              </a:solidFill>
              <a:latin typeface="Arial Black" pitchFamily="34" charset="0"/>
              <a:ea typeface="+mn-ea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ea typeface="+mn-ea"/>
                <a:cs typeface="Arial" charset="0"/>
              </a:rPr>
              <a:t>города 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  <a:ea typeface="+mn-ea"/>
                <a:cs typeface="Arial" charset="0"/>
              </a:rPr>
              <a:t>Ишима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2484438" y="5445125"/>
            <a:ext cx="4464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 Black" pitchFamily="34" charset="0"/>
              </a:rPr>
              <a:t>2024 г</a:t>
            </a:r>
            <a:r>
              <a:rPr lang="ru-RU" altLang="ru-RU" sz="14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r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26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7173" name="Подзаголовок 2"/>
          <p:cNvSpPr txBox="1">
            <a:spLocks/>
          </p:cNvSpPr>
          <p:nvPr/>
        </p:nvSpPr>
        <p:spPr bwMode="auto">
          <a:xfrm>
            <a:off x="4067175" y="4581525"/>
            <a:ext cx="4752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1400" b="1" dirty="0" err="1" smtClean="0">
                <a:solidFill>
                  <a:srgbClr val="002060"/>
                </a:solidFill>
                <a:latin typeface="Arial Black" pitchFamily="34" charset="0"/>
              </a:rPr>
              <a:t>Дойнеко</a:t>
            </a:r>
            <a:r>
              <a:rPr lang="ru-RU" altLang="ru-RU" sz="1400" b="1" dirty="0" smtClean="0">
                <a:solidFill>
                  <a:srgbClr val="002060"/>
                </a:solidFill>
                <a:latin typeface="Arial Black" pitchFamily="34" charset="0"/>
              </a:rPr>
              <a:t> Альбина Юрьевна, 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методист</a:t>
            </a:r>
            <a:endParaRPr lang="ru-RU" altLang="ru-RU" sz="1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r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26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67" y="2204864"/>
            <a:ext cx="81361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«Развитие логического мышления у детей старшего дошкольного возраста посредством игры «Шахматы»»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3" y="11663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zen_doc/920263/pub_5dec91875d6c4b0ab174e23e_5df1d737e6e8ef00b0202db3/scale_1200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14414" y="298435"/>
            <a:ext cx="6559565" cy="6559565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algn="just">
              <a:buNone/>
            </a:pPr>
            <a:endParaRPr lang="ru-RU" sz="2800" u="sng" dirty="0" smtClean="0">
              <a:solidFill>
                <a:srgbClr val="2D2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реализовать технологию по развитию логического мышления у детей старшего дошкольного возраста в посредством игры «Шахматы»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up/datai/183307/0005-003-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282" y="214290"/>
            <a:ext cx="8643998" cy="6482998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32656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Этапы технологии:</a:t>
            </a:r>
          </a:p>
          <a:p>
            <a:pPr algn="ctr">
              <a:buNone/>
            </a:pPr>
            <a:endParaRPr lang="ru-RU" sz="4400" b="1" u="sng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шахматной доской.</a:t>
            </a:r>
          </a:p>
          <a:p>
            <a:pPr marL="742950" lvl="0" indent="-742950">
              <a:buFont typeface="+mj-lt"/>
              <a:buAutoNum type="arabicPeriod"/>
            </a:pPr>
            <a:endParaRPr lang="ru-RU" sz="3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шахматными фигурами.</a:t>
            </a:r>
          </a:p>
          <a:p>
            <a:pPr marL="742950" lvl="0" indent="-742950">
              <a:buFont typeface="+mj-lt"/>
              <a:buAutoNum type="arabicPeriod"/>
            </a:pPr>
            <a:endParaRPr lang="ru-RU" sz="3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Шахматные ситуации (шах, мат, пат). Рокировка.</a:t>
            </a:r>
          </a:p>
          <a:p>
            <a:pPr marL="742950" lvl="0" indent="-742950">
              <a:buFont typeface="+mj-lt"/>
              <a:buAutoNum type="arabicPeriod"/>
            </a:pPr>
            <a:endParaRPr lang="ru-RU" sz="3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и этюдов.</a:t>
            </a:r>
          </a:p>
          <a:p>
            <a:pPr marL="742950" lvl="0" indent="-742950">
              <a:buFont typeface="+mj-lt"/>
              <a:buAutoNum type="arabicPeriod"/>
            </a:pPr>
            <a:endParaRPr lang="ru-RU" sz="3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из начального положения.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86874" cy="6179367"/>
        </p:xfrm>
        <a:graphic>
          <a:graphicData uri="http://schemas.openxmlformats.org/drawingml/2006/table">
            <a:tbl>
              <a:tblPr/>
              <a:tblGrid>
                <a:gridCol w="4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0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270510" marR="2159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Ээтапп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Цель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Методы и приёмы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425">
                <a:tc>
                  <a:txBody>
                    <a:bodyPr/>
                    <a:lstStyle/>
                    <a:p>
                      <a:pPr marL="342900" marR="2159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Знакомство с шахматной доской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Формировать умение анализировать, синтезировать, сравнивать.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Познакомить с историей шахмат; с  понятиями: горизонталь, вертикаль, диагональ; учить детей видеть диагональную, горизонтальную и вертикальную линии на шахматной доске, называть их признаки.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Педагог: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-знакомит с историей шахмат;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знакомит с шахматной доской, с основными шахматными терминами;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учит ориентироваться на шахматной доске;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выделять основные элементы шахматной доски;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соединять элементы шахматной доски в единое целое;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сравнивать линии на шахматной доске. 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Демонстрация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Вопросно – ответное общение Проблемно – поисковая беседа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Работа с дидактическим материалом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Просмотр презентации «Легенда о радже и мудреце». Д/и «Поиграем-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угадаем», «Кто быстрее», «Превращение шахматной доски»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Дети анализируют, выделяя основные элементы шахматной доски;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синтезируют, соединяя элементы шахматной доски в единое целое;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сравнивают линии на шахматной доске;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определяют  линии на шахматной доске: горизонталь, вертикаль, диагональ;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правильно располагают доску относительно себя;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ориентируются на шахматной доске.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929719" cy="6643710"/>
        </p:xfrm>
        <a:graphic>
          <a:graphicData uri="http://schemas.openxmlformats.org/drawingml/2006/table">
            <a:tbl>
              <a:tblPr/>
              <a:tblGrid>
                <a:gridCol w="4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3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43710">
                <a:tc>
                  <a:txBody>
                    <a:bodyPr/>
                    <a:lstStyle/>
                    <a:p>
                      <a:pPr marL="342900" marR="2159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 Знакомство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 шахматными фигурами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0" marR="57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Формировать умение анализировать, синтезировать, сравнивать, классифицировать,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обобщать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детей называть и различать шахматные фигуры: «Ладья», «Слон», «Ферзь», «Король», «Конь», «Пешка», правила передвижения; определять  место в начальном положении. Осуществлять взятие фигурами; взятие на проходе пешкой. Пользоваться правилом: превращение пешки.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определять виды пешек: ладейная, коневая,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слоновая, ферзевая,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королевская пешка.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Педагог: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учит называть и различать шахматные фигуры, правильно расставлять их на шахматной доске в начальное положение; 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соблюдать правила передвижения шахматных фигур и называть отличия;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нападать, рубить;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применять правила игры;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планировать ловушки, и увлекательные комбинации в игре;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выделять различия и сходства между ходами фигур;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разделять шахматные фигуры на «легкие и тяжелые».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Демонстрация Рассматривание схем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Вопросно – ответное общение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Проблемно – поисковая беседа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Работа с дидактическим материалом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Чтение сказок: «Простая,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бесхитростная фигура», «Вежливые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слоны», «Могучая фигура», «И король жаждет боя!», «Прыг, скок и вбок», «Чудесная Пешка»».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задания и игры «Один в поле воин», «Кратчайший путь», «Лабиринт», «Перехитри часовых»,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игры: «Игра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 уничтожение», «Захват контрольного поля»,  «Ограничение подвижности»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Дети анализируют, синтезируют, сравнивают, классифицируют,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обобщают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называя и различая шахматные фигуры;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-  правильно расставляя их на шахматной доске в начальное положение;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используя правила передвижения шахматных фигур и их отличия;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планируя ловушки, и увлекательные комбинации в игре;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нападают, рубят.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0" marR="57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86874" cy="6643710"/>
        </p:xfrm>
        <a:graphic>
          <a:graphicData uri="http://schemas.openxmlformats.org/drawingml/2006/table">
            <a:tbl>
              <a:tblPr/>
              <a:tblGrid>
                <a:gridCol w="4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0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43710">
                <a:tc>
                  <a:txBody>
                    <a:bodyPr/>
                    <a:lstStyle/>
                    <a:p>
                      <a:pPr marL="342900" marR="2159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 Шахматные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ситуации (шах, мат, пат). Рокировка.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Формировать умение анализировать, синтезировать, сравнивать,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обобщать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определять стоимость фигур.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определять стоит король под «шахом» или нет.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ставить шах ферзем, ладьей, слоном, конем, пешкой. Знать  способы выхода из под шаха.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Знать, что цель игры «мат». Учить определять на шахматной доске, где стоит «мат», а где нет. Научить ставить мат ферзем, ладьей, слоном, конем, пешкой.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Научить оценивать ситуацию на игровой доске и на ее основе, строить план действий, самостоятельно мыслить. 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Педагог: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учит определять ценность фигур в цифровом соотношении, приняв за единицу измерения одну пешку;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использовать в игре особые ходы: рокировка, взятие на проходе;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определять поставлен шах королю или нет;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 ставить шах, двойной шах; 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уходить из под шаха; 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определять на шахматной доске, где стоит «мат», а где нет;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учит ставить мат ферзем, ладьей, слоном, конем, пешкой;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оценивать ситуацию на игровой доске и на ее основе, строить план действий, самостоятельно мыслить.  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Демонстрация Рассматривание схем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Вопросно – ответное общение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Проблемно – поисковая беседа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Работа с дидактическим материалом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игры: «Кто внимательнее?», «Шахматная лесенка», «Выигрыш материала», «Шах или не шах», «Дай шах», «Защита от шаха», «Шах с выигрышем фигуры», «Дай открытый шах», «Дай двойной 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шах»,  «Какая фигура объявила «шах» королю», «Стоит ли «мат» черному королю, белому королю?», «Мат или не  мат», «Мат в один ход».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Дети: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сравнивают,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определяя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ценность фигур в цифровом соотношении, приняв за единицу измерения одну пешку;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анализируют, синтезируют, обобщают, используя в игре особые ходы: рокировка, взятие на проходе; 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самостоятельно мыслят, оценивая ситуацию на доске.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/>
              <a:tblGrid>
                <a:gridCol w="433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8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420">
                <a:tc>
                  <a:txBody>
                    <a:bodyPr/>
                    <a:lstStyle/>
                    <a:p>
                      <a:pPr marL="342900" marR="2159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 Решение </a:t>
                      </a: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задач и этюдов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55" marR="6305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Формировать умение анализировать, синтезировать, 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сравнивать, обобщать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решать различные шахматные этюды и задачи; научить более разумно и рационально распоряжаться небольшими шахматными силами, достигать выигрыша или добиваться ничьей, находить выход из безнадёжных положений, используя тактические приемы.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оценивать ситуацию на игровой доске и на ее основе, строить план действий, самостоятельно мыслить.  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5" marR="63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Педагог: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учит решать различные шахматные этюды и задачи;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 отвлекать защищающие фигуры;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планировать ловушки, и увлекательные комбинации в игре;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самостоятельно выполнять задания, кратко и точно выражать мысли, выполнять задания в более быстром темпе; 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планировать свои действия, обдумывать их, рассуждать, искать правильный ответ.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55" marR="63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Демонстрация Рассматривание схем</a:t>
                      </a:r>
                      <a:endParaRPr lang="ru-RU" sz="13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Вопросно – ответное общение</a:t>
                      </a:r>
                      <a:endParaRPr lang="ru-RU" sz="13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Проблемно – поисковая беседа</a:t>
                      </a:r>
                      <a:endParaRPr lang="ru-RU" sz="13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Работа с дидактическим материалом</a:t>
                      </a:r>
                      <a:endParaRPr lang="ru-RU" sz="13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55" marR="63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«Шахматная партия» - «Примеры разыгрывания дебюта», «Показательная партия», «Короткие партии»</a:t>
                      </a:r>
                      <a:endParaRPr lang="ru-RU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55" marR="63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Дети: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анализируют, сравнивают, решая различные шахматные этюды и задачи; отвлекая защищающие фигуры; 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синтезируют, 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планируя 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ловушки, и увлекательные комбинации в игре;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обобщают, самостоятельно выполняя задания, кратко и точно выражая мысли, выполняют задания в более быстром темпе; планируя свои действия, обдумывая их, рассуждают, ищут правильный ответ.</a:t>
                      </a:r>
                      <a:endParaRPr lang="ru-RU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55" marR="63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7" cy="6429420"/>
        </p:xfrm>
        <a:graphic>
          <a:graphicData uri="http://schemas.openxmlformats.org/drawingml/2006/table">
            <a:tbl>
              <a:tblPr/>
              <a:tblGrid>
                <a:gridCol w="43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420">
                <a:tc>
                  <a:txBody>
                    <a:bodyPr/>
                    <a:lstStyle/>
                    <a:p>
                      <a:pPr marL="342900" marR="2159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5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 Игра </a:t>
                      </a:r>
                      <a:r>
                        <a:rPr lang="ru-RU" sz="145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из начального положения</a:t>
                      </a:r>
                      <a:endParaRPr lang="ru-RU" sz="14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Формировать умение анализировать, синтезировать, сравнивать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классифицировать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обобщать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Научить самостоятельно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играть из начального положения каждой фигурой в отдельности и в совокупности с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другими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фигурами без нарушений правил шахматного кодекса;  самостоятельно оценивать позицию – преимущества и недостатки у каждой из сторон, возможные варианты развития событий.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Педагог: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учит и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грать из начального положения каждой фигурой в отдельности и в совокупности с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другими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фигурами без нарушений правил шахматного кодекса;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самостоятельно оценивать позицию – преимущества и недостатки у каждой из сторон, возможные варианты развития событий. 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Работа с дидактическим материалом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Практический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Самостоятельная игра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«Шахматная партия»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Дети: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анализируют, синтезируют, </a:t>
                      </a: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классифицируют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spc="-35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грая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самостоятельно из начального положения каждой фигурой в отдельности и в совокупности с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другими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фигурами без нарушений правил шахматного кодекса; 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 сравнивают, обобщают,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самостоятельно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оценивая позицию – преимущества и недостатки у каждой из сторон, возможные варианты развития событий.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3904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Новизна:</a:t>
            </a:r>
          </a:p>
          <a:p>
            <a:pPr algn="ctr">
              <a:buNone/>
            </a:pPr>
            <a:endParaRPr lang="ru-RU" sz="2800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технологии направленно на развитие логического мышления;  </a:t>
            </a:r>
          </a:p>
          <a:p>
            <a:pPr algn="just"/>
            <a:endParaRPr lang="ru-RU" dirty="0" smtClean="0">
              <a:solidFill>
                <a:srgbClr val="2D2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логического мышления посредством игры «Шахматы» проходит в непринуждённой игровой форме;</a:t>
            </a:r>
          </a:p>
          <a:p>
            <a:pPr algn="just"/>
            <a:endParaRPr lang="ru-RU" dirty="0" smtClean="0">
              <a:solidFill>
                <a:srgbClr val="2D2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использование занимательного дидактического материала.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194" name="AutoShape 2" descr="https://xn--80aaahcma4bdh4co0f0f.xn--p1ai/uploadedFiles/images/c39373f269f01c3be1eaecaf61ee3ef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xn--80aaahcma4bdh4co0f0f.xn--p1ai/uploadedFiles/images/c39373f269f01c3be1eaecaf61ee3ef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User\Desktop\c39373f269f01c3be1eaecaf61ee3ef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11096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85728"/>
            <a:ext cx="7929618" cy="6286544"/>
          </a:xfrm>
        </p:spPr>
        <p:txBody>
          <a:bodyPr>
            <a:normAutofit/>
          </a:bodyPr>
          <a:lstStyle/>
          <a:p>
            <a:pPr algn="ctr" fontAlgn="t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Значимость:</a:t>
            </a:r>
          </a:p>
          <a:p>
            <a:pPr lvl="0" algn="just">
              <a:buNone/>
            </a:pPr>
            <a:r>
              <a:rPr lang="ru-RU" sz="2800" b="1" u="sng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ценнейший дар – способность рассуждать  и находить собственное решение задач в уме.</a:t>
            </a:r>
          </a:p>
          <a:p>
            <a:pPr lvl="0" algn="just">
              <a:buNone/>
            </a:pPr>
            <a:endParaRPr lang="ru-RU" sz="2800" dirty="0" smtClean="0">
              <a:solidFill>
                <a:srgbClr val="2D2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ru-RU" sz="2800" b="1" u="sng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воспитателей </a:t>
            </a:r>
            <a:r>
              <a:rPr lang="ru-RU" sz="2800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реализация творческого потенциала детей. </a:t>
            </a:r>
          </a:p>
          <a:p>
            <a:pPr lvl="0" algn="just">
              <a:buNone/>
            </a:pPr>
            <a:endParaRPr lang="ru-RU" sz="2800" dirty="0" smtClean="0">
              <a:solidFill>
                <a:srgbClr val="2D2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t">
              <a:buNone/>
            </a:pPr>
            <a:r>
              <a:rPr lang="ru-RU" sz="2800" b="1" u="sng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  <a:r>
              <a:rPr lang="ru-RU" sz="2800" dirty="0" smtClean="0">
                <a:solidFill>
                  <a:srgbClr val="2D2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видят успехи своего ребенка, умеющего преодолевать трудности, достигать поставленной цели.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http://i.mycdn.me/i?r=AzEPZsRbOZEKgBhR0XGMT1Rk-Dx8I8w63fdWvHWkCSS0eqaKTM5SRkZCeTgDn6uOyi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941168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635782" y="393290"/>
            <a:ext cx="5736417" cy="2405483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Шахматы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—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 форме игра, по содержанию — искусство, а по трудности овладения игрой — наука.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251056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2D2965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Тигран Петросян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utoShape 4" descr="Картинки по запросу &quot;Бенджамин Франкли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&quot;Бенджамин Франклин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2946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805264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Бенджамин Франклин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3266619" y="3722946"/>
            <a:ext cx="5472608" cy="2405483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Шахматная игра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просто праздное развлечение. С ее помощью можно приобрести или укрепить в себе ряд очень ценных качеств ума, полезных в человеческой жизни».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989"/>
            <a:ext cx="1750538" cy="24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2D2965"/>
              </a:solidFill>
            </a:endParaRPr>
          </a:p>
        </p:txBody>
      </p:sp>
      <p:pic>
        <p:nvPicPr>
          <p:cNvPr id="40962" name="Picture 2" descr="https://oblacco.com/wp-content/uploads/2016/10/%D0%BF%D1%80%D0%BE%D1%81%D0%BC%D0%BE%D1%82%D1%80-%D0%BC%D1%83%D0%BB%D1%8C%D1%82%D1%84%D0%B8%D0%BB%D1%8C%D0%BC%D0%BE%D0%B2-768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286676" cy="6858000"/>
          </a:xfrm>
          <a:prstGeom prst="rect">
            <a:avLst/>
          </a:prstGeom>
          <a:noFill/>
        </p:spPr>
      </p:pic>
      <p:pic>
        <p:nvPicPr>
          <p:cNvPr id="43010" name="Picture 2" descr="https://funart.pro/uploads/posts/2019-12/1576653917_6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0"/>
            <a:ext cx="7179482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6" name="Picture 6" descr="https://www.ratespy.com/wp-content/uploads/2019/10/confused-co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381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Логическое мышление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такое мышление, пользуясь которым ребенок, в процессе решения задачи, обращается к понятиям, выполняет действия в уме, непосредственно не имея дела с опытом, получаемым при помощи органов чувств. Он обсуждает и ищет решение задачи с начала и до конца в уме.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Р.С.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Немов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умение выделять из целого части.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умение объединять части, свойства и действия в единое целое.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умение устанавливать сходства и различия между предметами, явлениями, признаками.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умение объединять предметы и явления по существенным свойствам.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умение распределять предметы по группам.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3265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Критерии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формирования логического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мышления: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s://philodox.ru/wp-content/uploads/2019/09/15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191740" cy="4467229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929058" y="1214422"/>
            <a:ext cx="1428760" cy="857256"/>
          </a:xfrm>
          <a:prstGeom prst="rightArrow">
            <a:avLst>
              <a:gd name="adj1" fmla="val 50000"/>
              <a:gd name="adj2" fmla="val 51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https://duz111.edusev.ru/uploads/1000/768/section/34723/slide_1.jpg"/>
          <p:cNvPicPr>
            <a:picLocks noChangeAspect="1" noChangeArrowheads="1"/>
          </p:cNvPicPr>
          <p:nvPr/>
        </p:nvPicPr>
        <p:blipFill>
          <a:blip r:embed="rId3" cstate="print"/>
          <a:srcRect l="48437" t="51042"/>
          <a:stretch>
            <a:fillRect/>
          </a:stretch>
        </p:blipFill>
        <p:spPr bwMode="auto">
          <a:xfrm>
            <a:off x="4143372" y="3214686"/>
            <a:ext cx="4714876" cy="3357562"/>
          </a:xfrm>
          <a:prstGeom prst="rect">
            <a:avLst/>
          </a:prstGeom>
          <a:noFill/>
        </p:spPr>
      </p:pic>
      <p:pic>
        <p:nvPicPr>
          <p:cNvPr id="58372" name="Picture 4" descr="https://www.ru-shop.cz/233862-thickbox_default/federalnyj-gosudarstvennyj-obrazovatelnyj-standart-doshkolnogo-obrazovaniy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0" t="21250" r="27499" b="22500"/>
          <a:stretch>
            <a:fillRect/>
          </a:stretch>
        </p:blipFill>
        <p:spPr bwMode="auto">
          <a:xfrm>
            <a:off x="1214414" y="285728"/>
            <a:ext cx="348617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humbs.dreamstime.com/b/%D0%BA%D0%B0%D1%80%D1%82%D0%B8%D0%BD%D0%B0-%D0%B5%D1%82%D1%81%D0%BA%D0%BE%D0%B3%D0%BE-%D1%81%D0%B0-%D0%B0-%D0%B2%D0%B5%D0%BA%D1%82%D0%BE%D1%80%D0%B0-%D1%81-%D0%BC%D0%B0-%D1%8C%D1%87%D0%B8%D0%BA%D0%B0%D0%BC%D0%B8-%D0%B8-%D0%B5%D0%B2%D1%83%D1%88%D0%BA%D0%B0%D0%BC%D0%B8-7831600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«Без игры нет, и не может быть полноценного умственного развития.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Игра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это искра зажигающая огонёк пытливости и любознательности». 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В.А. Сухомлинский 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00de/000de38d-a236ccff/2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 6</Template>
  <TotalTime>694</TotalTime>
  <Words>2089</Words>
  <Application>Microsoft Office PowerPoint</Application>
  <PresentationFormat>Экран (4:3)</PresentationFormat>
  <Paragraphs>217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Constantia</vt:lpstr>
      <vt:lpstr>Times New Roman</vt:lpstr>
      <vt:lpstr>Verdana</vt:lpstr>
      <vt:lpstr>Wingdings 2</vt:lpstr>
      <vt:lpstr>Шахматы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«Шахматы»</dc:title>
  <dc:creator>User</dc:creator>
  <cp:lastModifiedBy>ASUS</cp:lastModifiedBy>
  <cp:revision>52</cp:revision>
  <dcterms:created xsi:type="dcterms:W3CDTF">2020-02-08T05:15:42Z</dcterms:created>
  <dcterms:modified xsi:type="dcterms:W3CDTF">2024-04-11T10:12:41Z</dcterms:modified>
</cp:coreProperties>
</file>