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7879E-3D35-46BE-826A-43A9BDBFEA97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BA78-D573-4E08-8D97-38F25BC887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572428" cy="13573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Наставничество в детском саду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Елена\Downloads\nastavni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071678"/>
            <a:ext cx="564360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28604"/>
            <a:ext cx="7143800" cy="6072230"/>
          </a:xfrm>
        </p:spPr>
        <p:txBody>
          <a:bodyPr>
            <a:normAutofit fontScale="70000" lnSpcReduction="20000"/>
          </a:bodyPr>
          <a:lstStyle/>
          <a:p>
            <a:r>
              <a:rPr lang="x-none">
                <a:solidFill>
                  <a:srgbClr val="002060"/>
                </a:solidFill>
              </a:rPr>
              <a:t>Права наставляемого: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x-none">
                <a:solidFill>
                  <a:srgbClr val="002060"/>
                </a:solidFill>
              </a:rPr>
              <a:t>− пользоваться имеющейся в </a:t>
            </a:r>
            <a:r>
              <a:rPr lang="ru-RU" dirty="0">
                <a:solidFill>
                  <a:srgbClr val="002060"/>
                </a:solidFill>
              </a:rPr>
              <a:t>образовательной организации </a:t>
            </a:r>
            <a:r>
              <a:rPr lang="x-none">
                <a:solidFill>
                  <a:srgbClr val="002060"/>
                </a:solidFill>
              </a:rPr>
              <a:t>нормативной, информационно-аналитической и учебно-методической документацией, материалами и иными ресурсами, обеспечивающими реализацию </a:t>
            </a:r>
            <a:r>
              <a:rPr lang="ru-RU" dirty="0">
                <a:solidFill>
                  <a:srgbClr val="002060"/>
                </a:solidFill>
              </a:rPr>
              <a:t>персонализированной программы наставничества</a:t>
            </a:r>
            <a:r>
              <a:rPr lang="x-none">
                <a:solidFill>
                  <a:srgbClr val="002060"/>
                </a:solidFill>
              </a:rPr>
              <a:t>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x-none">
                <a:solidFill>
                  <a:srgbClr val="002060"/>
                </a:solidFill>
              </a:rPr>
              <a:t>− в индивидуальном порядке обращаться к наставнику за советом, помощью по вопросам, связанным с наставничеством; запрашивать интересующую информацию;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x-none">
                <a:solidFill>
                  <a:srgbClr val="002060"/>
                </a:solidFill>
              </a:rPr>
              <a:t>− принимать участие в оценке качества реализованных </a:t>
            </a:r>
            <a:r>
              <a:rPr lang="ru-RU" dirty="0">
                <a:solidFill>
                  <a:srgbClr val="002060"/>
                </a:solidFill>
              </a:rPr>
              <a:t>персонализированных </a:t>
            </a:r>
            <a:r>
              <a:rPr lang="x-none">
                <a:solidFill>
                  <a:srgbClr val="002060"/>
                </a:solidFill>
              </a:rPr>
              <a:t>программ наставничества, в оценке соответствия условий </a:t>
            </a:r>
            <a:r>
              <a:rPr lang="ru-RU" dirty="0">
                <a:solidFill>
                  <a:srgbClr val="002060"/>
                </a:solidFill>
              </a:rPr>
              <a:t>их </a:t>
            </a:r>
            <a:r>
              <a:rPr lang="x-none">
                <a:solidFill>
                  <a:srgbClr val="002060"/>
                </a:solidFill>
              </a:rPr>
              <a:t>организации требованиям и принципам </a:t>
            </a:r>
            <a:r>
              <a:rPr lang="ru-RU" dirty="0">
                <a:solidFill>
                  <a:srgbClr val="002060"/>
                </a:solidFill>
              </a:rPr>
              <a:t>системы (целевой модели) наставничества</a:t>
            </a:r>
            <a:r>
              <a:rPr lang="x-none">
                <a:solidFill>
                  <a:srgbClr val="002060"/>
                </a:solidFill>
              </a:rPr>
              <a:t>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x-none">
                <a:solidFill>
                  <a:srgbClr val="002060"/>
                </a:solidFill>
              </a:rPr>
              <a:t>− выходить с ходатайством о замене </a:t>
            </a:r>
            <a:r>
              <a:rPr lang="ru-RU" dirty="0">
                <a:solidFill>
                  <a:srgbClr val="002060"/>
                </a:solidFill>
              </a:rPr>
              <a:t>наставника </a:t>
            </a:r>
            <a:r>
              <a:rPr lang="x-none">
                <a:solidFill>
                  <a:srgbClr val="002060"/>
                </a:solidFill>
              </a:rPr>
              <a:t>к куратору </a:t>
            </a:r>
            <a:r>
              <a:rPr lang="ru-RU" dirty="0">
                <a:solidFill>
                  <a:srgbClr val="002060"/>
                </a:solidFill>
              </a:rPr>
              <a:t>реализации программ наставничества в образовательной организации</a:t>
            </a:r>
            <a:r>
              <a:rPr lang="x-none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57166"/>
            <a:ext cx="678661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Нормативно-правовая база организации наставничества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1. Федеральный закон от 29.12.2012 № 273-ФЗ «Об образовании в Российской Федерации» ст. 28, 47, 48</a:t>
            </a:r>
          </a:p>
          <a:p>
            <a:r>
              <a:rPr lang="ru-RU" dirty="0">
                <a:solidFill>
                  <a:srgbClr val="002060"/>
                </a:solidFill>
              </a:rPr>
              <a:t>2. Распоряжение Правительства Российской Федерации от 29.05.2015 № 996-р «Об утверждении Стратегии развития воспитания в Российской Федерации на период до 2025 года»</a:t>
            </a:r>
          </a:p>
          <a:p>
            <a:r>
              <a:rPr lang="ru-RU" dirty="0">
                <a:solidFill>
                  <a:srgbClr val="002060"/>
                </a:solidFill>
              </a:rPr>
              <a:t>3. Распоряжение Правительства Российской Федерации от 29.12.2014 № 2765-р «Об утверждении Концепции Федеральной целевой программы развития образования на 2016-2020 годы»</a:t>
            </a:r>
          </a:p>
          <a:p>
            <a:r>
              <a:rPr lang="ru-RU" dirty="0">
                <a:solidFill>
                  <a:srgbClr val="002060"/>
                </a:solidFill>
              </a:rPr>
              <a:t>4. Указ Президента РФ от 7.05.2018 № 204 «О национальных целях и стратегических задачах развития Российской Федерации на период до 2024 года»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71480"/>
            <a:ext cx="7000924" cy="58579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Основные направления работы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Выявление затруднений в работе</a:t>
            </a:r>
          </a:p>
          <a:p>
            <a:r>
              <a:rPr lang="ru-RU" dirty="0">
                <a:solidFill>
                  <a:srgbClr val="002060"/>
                </a:solidFill>
              </a:rPr>
              <a:t>Посещение открытых просмотров деятельности с детьми</a:t>
            </a:r>
          </a:p>
          <a:p>
            <a:r>
              <a:rPr lang="ru-RU" dirty="0">
                <a:solidFill>
                  <a:srgbClr val="002060"/>
                </a:solidFill>
              </a:rPr>
              <a:t>Мастер- классы по работе с родителями</a:t>
            </a:r>
          </a:p>
          <a:p>
            <a:r>
              <a:rPr lang="ru-RU" dirty="0">
                <a:solidFill>
                  <a:srgbClr val="002060"/>
                </a:solidFill>
              </a:rPr>
              <a:t>Практическая разработка занятий-обучение</a:t>
            </a:r>
          </a:p>
          <a:p>
            <a:r>
              <a:rPr lang="ru-RU" dirty="0">
                <a:solidFill>
                  <a:srgbClr val="002060"/>
                </a:solidFill>
              </a:rPr>
              <a:t>Семинары- практикумы</a:t>
            </a:r>
          </a:p>
          <a:p>
            <a:r>
              <a:rPr lang="ru-RU" dirty="0">
                <a:solidFill>
                  <a:srgbClr val="002060"/>
                </a:solidFill>
              </a:rPr>
              <a:t>Взаимопосещение занятий</a:t>
            </a:r>
          </a:p>
          <a:p>
            <a:r>
              <a:rPr lang="ru-RU" dirty="0">
                <a:solidFill>
                  <a:srgbClr val="002060"/>
                </a:solidFill>
              </a:rPr>
              <a:t>Обучение самоанализу</a:t>
            </a:r>
          </a:p>
          <a:p>
            <a:r>
              <a:rPr lang="ru-RU" dirty="0">
                <a:solidFill>
                  <a:srgbClr val="002060"/>
                </a:solidFill>
              </a:rPr>
              <a:t>Работа с документацией</a:t>
            </a:r>
          </a:p>
          <a:p>
            <a:r>
              <a:rPr lang="ru-RU" dirty="0">
                <a:solidFill>
                  <a:srgbClr val="002060"/>
                </a:solidFill>
              </a:rPr>
              <a:t>Планирование деятельности</a:t>
            </a:r>
          </a:p>
          <a:p>
            <a:r>
              <a:rPr lang="ru-RU" dirty="0">
                <a:solidFill>
                  <a:srgbClr val="002060"/>
                </a:solidFill>
              </a:rPr>
              <a:t>Контроль и руководство за деятельностью молодого специалиста</a:t>
            </a:r>
          </a:p>
          <a:p>
            <a:r>
              <a:rPr lang="ru-RU" dirty="0">
                <a:solidFill>
                  <a:srgbClr val="002060"/>
                </a:solidFill>
              </a:rPr>
              <a:t>Работа по самообразованию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1928794" y="642918"/>
            <a:ext cx="6572269" cy="5715020"/>
          </a:xfrm>
        </p:spPr>
        <p:txBody>
          <a:bodyPr>
            <a:normAutofit fontScale="975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Президент Российской Федерации Владимир Путин подписал Указ об объявлении 2023 года Годом педагога и наставника.</a:t>
            </a:r>
          </a:p>
          <a:p>
            <a:r>
              <a:rPr lang="ru-RU" dirty="0">
                <a:solidFill>
                  <a:srgbClr val="002060"/>
                </a:solidFill>
              </a:rPr>
              <a:t>Как отмечается в президентском указе, решение принято в целях признания особого статуса педагогических работников, в том числе тех, кто ведет наставническую деятельность.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7715304" cy="6143668"/>
          </a:xfrm>
        </p:spPr>
        <p:txBody>
          <a:bodyPr>
            <a:normAutofit fontScale="90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«Никакие знания не передаются иначе как от человека к человеку, за каждым успешным человеком в любой сфере всегда стоит наставник. Люди, которые через наставничество передают другим свои знания и навыки в рабочих профессиях, в управлении вызывают уважение. Наставничество не решается административным путём, наставничество – это когда человек вкладывает душу, делится секретами профессии, которые позволили ему быть самому лучшим».</a:t>
            </a:r>
          </a:p>
          <a:p>
            <a:pPr>
              <a:lnSpc>
                <a:spcPct val="120000"/>
              </a:lnSpc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120000"/>
              </a:lnSpc>
            </a:pPr>
            <a:r>
              <a:rPr lang="ru-RU" sz="2400" i="1" dirty="0" smtClean="0">
                <a:solidFill>
                  <a:srgbClr val="002060"/>
                </a:solidFill>
              </a:rPr>
              <a:t>Сергей Кириенко</a:t>
            </a:r>
          </a:p>
          <a:p>
            <a:pPr algn="r">
              <a:lnSpc>
                <a:spcPct val="120000"/>
              </a:lnSpc>
            </a:pPr>
            <a:r>
              <a:rPr lang="ru-RU" sz="2400" i="1" dirty="0" smtClean="0">
                <a:solidFill>
                  <a:srgbClr val="002060"/>
                </a:solidFill>
              </a:rPr>
              <a:t>Первый </a:t>
            </a:r>
            <a:r>
              <a:rPr lang="ru-RU" sz="2400" i="1" dirty="0">
                <a:solidFill>
                  <a:srgbClr val="002060"/>
                </a:solidFill>
              </a:rPr>
              <a:t>заместитель руководителя</a:t>
            </a:r>
            <a:endParaRPr lang="ru-RU" sz="2400" dirty="0">
              <a:solidFill>
                <a:srgbClr val="002060"/>
              </a:solidFill>
            </a:endParaRPr>
          </a:p>
          <a:p>
            <a:pPr algn="r">
              <a:lnSpc>
                <a:spcPct val="120000"/>
              </a:lnSpc>
            </a:pPr>
            <a:r>
              <a:rPr lang="ru-RU" sz="2400" i="1" dirty="0">
                <a:solidFill>
                  <a:srgbClr val="002060"/>
                </a:solidFill>
              </a:rPr>
              <a:t>Администрации Президента России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https://rv-ryazan.ru/wp-content/uploads/2022/05/TASS_37284714_d_8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429132"/>
            <a:ext cx="27146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571612"/>
            <a:ext cx="6858048" cy="421484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Наставничество – </a:t>
            </a:r>
            <a:r>
              <a:rPr lang="ru-RU" dirty="0">
                <a:solidFill>
                  <a:srgbClr val="002060"/>
                </a:solidFill>
              </a:rPr>
              <a:t>форма обеспечения профессионального становления, развития и адаптации к квалифицированному исполнению должностных обязанностей лиц, в отношении которых осуществляется наставничество.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290"/>
            <a:ext cx="7343804" cy="607223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Методологической основой системы наставничества является понимание наставничества как: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 социального института, обеспечивающего </a:t>
            </a:r>
            <a:r>
              <a:rPr lang="ru-RU" b="1" dirty="0">
                <a:solidFill>
                  <a:srgbClr val="002060"/>
                </a:solidFill>
              </a:rPr>
              <a:t>передачу </a:t>
            </a:r>
            <a:r>
              <a:rPr lang="ru-RU" dirty="0">
                <a:solidFill>
                  <a:srgbClr val="002060"/>
                </a:solidFill>
              </a:rPr>
              <a:t>социально значимого профессионального и личностного </a:t>
            </a:r>
            <a:r>
              <a:rPr lang="ru-RU" b="1" dirty="0">
                <a:solidFill>
                  <a:srgbClr val="002060"/>
                </a:solidFill>
              </a:rPr>
              <a:t>опыта</a:t>
            </a:r>
            <a:r>
              <a:rPr lang="ru-RU" dirty="0">
                <a:solidFill>
                  <a:srgbClr val="002060"/>
                </a:solidFill>
              </a:rPr>
              <a:t>, системы смыслов и ценностей новым поколениям педагогических работников;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элемента системы дополнительного профессионального образования</a:t>
            </a:r>
            <a:r>
              <a:rPr lang="ru-RU" dirty="0">
                <a:solidFill>
                  <a:srgbClr val="002060"/>
                </a:solidFill>
              </a:rPr>
              <a:t> (подсистемы последипломного профессионального образования), которая обеспечивает непрерывное профессиональное образование педагогов в различных формах повышения их квалификации;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714356"/>
            <a:ext cx="6143668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составной части методической работы образовательной</a:t>
            </a:r>
            <a:r>
              <a:rPr lang="ru-RU" dirty="0">
                <a:solidFill>
                  <a:srgbClr val="002060"/>
                </a:solidFill>
              </a:rPr>
              <a:t> организации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по совершенствованию педагогического мастерства работников, включающую работу </a:t>
            </a:r>
            <a:r>
              <a:rPr lang="ru-RU" i="1" dirty="0">
                <a:solidFill>
                  <a:srgbClr val="002060"/>
                </a:solidFill>
              </a:rPr>
              <a:t>с молодыми специалистами</a:t>
            </a:r>
            <a:r>
              <a:rPr lang="ru-RU" dirty="0">
                <a:solidFill>
                  <a:srgbClr val="002060"/>
                </a:solidFill>
              </a:rPr>
              <a:t>; деятельность по </a:t>
            </a:r>
            <a:r>
              <a:rPr lang="ru-RU" i="1" dirty="0">
                <a:solidFill>
                  <a:srgbClr val="002060"/>
                </a:solidFill>
              </a:rPr>
              <a:t>адаптации педагогических кадров в новой организации</a:t>
            </a:r>
            <a:r>
              <a:rPr lang="ru-RU" dirty="0">
                <a:solidFill>
                  <a:srgbClr val="002060"/>
                </a:solidFill>
              </a:rPr>
              <a:t>; работу с педагогическими кадрами </a:t>
            </a:r>
            <a:r>
              <a:rPr lang="ru-RU" i="1" dirty="0">
                <a:solidFill>
                  <a:srgbClr val="002060"/>
                </a:solidFill>
              </a:rPr>
              <a:t>при вхождении </a:t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в новую должность</a:t>
            </a:r>
            <a:r>
              <a:rPr lang="ru-RU" dirty="0">
                <a:solidFill>
                  <a:srgbClr val="002060"/>
                </a:solidFill>
              </a:rPr>
              <a:t>; организацию работы с кадрами </a:t>
            </a:r>
            <a:r>
              <a:rPr lang="ru-RU" i="1" dirty="0">
                <a:solidFill>
                  <a:srgbClr val="002060"/>
                </a:solidFill>
              </a:rPr>
              <a:t>по итогам аттестации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i="1" dirty="0">
                <a:solidFill>
                  <a:srgbClr val="002060"/>
                </a:solidFill>
              </a:rPr>
              <a:t>обучение при введении новых технологий и инноваций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i="1" dirty="0">
                <a:solidFill>
                  <a:srgbClr val="002060"/>
                </a:solidFill>
              </a:rPr>
              <a:t>обмен опытом</a:t>
            </a:r>
            <a:r>
              <a:rPr lang="ru-RU" dirty="0">
                <a:solidFill>
                  <a:srgbClr val="002060"/>
                </a:solidFill>
              </a:rPr>
              <a:t> между членами педагогического коллектива.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00042"/>
            <a:ext cx="6357982" cy="592935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Наставник</a:t>
            </a:r>
            <a:r>
              <a:rPr lang="ru-RU" dirty="0">
                <a:solidFill>
                  <a:srgbClr val="002060"/>
                </a:solidFill>
              </a:rPr>
              <a:t> – участник персонализированной программы наставничества, имеющий измеримые позитивные результаты профессиональной деятельности, готовый и способный организовать индивидуальную траекторию профессионального развития наставляемого на основе его профессиональных затруднений, также обладающий опытом и навыками, необходимыми для стимуляции и поддержки процессов самореализации и самосовершенствования наставляемого.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7415242" cy="61436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Наставляемый </a:t>
            </a:r>
            <a:r>
              <a:rPr lang="ru-RU" dirty="0">
                <a:solidFill>
                  <a:srgbClr val="002060"/>
                </a:solidFill>
              </a:rPr>
              <a:t>– участник персонализированной программы наставничества, который через взаимодействие с наставником и при его помощи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и поддержке приобретает новый опыт, развивает необходимые навыки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и компетенции, добивается предсказуемых результатов, преодолевая тем самым свои профессиональные затруднения. Наставляемый является активным субъектом собственного непрерывного личностного и профессионального роста, который формулирует образовательный заказ системе повышения квалификации и институту наставничества на основе осмысления собственных образовательных запросов, профессиональных затруднений и желаемого образа самого себя как профессионала (</a:t>
            </a:r>
            <a:r>
              <a:rPr lang="ru-RU" i="1" dirty="0">
                <a:solidFill>
                  <a:srgbClr val="002060"/>
                </a:solidFill>
              </a:rPr>
              <a:t>молодой педагог</a:t>
            </a:r>
            <a:r>
              <a:rPr lang="ru-RU" dirty="0">
                <a:solidFill>
                  <a:srgbClr val="002060"/>
                </a:solidFill>
              </a:rPr>
              <a:t>, только пришедший в профессию; </a:t>
            </a:r>
            <a:r>
              <a:rPr lang="ru-RU" i="1" dirty="0">
                <a:solidFill>
                  <a:srgbClr val="002060"/>
                </a:solidFill>
              </a:rPr>
              <a:t>опытный педагог, испытывающий потребность</a:t>
            </a:r>
            <a:r>
              <a:rPr lang="ru-RU" dirty="0">
                <a:solidFill>
                  <a:srgbClr val="002060"/>
                </a:solidFill>
              </a:rPr>
              <a:t> в освоении новой технологии или приобретении новых навыков; </a:t>
            </a:r>
            <a:r>
              <a:rPr lang="ru-RU" i="1" dirty="0">
                <a:solidFill>
                  <a:srgbClr val="002060"/>
                </a:solidFill>
              </a:rPr>
              <a:t>новый педагог в коллективе</a:t>
            </a:r>
            <a:r>
              <a:rPr lang="ru-RU" dirty="0">
                <a:solidFill>
                  <a:srgbClr val="002060"/>
                </a:solidFill>
              </a:rPr>
              <a:t>; педагог, имеющий непедагогическое профильное образование).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85728"/>
            <a:ext cx="7143800" cy="621510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Важнейшей </a:t>
            </a:r>
            <a:r>
              <a:rPr lang="ru-RU" b="1" dirty="0">
                <a:solidFill>
                  <a:srgbClr val="002060"/>
                </a:solidFill>
              </a:rPr>
              <a:t>особенностью системы наставничества является</a:t>
            </a:r>
            <a:r>
              <a:rPr lang="ru-RU" dirty="0">
                <a:solidFill>
                  <a:srgbClr val="002060"/>
                </a:solidFill>
              </a:rPr>
              <a:t> то, что она носит </a:t>
            </a:r>
            <a:r>
              <a:rPr lang="ru-RU" b="1" dirty="0">
                <a:solidFill>
                  <a:srgbClr val="002060"/>
                </a:solidFill>
              </a:rPr>
              <a:t>точечный, индивидуализированный и персонализированный характер</a:t>
            </a:r>
            <a:r>
              <a:rPr lang="ru-RU" dirty="0">
                <a:solidFill>
                  <a:srgbClr val="002060"/>
                </a:solidFill>
              </a:rPr>
              <a:t>, ориентирована на конкретного педагога и призвана решать в первую очередь его личностные, профессиональные и социальные проблемы, имеет гибкую структуру учета особенностей преодоления затруднений наставляемого и интенсивность решения тех или иных запросов (наставник и наставляемый самостоятельно решают, сколько времени потратить на изучение тех или иных вопросов и какая глубина их проработки нужна).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ownloads\1613467825_57-p-fon-dlya-prezentatsii-strogii-stil-obrazov-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28"/>
            <a:ext cx="7272366" cy="6143668"/>
          </a:xfrm>
        </p:spPr>
        <p:txBody>
          <a:bodyPr>
            <a:normAutofit fontScale="62500" lnSpcReduction="20000"/>
          </a:bodyPr>
          <a:lstStyle/>
          <a:p>
            <a:pPr lvl="2"/>
            <a:r>
              <a:rPr lang="x-none">
                <a:solidFill>
                  <a:srgbClr val="002060"/>
                </a:solidFill>
              </a:rPr>
              <a:t>Кто может быть наставляемым?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Наставляемые формируются из числа:</a:t>
            </a:r>
            <a:endParaRPr lang="ru-RU" sz="2400" dirty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молодых/начинающих</a:t>
            </a:r>
            <a:r>
              <a:rPr lang="ru-RU" dirty="0">
                <a:solidFill>
                  <a:srgbClr val="002060"/>
                </a:solidFill>
              </a:rPr>
              <a:t> педагогов;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педагогов, приступивших к работе после длительного перерыва</a:t>
            </a:r>
            <a:r>
              <a:rPr lang="x-none">
                <a:solidFill>
                  <a:srgbClr val="002060"/>
                </a:solidFill>
              </a:rPr>
              <a:t>; 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педагогов, находящихся в процессе адаптации на новом месте работы; 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педагогов, желающих повысить свой профессиональный уровень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x-none">
                <a:solidFill>
                  <a:srgbClr val="002060"/>
                </a:solidFill>
              </a:rPr>
              <a:t>в определенном направлении педагогической деятельности (предметная область, воспитательная и внеурочная деятельность, дополнительное образование, работа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x-none">
                <a:solidFill>
                  <a:srgbClr val="002060"/>
                </a:solidFill>
              </a:rPr>
              <a:t>с родителями и пр.);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педагогов, желающих овладеть современными IT-программами, цифровыми навыками, ИКТ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x-none">
                <a:solidFill>
                  <a:srgbClr val="002060"/>
                </a:solidFill>
              </a:rPr>
              <a:t>компетенциями и т.д.;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педагогов, находящихся в состоянии</a:t>
            </a:r>
            <a:r>
              <a:rPr lang="ru-RU" dirty="0">
                <a:solidFill>
                  <a:srgbClr val="002060"/>
                </a:solidFill>
              </a:rPr>
              <a:t> профессионального,</a:t>
            </a:r>
            <a:r>
              <a:rPr lang="x-none">
                <a:solidFill>
                  <a:srgbClr val="002060"/>
                </a:solidFill>
              </a:rPr>
              <a:t> эмоционального выгорания;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педагогов, испытывающих другие профессиональные </a:t>
            </a:r>
            <a:r>
              <a:rPr lang="ru-RU" dirty="0">
                <a:solidFill>
                  <a:srgbClr val="002060"/>
                </a:solidFill>
              </a:rPr>
              <a:t>затруднения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x-none">
                <a:solidFill>
                  <a:srgbClr val="002060"/>
                </a:solidFill>
              </a:rPr>
              <a:t>и осознающи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x-none">
                <a:solidFill>
                  <a:srgbClr val="002060"/>
                </a:solidFill>
              </a:rPr>
              <a:t> потребность в наставнике</a:t>
            </a:r>
            <a:r>
              <a:rPr lang="ru-RU" dirty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x-none">
                <a:solidFill>
                  <a:srgbClr val="002060"/>
                </a:solidFill>
              </a:rPr>
              <a:t>стажер</a:t>
            </a:r>
            <a:r>
              <a:rPr lang="ru-RU" dirty="0" err="1">
                <a:solidFill>
                  <a:srgbClr val="002060"/>
                </a:solidFill>
              </a:rPr>
              <a:t>ов</a:t>
            </a:r>
            <a:r>
              <a:rPr lang="x-none">
                <a:solidFill>
                  <a:srgbClr val="002060"/>
                </a:solidFill>
              </a:rPr>
              <a:t>/студент</a:t>
            </a:r>
            <a:r>
              <a:rPr lang="ru-RU" dirty="0" err="1">
                <a:solidFill>
                  <a:srgbClr val="002060"/>
                </a:solidFill>
              </a:rPr>
              <a:t>ов</a:t>
            </a:r>
            <a:r>
              <a:rPr lang="x-none">
                <a:solidFill>
                  <a:srgbClr val="002060"/>
                </a:solidFill>
              </a:rPr>
              <a:t>, заключивш</a:t>
            </a:r>
            <a:r>
              <a:rPr lang="ru-RU" dirty="0">
                <a:solidFill>
                  <a:srgbClr val="002060"/>
                </a:solidFill>
              </a:rPr>
              <a:t>их</a:t>
            </a:r>
            <a:r>
              <a:rPr lang="x-none">
                <a:solidFill>
                  <a:srgbClr val="002060"/>
                </a:solidFill>
              </a:rPr>
              <a:t> договор с обязательством последующего принятия на работу и/или проходящи</a:t>
            </a:r>
            <a:r>
              <a:rPr lang="ru-RU" dirty="0" err="1">
                <a:solidFill>
                  <a:srgbClr val="002060"/>
                </a:solidFill>
              </a:rPr>
              <a:t>х</a:t>
            </a:r>
            <a:r>
              <a:rPr lang="x-none">
                <a:solidFill>
                  <a:srgbClr val="002060"/>
                </a:solidFill>
              </a:rPr>
              <a:t> стажировку/практику в </a:t>
            </a:r>
            <a:r>
              <a:rPr lang="ru-RU" dirty="0">
                <a:solidFill>
                  <a:srgbClr val="002060"/>
                </a:solidFill>
              </a:rPr>
              <a:t>образовательной организации</a:t>
            </a:r>
            <a:r>
              <a:rPr lang="x-none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603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Наставничество в детском саду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 в детском саду</dc:title>
  <dc:creator>Елена</dc:creator>
  <cp:lastModifiedBy>Елена</cp:lastModifiedBy>
  <cp:revision>1</cp:revision>
  <dcterms:created xsi:type="dcterms:W3CDTF">2022-12-01T18:02:24Z</dcterms:created>
  <dcterms:modified xsi:type="dcterms:W3CDTF">2022-12-01T18:56:31Z</dcterms:modified>
</cp:coreProperties>
</file>