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39"/>
  </p:notesMasterIdLst>
  <p:sldIdLst>
    <p:sldId id="256" r:id="rId2"/>
    <p:sldId id="279" r:id="rId3"/>
    <p:sldId id="282" r:id="rId4"/>
    <p:sldId id="285" r:id="rId5"/>
    <p:sldId id="304" r:id="rId6"/>
    <p:sldId id="284" r:id="rId7"/>
    <p:sldId id="283" r:id="rId8"/>
    <p:sldId id="257" r:id="rId9"/>
    <p:sldId id="288" r:id="rId10"/>
    <p:sldId id="286" r:id="rId11"/>
    <p:sldId id="287" r:id="rId12"/>
    <p:sldId id="291" r:id="rId13"/>
    <p:sldId id="292" r:id="rId14"/>
    <p:sldId id="293" r:id="rId15"/>
    <p:sldId id="277" r:id="rId16"/>
    <p:sldId id="261" r:id="rId17"/>
    <p:sldId id="258" r:id="rId18"/>
    <p:sldId id="289" r:id="rId19"/>
    <p:sldId id="263" r:id="rId20"/>
    <p:sldId id="267" r:id="rId21"/>
    <p:sldId id="278" r:id="rId22"/>
    <p:sldId id="259" r:id="rId23"/>
    <p:sldId id="273" r:id="rId24"/>
    <p:sldId id="295" r:id="rId25"/>
    <p:sldId id="296" r:id="rId26"/>
    <p:sldId id="297" r:id="rId27"/>
    <p:sldId id="262" r:id="rId28"/>
    <p:sldId id="276" r:id="rId29"/>
    <p:sldId id="298" r:id="rId30"/>
    <p:sldId id="264" r:id="rId31"/>
    <p:sldId id="299" r:id="rId32"/>
    <p:sldId id="300" r:id="rId33"/>
    <p:sldId id="301" r:id="rId34"/>
    <p:sldId id="268" r:id="rId35"/>
    <p:sldId id="303" r:id="rId36"/>
    <p:sldId id="294" r:id="rId37"/>
    <p:sldId id="27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FEC0EC"/>
    <a:srgbClr val="CC0000"/>
    <a:srgbClr val="FC8CE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37" autoAdjust="0"/>
    <p:restoredTop sz="94660"/>
  </p:normalViewPr>
  <p:slideViewPr>
    <p:cSldViewPr>
      <p:cViewPr varScale="1">
        <p:scale>
          <a:sx n="65" d="100"/>
          <a:sy n="65" d="100"/>
        </p:scale>
        <p:origin x="-141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B74F1-7713-4C6A-A819-8EABB942EF5E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5C5D9-9DA1-4DC8-BD77-0F97380C52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4760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5C5D9-9DA1-4DC8-BD77-0F97380C52E9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9243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9915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5182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76859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3165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57500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5802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0745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6855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875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4908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8085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420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0987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6605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743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581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246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  <p:sldLayoutId id="2147484069" r:id="rId13"/>
    <p:sldLayoutId id="2147484070" r:id="rId14"/>
    <p:sldLayoutId id="2147484071" r:id="rId15"/>
    <p:sldLayoutId id="214748407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1196752"/>
            <a:ext cx="7501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Monotype Corsiva" pitchFamily="66" charset="0"/>
              </a:rPr>
              <a:t>«</a:t>
            </a:r>
            <a:r>
              <a:rPr lang="ru-RU" sz="3600" b="1" i="1" dirty="0" smtClean="0">
                <a:solidFill>
                  <a:srgbClr val="008000"/>
                </a:solidFill>
                <a:latin typeface="Monotype Corsiva" pitchFamily="66" charset="0"/>
              </a:rPr>
              <a:t>Современные приемы формирования функциональной грамотности в начальной школе в </a:t>
            </a:r>
            <a:r>
              <a:rPr lang="ru-RU" sz="3600" b="1" i="1" dirty="0">
                <a:solidFill>
                  <a:srgbClr val="008000"/>
                </a:solidFill>
                <a:latin typeface="Monotype Corsiva" pitchFamily="66" charset="0"/>
              </a:rPr>
              <a:t>соответствии с обновлёнными ФГОС 3 поколения»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0032" y="3861048"/>
            <a:ext cx="3712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008000"/>
                </a:solidFill>
                <a:latin typeface="Monotype Corsiva" pitchFamily="66" charset="0"/>
              </a:rPr>
              <a:t>Составители</a:t>
            </a:r>
          </a:p>
          <a:p>
            <a:pPr algn="r"/>
            <a:r>
              <a:rPr lang="ru-RU" sz="2400" dirty="0" smtClean="0">
                <a:solidFill>
                  <a:srgbClr val="008000"/>
                </a:solidFill>
                <a:latin typeface="Monotype Corsiva" pitchFamily="66" charset="0"/>
              </a:rPr>
              <a:t>учителя начальных классов</a:t>
            </a:r>
          </a:p>
          <a:p>
            <a:pPr algn="r"/>
            <a:r>
              <a:rPr lang="ru-RU" sz="2400" dirty="0" smtClean="0">
                <a:solidFill>
                  <a:srgbClr val="008000"/>
                </a:solidFill>
                <a:latin typeface="Monotype Corsiva" pitchFamily="66" charset="0"/>
              </a:rPr>
              <a:t> МБОУ «Школа №64»</a:t>
            </a:r>
          </a:p>
          <a:p>
            <a:pPr algn="r"/>
            <a:r>
              <a:rPr lang="ru-RU" sz="2400" dirty="0" err="1" smtClean="0">
                <a:solidFill>
                  <a:srgbClr val="008000"/>
                </a:solidFill>
                <a:latin typeface="Monotype Corsiva" pitchFamily="66" charset="0"/>
              </a:rPr>
              <a:t>ВолодинаС.И</a:t>
            </a:r>
            <a:r>
              <a:rPr lang="ru-RU" sz="2400" dirty="0" smtClean="0">
                <a:solidFill>
                  <a:srgbClr val="008000"/>
                </a:solidFill>
                <a:latin typeface="Monotype Corsiva" pitchFamily="66" charset="0"/>
              </a:rPr>
              <a:t>.,</a:t>
            </a:r>
          </a:p>
          <a:p>
            <a:pPr algn="r"/>
            <a:r>
              <a:rPr lang="ru-RU" sz="2400" dirty="0" err="1" smtClean="0">
                <a:solidFill>
                  <a:srgbClr val="008000"/>
                </a:solidFill>
                <a:latin typeface="Monotype Corsiva" pitchFamily="66" charset="0"/>
              </a:rPr>
              <a:t>Кильдишева</a:t>
            </a:r>
            <a:r>
              <a:rPr lang="ru-RU" sz="2400" dirty="0" smtClean="0">
                <a:solidFill>
                  <a:srgbClr val="008000"/>
                </a:solidFill>
                <a:latin typeface="Monotype Corsiva" pitchFamily="66" charset="0"/>
              </a:rPr>
              <a:t> Т.И.,</a:t>
            </a:r>
          </a:p>
          <a:p>
            <a:pPr algn="r"/>
            <a:r>
              <a:rPr lang="ru-RU" sz="2400" dirty="0" smtClean="0">
                <a:solidFill>
                  <a:srgbClr val="008000"/>
                </a:solidFill>
                <a:latin typeface="Monotype Corsiva" pitchFamily="66" charset="0"/>
              </a:rPr>
              <a:t>2022-2023г.г.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4120938"/>
            <a:ext cx="1761897" cy="2048434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89336"/>
            <a:ext cx="7200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Формы и методы, способствующие </a:t>
            </a:r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развитию функциональной грамотности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Monotype Corsiva" panose="03010101010201010101" pitchFamily="66" charset="0"/>
              </a:rPr>
              <a:t>Групповая форма работы;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Monotype Corsiva" panose="03010101010201010101" pitchFamily="66" charset="0"/>
              </a:rPr>
              <a:t>Игровая форма работы;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Monotype Corsiva" panose="03010101010201010101" pitchFamily="66" charset="0"/>
              </a:rPr>
              <a:t>Творческие задания;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Monotype Corsiva" panose="03010101010201010101" pitchFamily="66" charset="0"/>
              </a:rPr>
              <a:t>Тестовые задания;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Monotype Corsiva" panose="03010101010201010101" pitchFamily="66" charset="0"/>
              </a:rPr>
              <a:t>Практическая работа;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Monotype Corsiva" panose="03010101010201010101" pitchFamily="66" charset="0"/>
              </a:rPr>
              <a:t>Ролевые и деловые игры;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Monotype Corsiva" panose="03010101010201010101" pitchFamily="66" charset="0"/>
              </a:rPr>
              <a:t>Исследовательская деятельность.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5085184"/>
            <a:ext cx="3414056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413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332656"/>
            <a:ext cx="74888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Читательская грамотность </a:t>
            </a:r>
            <a:r>
              <a:rPr lang="ru-RU" sz="3200" dirty="0">
                <a:latin typeface="Monotype Corsiva" panose="03010101010201010101" pitchFamily="66" charset="0"/>
              </a:rPr>
              <a:t>– способность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жизни».</a:t>
            </a:r>
          </a:p>
          <a:p>
            <a:endParaRPr lang="ru-RU" sz="3200" dirty="0" smtClean="0">
              <a:latin typeface="Monotype Corsiva" panose="03010101010201010101" pitchFamily="66" charset="0"/>
            </a:endParaRPr>
          </a:p>
          <a:p>
            <a:r>
              <a:rPr lang="ru-RU" sz="3200" dirty="0" smtClean="0">
                <a:latin typeface="Monotype Corsiva" panose="03010101010201010101" pitchFamily="66" charset="0"/>
              </a:rPr>
              <a:t>Базовый </a:t>
            </a:r>
            <a:r>
              <a:rPr lang="ru-RU" sz="3200" dirty="0">
                <a:latin typeface="Monotype Corsiva" panose="03010101010201010101" pitchFamily="66" charset="0"/>
              </a:rPr>
              <a:t>навык функциональной </a:t>
            </a:r>
            <a:r>
              <a:rPr lang="ru-RU" sz="3200" dirty="0" smtClean="0">
                <a:latin typeface="Monotype Corsiva" panose="03010101010201010101" pitchFamily="66" charset="0"/>
              </a:rPr>
              <a:t>грамотности: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“Русский </a:t>
            </a:r>
            <a: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язык” </a:t>
            </a:r>
            <a:endParaRPr lang="ru-RU" sz="32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“Литературное чтение</a:t>
            </a:r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”</a:t>
            </a:r>
          </a:p>
          <a:p>
            <a:pPr algn="ctr"/>
            <a:endParaRPr lang="ru-RU" sz="32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4437112"/>
            <a:ext cx="1725318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335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2656"/>
            <a:ext cx="79563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«</a:t>
            </a: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Математическая грамотность» </a:t>
            </a:r>
            <a:r>
              <a:rPr lang="ru-RU" sz="2400" dirty="0">
                <a:latin typeface="Monotype Corsiva" panose="03010101010201010101" pitchFamily="66" charset="0"/>
              </a:rPr>
              <a:t>– это способность индивидуума проводить математические рассуждения и формулировать, применять, интерпретировать математику для решения проблем в разнообразных контекстах реального мира</a:t>
            </a:r>
            <a:r>
              <a:rPr lang="ru-RU" sz="2400" dirty="0" smtClean="0">
                <a:latin typeface="Monotype Corsiva" panose="03010101010201010101" pitchFamily="66" charset="0"/>
              </a:rPr>
              <a:t>.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Базовый </a:t>
            </a:r>
            <a:r>
              <a:rPr lang="ru-RU" sz="2400" dirty="0">
                <a:latin typeface="Monotype Corsiva" panose="03010101010201010101" pitchFamily="66" charset="0"/>
              </a:rPr>
              <a:t>навык функциональной грамотности</a:t>
            </a:r>
            <a:r>
              <a:rPr lang="ru-RU" sz="2400" dirty="0" smtClean="0">
                <a:latin typeface="Monotype Corsiva" panose="03010101010201010101" pitchFamily="66" charset="0"/>
              </a:rPr>
              <a:t>:</a:t>
            </a:r>
            <a:endParaRPr lang="ru-RU" sz="2400" dirty="0">
              <a:latin typeface="Monotype Corsiva" panose="03010101010201010101" pitchFamily="66" charset="0"/>
            </a:endParaRPr>
          </a:p>
          <a:p>
            <a:r>
              <a:rPr lang="ru-RU" sz="2400" b="1" dirty="0" smtClean="0">
                <a:latin typeface="Monotype Corsiva" panose="03010101010201010101" pitchFamily="66" charset="0"/>
              </a:rPr>
              <a:t>                                  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“Математика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” </a:t>
            </a:r>
            <a:endParaRPr lang="ru-RU" sz="24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«Компьютерная и информационная грамотность» </a:t>
            </a:r>
            <a:r>
              <a:rPr lang="ru-RU" sz="2400" dirty="0" smtClean="0">
                <a:latin typeface="Monotype Corsiva" pitchFamily="66" charset="0"/>
              </a:rPr>
              <a:t>–</a:t>
            </a:r>
            <a:r>
              <a:rPr lang="ru-RU" sz="2400" b="1" i="1" dirty="0" smtClean="0">
                <a:latin typeface="Monotype Corsiva" pitchFamily="66" charset="0"/>
              </a:rPr>
              <a:t> </a:t>
            </a:r>
            <a:r>
              <a:rPr lang="ru-RU" sz="2400" dirty="0" smtClean="0">
                <a:latin typeface="Monotype Corsiva" pitchFamily="66" charset="0"/>
              </a:rPr>
              <a:t>это навык использования цифровых инструментов в формировании функциональной грамотности школьников.</a:t>
            </a:r>
          </a:p>
          <a:p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5047331"/>
            <a:ext cx="1810669" cy="18106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2564904"/>
            <a:ext cx="4102046" cy="185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938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58847"/>
            <a:ext cx="68407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Естественнонаучная грамотность </a:t>
            </a:r>
            <a:r>
              <a:rPr lang="ru-RU" sz="2000" dirty="0">
                <a:latin typeface="Monotype Corsiva" panose="03010101010201010101" pitchFamily="66" charset="0"/>
              </a:rPr>
              <a:t>– это способность человека занимать активную гражданскую позицию по общественно значимым вопросам, связанным с естественными науками, и его готовность интересоваться естественнонаучными идеями.</a:t>
            </a:r>
          </a:p>
          <a:p>
            <a:r>
              <a:rPr lang="ru-RU" sz="2000" dirty="0">
                <a:latin typeface="Monotype Corsiva" panose="03010101010201010101" pitchFamily="66" charset="0"/>
              </a:rPr>
              <a:t>Естественно научно грамотный человек стремится </a:t>
            </a:r>
            <a:endParaRPr lang="ru-RU" sz="2000" dirty="0" smtClean="0">
              <a:latin typeface="Monotype Corsiva" panose="03010101010201010101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Monotype Corsiva" panose="03010101010201010101" pitchFamily="66" charset="0"/>
              </a:rPr>
              <a:t>научно </a:t>
            </a:r>
            <a:r>
              <a:rPr lang="ru-RU" sz="2000" dirty="0">
                <a:latin typeface="Monotype Corsiva" panose="03010101010201010101" pitchFamily="66" charset="0"/>
              </a:rPr>
              <a:t>объяснять явления;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Monotype Corsiva" panose="03010101010201010101" pitchFamily="66" charset="0"/>
              </a:rPr>
              <a:t>понимать  основные особенности  естественнонаучного исследования;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Monotype Corsiva" panose="03010101010201010101" pitchFamily="66" charset="0"/>
              </a:rPr>
              <a:t>интерпретировать данные и использовать научные доказательства для получения выводов. </a:t>
            </a:r>
          </a:p>
          <a:p>
            <a:r>
              <a:rPr lang="ru-RU" sz="2000" dirty="0">
                <a:latin typeface="Monotype Corsiva" panose="03010101010201010101" pitchFamily="66" charset="0"/>
              </a:rPr>
              <a:t>В начальной школе учебный предмет :</a:t>
            </a:r>
            <a:r>
              <a:rPr lang="ru-RU" sz="2000" dirty="0" smtClean="0">
                <a:latin typeface="Monotype Corsiva" panose="03010101010201010101" pitchFamily="66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</a:t>
            </a:r>
            <a:r>
              <a:rPr lang="ru-RU" sz="2000" dirty="0">
                <a:solidFill>
                  <a:srgbClr val="002060"/>
                </a:solidFill>
                <a:latin typeface="Monotype Corsiva" panose="03010101010201010101" pitchFamily="66" charset="0"/>
              </a:rPr>
              <a:t>Окружающий мир» </a:t>
            </a:r>
            <a:endParaRPr lang="ru-RU" sz="2000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endParaRPr lang="ru-RU" sz="2000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endParaRPr lang="ru-RU" sz="2000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                              </a:t>
            </a:r>
            <a:r>
              <a:rPr lang="ru-RU" sz="20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Финансовая грамотность. </a:t>
            </a:r>
          </a:p>
          <a:p>
            <a:r>
              <a:rPr lang="ru-RU" sz="2000" dirty="0" smtClean="0">
                <a:latin typeface="Monotype Corsiva" panose="03010101010201010101" pitchFamily="66" charset="0"/>
              </a:rPr>
              <a:t>В </a:t>
            </a:r>
            <a:r>
              <a:rPr lang="ru-RU" sz="2000" dirty="0">
                <a:latin typeface="Monotype Corsiva" panose="03010101010201010101" pitchFamily="66" charset="0"/>
              </a:rPr>
              <a:t>курсе математики начальной школы происходит знакомство с денежными знаками, ценой и стоимостью товаров.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3356992"/>
            <a:ext cx="2680913" cy="213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01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88641"/>
            <a:ext cx="75608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Креативное </a:t>
            </a:r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мышление </a:t>
            </a:r>
            <a:r>
              <a:rPr lang="ru-RU" sz="2800" dirty="0">
                <a:latin typeface="Monotype Corsiva" panose="03010101010201010101" pitchFamily="66" charset="0"/>
              </a:rPr>
              <a:t>- способность продуктивно участвовать в процессе выработки, оценки и совершенствования идей, направленных на получение: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Monotype Corsiva" panose="03010101010201010101" pitchFamily="66" charset="0"/>
              </a:rPr>
              <a:t>инновационных и/или эффективных </a:t>
            </a:r>
            <a:r>
              <a:rPr lang="ru-RU" sz="2800" dirty="0" smtClean="0">
                <a:latin typeface="Monotype Corsiva" panose="03010101010201010101" pitchFamily="66" charset="0"/>
              </a:rPr>
              <a:t>решений;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Monotype Corsiva" panose="03010101010201010101" pitchFamily="66" charset="0"/>
              </a:rPr>
              <a:t> нового знания;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Monotype Corsiva" panose="03010101010201010101" pitchFamily="66" charset="0"/>
              </a:rPr>
              <a:t>эффектного </a:t>
            </a:r>
            <a:r>
              <a:rPr lang="ru-RU" sz="2800" dirty="0">
                <a:latin typeface="Monotype Corsiva" panose="03010101010201010101" pitchFamily="66" charset="0"/>
              </a:rPr>
              <a:t>выражения воображения</a:t>
            </a:r>
            <a:r>
              <a:rPr lang="ru-RU" sz="2800" dirty="0" smtClean="0">
                <a:latin typeface="Monotype Corsiva" panose="03010101010201010101" pitchFamily="66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dirty="0" smtClean="0">
              <a:latin typeface="Monotype Corsiva" panose="03010101010201010101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dirty="0" smtClean="0">
              <a:latin typeface="Monotype Corsiva" panose="03010101010201010101" pitchFamily="66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Индикаторы </a:t>
            </a:r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функциональной грамотности школьников и их показатели.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4869160"/>
            <a:ext cx="1725318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484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6" descr="Зеленый мрамор"/>
          <p:cNvSpPr>
            <a:spLocks noChangeArrowheads="1"/>
          </p:cNvSpPr>
          <p:nvPr/>
        </p:nvSpPr>
        <p:spPr bwMode="auto">
          <a:xfrm>
            <a:off x="539750" y="260350"/>
            <a:ext cx="8104216" cy="1224434"/>
          </a:xfrm>
          <a:prstGeom prst="bevel">
            <a:avLst>
              <a:gd name="adj" fmla="val 1250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Приемы ,создающие эмоциональное отношение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к изучаемому материалу.</a:t>
            </a:r>
          </a:p>
        </p:txBody>
      </p:sp>
      <p:sp>
        <p:nvSpPr>
          <p:cNvPr id="12" name="AutoShape 14" descr="Зеленый мрамор"/>
          <p:cNvSpPr>
            <a:spLocks noChangeArrowheads="1"/>
          </p:cNvSpPr>
          <p:nvPr/>
        </p:nvSpPr>
        <p:spPr bwMode="auto">
          <a:xfrm>
            <a:off x="571472" y="2428868"/>
            <a:ext cx="2354263" cy="2087562"/>
          </a:xfrm>
          <a:prstGeom prst="star8">
            <a:avLst>
              <a:gd name="adj" fmla="val 38250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Погружение </a:t>
            </a:r>
          </a:p>
          <a:p>
            <a:pPr marL="342900" indent="-342900" algn="ctr"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 тему, </a:t>
            </a:r>
          </a:p>
          <a:p>
            <a:pPr marL="342900" indent="-342900" algn="ctr"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сказку</a:t>
            </a:r>
          </a:p>
        </p:txBody>
      </p:sp>
      <p:sp>
        <p:nvSpPr>
          <p:cNvPr id="13" name="AutoShape 14" descr="Зеленый мрамор"/>
          <p:cNvSpPr>
            <a:spLocks noChangeArrowheads="1"/>
          </p:cNvSpPr>
          <p:nvPr/>
        </p:nvSpPr>
        <p:spPr bwMode="auto">
          <a:xfrm>
            <a:off x="3203848" y="3861048"/>
            <a:ext cx="2654606" cy="2512770"/>
          </a:xfrm>
          <a:prstGeom prst="star8">
            <a:avLst>
              <a:gd name="adj" fmla="val 38250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Эпиграф, </a:t>
            </a:r>
          </a:p>
          <a:p>
            <a:pPr marL="342900" indent="-342900" algn="ctr"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стихотворение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4" name="AutoShape 14" descr="Зеленый мрамор"/>
          <p:cNvSpPr>
            <a:spLocks noChangeArrowheads="1"/>
          </p:cNvSpPr>
          <p:nvPr/>
        </p:nvSpPr>
        <p:spPr bwMode="auto">
          <a:xfrm>
            <a:off x="6143636" y="2500306"/>
            <a:ext cx="2354263" cy="2368854"/>
          </a:xfrm>
          <a:prstGeom prst="star8">
            <a:avLst>
              <a:gd name="adj" fmla="val 38250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Музыка,</a:t>
            </a:r>
          </a:p>
          <a:p>
            <a:pPr marL="342900" indent="-342900" algn="ctr"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фрагмент </a:t>
            </a:r>
          </a:p>
          <a:p>
            <a:pPr marL="342900" indent="-342900" algn="ctr"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фильма</a:t>
            </a:r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 flipH="1">
            <a:off x="2000232" y="1357298"/>
            <a:ext cx="2428892" cy="1214446"/>
          </a:xfrm>
          <a:prstGeom prst="line">
            <a:avLst/>
          </a:prstGeom>
          <a:noFill/>
          <a:ln w="9525">
            <a:solidFill>
              <a:schemeClr val="accent6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>
            <a:off x="4500562" y="1357298"/>
            <a:ext cx="2571767" cy="1285884"/>
          </a:xfrm>
          <a:prstGeom prst="line">
            <a:avLst/>
          </a:prstGeom>
          <a:noFill/>
          <a:ln w="9525">
            <a:solidFill>
              <a:schemeClr val="accent6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 flipH="1">
            <a:off x="4499992" y="1428736"/>
            <a:ext cx="570" cy="2432312"/>
          </a:xfrm>
          <a:prstGeom prst="line">
            <a:avLst/>
          </a:prstGeom>
          <a:noFill/>
          <a:ln w="9525">
            <a:solidFill>
              <a:schemeClr val="accent6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"/>
            <a:ext cx="76328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Прием «Отсроченная отгадка»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 Изучая тему «Словообразование», читается стихотворение: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Чудак-математик в Германии жил.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Он булку и масло случайно сложил. 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Затем результат положил себе в рот.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Вот так человек изобрёл бутерброд</a:t>
            </a:r>
            <a:r>
              <a:rPr lang="ru-RU" sz="2400" dirty="0" smtClean="0">
                <a:latin typeface="Monotype Corsiva" panose="03010101010201010101" pitchFamily="66" charset="0"/>
              </a:rPr>
              <a:t>.</a:t>
            </a:r>
            <a:endParaRPr lang="ru-RU" sz="2400" dirty="0">
              <a:latin typeface="Monotype Corsiva" panose="03010101010201010101" pitchFamily="66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Приём "Шаг за шагом"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Описание: приём интерактивного обучения. Используется для активизации полученных ранее знаний. Ученики, шагая к доске, на каждый шаг называют термин, понятие, явление и т.д. Из изученного ранее материала. </a:t>
            </a:r>
            <a:r>
              <a:rPr lang="ru-RU" sz="2400" dirty="0" smtClean="0">
                <a:latin typeface="Monotype Corsiva" panose="03010101010201010101" pitchFamily="66" charset="0"/>
              </a:rPr>
              <a:t>Например, </a:t>
            </a:r>
            <a:r>
              <a:rPr lang="ru-RU" sz="2400" dirty="0">
                <a:latin typeface="Monotype Corsiva" panose="03010101010201010101" pitchFamily="66" charset="0"/>
              </a:rPr>
              <a:t>по теме: </a:t>
            </a:r>
            <a:r>
              <a:rPr lang="ru-RU" sz="2400" dirty="0" smtClean="0">
                <a:latin typeface="Monotype Corsiva" panose="03010101010201010101" pitchFamily="66" charset="0"/>
              </a:rPr>
              <a:t>«Природные зоны», « Глагол», «Табличное умножение на 8», « Морфемы» и т.д.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4437112"/>
            <a:ext cx="2719052" cy="2755631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ubBanner"/>
          <p:cNvSpPr>
            <a:spLocks noEditPoints="1" noChangeArrowheads="1"/>
          </p:cNvSpPr>
          <p:nvPr/>
        </p:nvSpPr>
        <p:spPr bwMode="auto">
          <a:xfrm rot="10800000">
            <a:off x="500034" y="285727"/>
            <a:ext cx="8135938" cy="1631104"/>
          </a:xfrm>
          <a:custGeom>
            <a:avLst/>
            <a:gdLst>
              <a:gd name="T0" fmla="*/ 10800 w 21600"/>
              <a:gd name="T1" fmla="*/ 0 h 21600"/>
              <a:gd name="T2" fmla="*/ 684 w 21600"/>
              <a:gd name="T3" fmla="*/ 13728 h 21600"/>
              <a:gd name="T4" fmla="*/ 10800 w 21600"/>
              <a:gd name="T5" fmla="*/ 12549 h 21600"/>
              <a:gd name="T6" fmla="*/ 20928 w 21600"/>
              <a:gd name="T7" fmla="*/ 1372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826 w 21600"/>
              <a:gd name="T13" fmla="*/ 4525 h 21600"/>
              <a:gd name="T14" fmla="*/ 18785 w 21600"/>
              <a:gd name="T15" fmla="*/ 1254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785" y="4525"/>
                </a:moveTo>
                <a:cubicBezTo>
                  <a:pt x="18684" y="3891"/>
                  <a:pt x="18494" y="3359"/>
                  <a:pt x="18152" y="2776"/>
                </a:cubicBezTo>
                <a:cubicBezTo>
                  <a:pt x="17708" y="2243"/>
                  <a:pt x="17125" y="1749"/>
                  <a:pt x="16453" y="1318"/>
                </a:cubicBezTo>
                <a:cubicBezTo>
                  <a:pt x="15667" y="925"/>
                  <a:pt x="14792" y="583"/>
                  <a:pt x="13816" y="342"/>
                </a:cubicBezTo>
                <a:cubicBezTo>
                  <a:pt x="12840" y="152"/>
                  <a:pt x="11826" y="0"/>
                  <a:pt x="10800" y="0"/>
                </a:cubicBezTo>
                <a:cubicBezTo>
                  <a:pt x="9735" y="0"/>
                  <a:pt x="8708" y="152"/>
                  <a:pt x="7732" y="342"/>
                </a:cubicBezTo>
                <a:cubicBezTo>
                  <a:pt x="6807" y="583"/>
                  <a:pt x="5932" y="925"/>
                  <a:pt x="5159" y="1318"/>
                </a:cubicBezTo>
                <a:cubicBezTo>
                  <a:pt x="4474" y="1749"/>
                  <a:pt x="3891" y="2243"/>
                  <a:pt x="3409" y="2776"/>
                </a:cubicBezTo>
                <a:cubicBezTo>
                  <a:pt x="3118" y="3359"/>
                  <a:pt x="2864" y="3891"/>
                  <a:pt x="2826" y="4525"/>
                </a:cubicBezTo>
                <a:lnTo>
                  <a:pt x="2826" y="6084"/>
                </a:lnTo>
                <a:lnTo>
                  <a:pt x="0" y="9152"/>
                </a:lnTo>
                <a:lnTo>
                  <a:pt x="684" y="13728"/>
                </a:lnTo>
                <a:lnTo>
                  <a:pt x="0" y="21600"/>
                </a:lnTo>
                <a:lnTo>
                  <a:pt x="2826" y="18684"/>
                </a:lnTo>
                <a:lnTo>
                  <a:pt x="2826" y="17074"/>
                </a:lnTo>
                <a:cubicBezTo>
                  <a:pt x="2864" y="16491"/>
                  <a:pt x="3118" y="15908"/>
                  <a:pt x="3409" y="15325"/>
                </a:cubicBezTo>
                <a:cubicBezTo>
                  <a:pt x="3891" y="14792"/>
                  <a:pt x="4474" y="14311"/>
                  <a:pt x="5159" y="13867"/>
                </a:cubicBezTo>
                <a:cubicBezTo>
                  <a:pt x="5932" y="13474"/>
                  <a:pt x="6807" y="13145"/>
                  <a:pt x="7732" y="12891"/>
                </a:cubicBezTo>
                <a:cubicBezTo>
                  <a:pt x="8708" y="12701"/>
                  <a:pt x="9735" y="12600"/>
                  <a:pt x="10800" y="12549"/>
                </a:cubicBezTo>
                <a:cubicBezTo>
                  <a:pt x="11826" y="12600"/>
                  <a:pt x="12840" y="12701"/>
                  <a:pt x="13816" y="12891"/>
                </a:cubicBezTo>
                <a:cubicBezTo>
                  <a:pt x="14792" y="13145"/>
                  <a:pt x="15667" y="13474"/>
                  <a:pt x="16453" y="13867"/>
                </a:cubicBezTo>
                <a:cubicBezTo>
                  <a:pt x="17125" y="14311"/>
                  <a:pt x="17708" y="14792"/>
                  <a:pt x="18152" y="15325"/>
                </a:cubicBezTo>
                <a:cubicBezTo>
                  <a:pt x="18494" y="15908"/>
                  <a:pt x="18684" y="16491"/>
                  <a:pt x="18785" y="17074"/>
                </a:cubicBezTo>
                <a:lnTo>
                  <a:pt x="18785" y="18684"/>
                </a:lnTo>
                <a:lnTo>
                  <a:pt x="21600" y="21600"/>
                </a:lnTo>
                <a:lnTo>
                  <a:pt x="20928" y="13728"/>
                </a:lnTo>
                <a:lnTo>
                  <a:pt x="21600" y="9152"/>
                </a:lnTo>
                <a:lnTo>
                  <a:pt x="18785" y="6084"/>
                </a:lnTo>
                <a:lnTo>
                  <a:pt x="18785" y="4525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/>
          <a:p>
            <a:pPr algn="ctr">
              <a:defRPr/>
            </a:pP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Приемы мотивации и постановки темы урока.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714348" y="1357298"/>
            <a:ext cx="733425" cy="2582862"/>
          </a:xfrm>
          <a:prstGeom prst="curvedRightArrow">
            <a:avLst>
              <a:gd name="adj1" fmla="val 70433"/>
              <a:gd name="adj2" fmla="val 140866"/>
              <a:gd name="adj3" fmla="val 33333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 rot="21570238" flipV="1">
            <a:off x="2843956" y="2141425"/>
            <a:ext cx="2879725" cy="1511300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Удивляй!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и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Яркое пятно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 rot="21195858">
            <a:off x="655164" y="4041123"/>
            <a:ext cx="733425" cy="2014537"/>
          </a:xfrm>
          <a:prstGeom prst="curvedRightArrow">
            <a:avLst>
              <a:gd name="adj1" fmla="val 54935"/>
              <a:gd name="adj2" fmla="val 109870"/>
              <a:gd name="adj3" fmla="val 33333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504200" y="4033676"/>
            <a:ext cx="3024187" cy="1655763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Ребусы и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к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россворды </a:t>
            </a: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 flipH="1">
            <a:off x="7643834" y="1357298"/>
            <a:ext cx="792162" cy="2738437"/>
          </a:xfrm>
          <a:prstGeom prst="curvedRightArrow">
            <a:avLst>
              <a:gd name="adj1" fmla="val 69138"/>
              <a:gd name="adj2" fmla="val 138277"/>
              <a:gd name="adj3" fmla="val 33333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flipV="1">
            <a:off x="4835153" y="4580420"/>
            <a:ext cx="2808288" cy="1511300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Я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возьму тебя </a:t>
            </a:r>
            <a:endParaRPr lang="ru-RU" sz="3200" b="1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с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собой</a:t>
            </a:r>
            <a:endParaRPr lang="ru-RU" sz="3200" b="1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 rot="590520" flipH="1">
            <a:off x="7863024" y="4048789"/>
            <a:ext cx="719137" cy="1790700"/>
          </a:xfrm>
          <a:prstGeom prst="curvedRightArrow">
            <a:avLst>
              <a:gd name="adj1" fmla="val 49801"/>
              <a:gd name="adj2" fmla="val 99603"/>
              <a:gd name="adj3" fmla="val 33333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33" y="1214064"/>
            <a:ext cx="7452267" cy="51672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43809" y="116632"/>
            <a:ext cx="2265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   Ребусы</a:t>
            </a:r>
            <a:endParaRPr lang="ru-RU" sz="36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03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9" descr="Белый мрамор"/>
          <p:cNvSpPr>
            <a:spLocks noChangeArrowheads="1"/>
          </p:cNvSpPr>
          <p:nvPr/>
        </p:nvSpPr>
        <p:spPr bwMode="auto">
          <a:xfrm>
            <a:off x="1331640" y="2673045"/>
            <a:ext cx="2592288" cy="1368425"/>
          </a:xfrm>
          <a:prstGeom prst="flowChartOnlineStorage">
            <a:avLst/>
          </a:prstGeom>
          <a:solidFill>
            <a:srgbClr val="FEC0EC"/>
          </a:solidFill>
          <a:ln w="9525">
            <a:pattFill prst="sphere">
              <a:fgClr>
                <a:srgbClr val="0000FF"/>
              </a:fgClr>
              <a:bgClr>
                <a:schemeClr val="accent1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Кластер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AutoShape 9" descr="Белый мрамор"/>
          <p:cNvSpPr>
            <a:spLocks noChangeArrowheads="1"/>
          </p:cNvSpPr>
          <p:nvPr/>
        </p:nvSpPr>
        <p:spPr bwMode="auto">
          <a:xfrm>
            <a:off x="5148064" y="2233743"/>
            <a:ext cx="3024336" cy="1368425"/>
          </a:xfrm>
          <a:prstGeom prst="flowChartOnlineStorage">
            <a:avLst/>
          </a:prstGeom>
          <a:solidFill>
            <a:srgbClr val="FEC0EC"/>
          </a:solidFill>
          <a:ln w="9525">
            <a:pattFill prst="sphere">
              <a:fgClr>
                <a:srgbClr val="0000FF"/>
              </a:fgClr>
              <a:bgClr>
                <a:schemeClr val="accent1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Ассоциации 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9" name="AutoShape 9" descr="Белый мрамор"/>
          <p:cNvSpPr>
            <a:spLocks noChangeArrowheads="1"/>
          </p:cNvSpPr>
          <p:nvPr/>
        </p:nvSpPr>
        <p:spPr bwMode="auto">
          <a:xfrm>
            <a:off x="2627784" y="4725144"/>
            <a:ext cx="3417436" cy="1368425"/>
          </a:xfrm>
          <a:prstGeom prst="flowChartOnlineStorage">
            <a:avLst/>
          </a:prstGeom>
          <a:solidFill>
            <a:srgbClr val="FEC0EC"/>
          </a:solidFill>
          <a:ln w="9525">
            <a:pattFill prst="sphere">
              <a:fgClr>
                <a:srgbClr val="0000FF"/>
              </a:fgClr>
              <a:bgClr>
                <a:schemeClr val="accent1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endParaRPr lang="ru-RU" sz="2800" b="1" dirty="0" smtClean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  <a:p>
            <a:pPr marL="342900" indent="-342900"/>
            <a:endParaRPr lang="ru-RU" sz="2800" b="1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  <a:p>
            <a:pPr marL="342900" indent="-342900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Хорошо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- плохо</a:t>
            </a:r>
          </a:p>
          <a:p>
            <a:pPr marL="342900" indent="-342900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</a:p>
          <a:p>
            <a:pPr marL="342900" indent="-342900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0" name="Rectangle 4" descr="Белый мрамор"/>
          <p:cNvSpPr>
            <a:spLocks noChangeArrowheads="1"/>
          </p:cNvSpPr>
          <p:nvPr/>
        </p:nvSpPr>
        <p:spPr bwMode="auto">
          <a:xfrm>
            <a:off x="571472" y="404813"/>
            <a:ext cx="8001056" cy="1166799"/>
          </a:xfrm>
          <a:prstGeom prst="rect">
            <a:avLst/>
          </a:prstGeom>
          <a:solidFill>
            <a:srgbClr val="FEC0EC">
              <a:alpha val="65000"/>
            </a:srgbClr>
          </a:solidFill>
          <a:ln w="9525">
            <a:pattFill prst="sphere">
              <a:fgClr>
                <a:srgbClr val="0000FF"/>
              </a:fgClr>
              <a:bgClr>
                <a:schemeClr val="accent1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Приемы  изучения нового и </a:t>
            </a:r>
          </a:p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закрепления материала 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116632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Функционально </a:t>
            </a:r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грамотный человек </a:t>
            </a: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– это человек, способный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отношений. </a:t>
            </a:r>
            <a:r>
              <a:rPr lang="ru-RU" sz="2800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А.А. </a:t>
            </a:r>
            <a:r>
              <a:rPr lang="ru-RU" sz="2800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Леонтьев.</a:t>
            </a:r>
            <a:endParaRPr lang="ru-RU" sz="28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2800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Что раскрывает </a:t>
            </a:r>
            <a:r>
              <a:rPr lang="ru-RU" sz="2800" i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понятие «функциональная </a:t>
            </a:r>
            <a:r>
              <a:rPr lang="ru-RU" sz="2800" i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грамотность»</a:t>
            </a:r>
            <a:r>
              <a:rPr lang="ru-RU" sz="2800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какие признаки функционально грамотной личности?</a:t>
            </a:r>
            <a:endParaRPr lang="ru-RU" sz="28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4941168"/>
            <a:ext cx="1725318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116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86182" y="3000372"/>
            <a:ext cx="2071702" cy="10001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 smtClean="0"/>
              <a:t>Имя существительное</a:t>
            </a:r>
            <a:endParaRPr lang="ru-RU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4714884"/>
            <a:ext cx="1571636" cy="642942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 smtClean="0"/>
              <a:t>Кто?</a:t>
            </a:r>
            <a:endParaRPr lang="ru-RU" sz="16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4714884"/>
            <a:ext cx="1428760" cy="642942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 smtClean="0"/>
              <a:t>Что?</a:t>
            </a:r>
            <a:endParaRPr lang="ru-RU" sz="1600" b="1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71802" y="5786454"/>
            <a:ext cx="1643074" cy="571504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b="1" i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072066" y="5786454"/>
            <a:ext cx="1571636" cy="571504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 b="1" i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85720" y="3429000"/>
            <a:ext cx="1428760" cy="400056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 b="1" i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572396" y="1785926"/>
            <a:ext cx="1357322" cy="357190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i="1" dirty="0" smtClean="0">
                <a:solidFill>
                  <a:schemeClr val="bg1"/>
                </a:solidFill>
              </a:rPr>
              <a:t>И.п.</a:t>
            </a:r>
            <a:endParaRPr lang="ru-RU" sz="1500" b="1" i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85720" y="2714620"/>
            <a:ext cx="1357322" cy="428628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 b="1" i="1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5400000" flipH="1" flipV="1">
            <a:off x="3714745" y="4286259"/>
            <a:ext cx="571503" cy="14287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857620" y="1857364"/>
            <a:ext cx="1857388" cy="642942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 smtClean="0"/>
              <a:t>предмет</a:t>
            </a:r>
            <a:endParaRPr lang="ru-RU" sz="1600" b="1" i="1" dirty="0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rot="5400000" flipH="1" flipV="1">
            <a:off x="4572796" y="2713824"/>
            <a:ext cx="428625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5400000" flipH="1" flipV="1">
            <a:off x="5608645" y="5535627"/>
            <a:ext cx="356396" cy="7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endCxn id="12" idx="1"/>
          </p:cNvCxnSpPr>
          <p:nvPr/>
        </p:nvCxnSpPr>
        <p:spPr>
          <a:xfrm>
            <a:off x="1643042" y="2857496"/>
            <a:ext cx="357190" cy="714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3143240" y="3786190"/>
            <a:ext cx="57150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 flipH="1" flipV="1">
            <a:off x="3786976" y="5571346"/>
            <a:ext cx="28575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16200000" flipH="1">
            <a:off x="5214942" y="4286256"/>
            <a:ext cx="571504" cy="1428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V="1">
            <a:off x="1714480" y="3214686"/>
            <a:ext cx="571504" cy="2143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10800000">
            <a:off x="1643044" y="2285992"/>
            <a:ext cx="571503" cy="2143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000232" y="2643182"/>
            <a:ext cx="1143008" cy="571504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 smtClean="0"/>
              <a:t>Ед.ч.</a:t>
            </a:r>
            <a:endParaRPr lang="ru-RU" b="1" i="1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2428875" y="1357313"/>
            <a:ext cx="17145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solidFill>
                  <a:schemeClr val="bg1"/>
                </a:solidFill>
              </a:rPr>
              <a:t> 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72066" y="5714222"/>
            <a:ext cx="142876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i="1" dirty="0" smtClean="0">
                <a:solidFill>
                  <a:schemeClr val="bg1"/>
                </a:solidFill>
                <a:latin typeface="+mn-lt"/>
              </a:rPr>
              <a:t>неодушевленное</a:t>
            </a:r>
            <a:endParaRPr lang="ru-RU" sz="15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143240" y="5786454"/>
            <a:ext cx="15001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i="1" dirty="0" smtClean="0">
                <a:solidFill>
                  <a:schemeClr val="bg1"/>
                </a:solidFill>
                <a:latin typeface="+mn-lt"/>
              </a:rPr>
              <a:t>одушевленное</a:t>
            </a:r>
            <a:endParaRPr lang="ru-RU" sz="15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85720" y="3429000"/>
            <a:ext cx="142876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i="1" dirty="0" smtClean="0">
                <a:solidFill>
                  <a:schemeClr val="bg1"/>
                </a:solidFill>
                <a:latin typeface="+mn-lt"/>
              </a:rPr>
              <a:t>М.р.</a:t>
            </a:r>
            <a:endParaRPr lang="ru-RU" sz="15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5720" y="2786058"/>
            <a:ext cx="1285875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500" b="1" i="1" dirty="0" smtClean="0">
                <a:solidFill>
                  <a:schemeClr val="bg1"/>
                </a:solidFill>
                <a:latin typeface="+mn-lt"/>
              </a:rPr>
              <a:t>Ж.р.</a:t>
            </a:r>
            <a:endParaRPr lang="ru-RU" sz="15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8" name="Заголовок 1"/>
          <p:cNvSpPr txBox="1">
            <a:spLocks/>
          </p:cNvSpPr>
          <p:nvPr/>
        </p:nvSpPr>
        <p:spPr bwMode="auto">
          <a:xfrm>
            <a:off x="216750" y="461550"/>
            <a:ext cx="8712968" cy="100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ru-RU" sz="36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/>
                <a:cs typeface="Times New Roman"/>
              </a:rPr>
              <a:t>  </a:t>
            </a:r>
            <a:r>
              <a:rPr lang="ru-RU" sz="36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  <a:ea typeface="Times New Roman"/>
                <a:cs typeface="Times New Roman"/>
              </a:rPr>
              <a:t>«Кластер»</a:t>
            </a:r>
            <a:r>
              <a:rPr lang="ru-RU" sz="36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Times New Roman"/>
                <a:cs typeface="Times New Roman"/>
              </a:rPr>
              <a:t/>
            </a:r>
            <a:br>
              <a:rPr lang="ru-RU" sz="36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Times New Roman"/>
                <a:cs typeface="Times New Roman"/>
              </a:rPr>
            </a:br>
            <a:endParaRPr lang="ru-RU" sz="3600" b="1" i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000232" y="3714752"/>
            <a:ext cx="1143008" cy="571504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 smtClean="0"/>
              <a:t>Мн.ч.</a:t>
            </a:r>
            <a:endParaRPr lang="ru-RU" b="1" i="1" dirty="0"/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3143240" y="3071810"/>
            <a:ext cx="57150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6143636" y="3143248"/>
            <a:ext cx="1143008" cy="571504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 smtClean="0"/>
              <a:t>Падежи</a:t>
            </a:r>
            <a:endParaRPr lang="ru-RU" b="1" i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85720" y="2071678"/>
            <a:ext cx="1357322" cy="357190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i="1" dirty="0" smtClean="0">
                <a:solidFill>
                  <a:schemeClr val="bg1"/>
                </a:solidFill>
              </a:rPr>
              <a:t>Ср.р.</a:t>
            </a:r>
            <a:endParaRPr lang="ru-RU" sz="1500" b="1" i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572396" y="2428868"/>
            <a:ext cx="1357322" cy="357190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i="1" dirty="0" smtClean="0">
                <a:solidFill>
                  <a:schemeClr val="bg1"/>
                </a:solidFill>
              </a:rPr>
              <a:t>Р.п.</a:t>
            </a:r>
            <a:endParaRPr lang="ru-RU" sz="1500" b="1" i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572396" y="3071810"/>
            <a:ext cx="1357322" cy="357190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i="1" dirty="0" smtClean="0">
                <a:solidFill>
                  <a:schemeClr val="bg1"/>
                </a:solidFill>
              </a:rPr>
              <a:t>Д.п.</a:t>
            </a:r>
            <a:endParaRPr lang="ru-RU" sz="1500" b="1" i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572396" y="3786190"/>
            <a:ext cx="1357322" cy="357190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i="1" dirty="0" smtClean="0">
                <a:solidFill>
                  <a:schemeClr val="bg1"/>
                </a:solidFill>
              </a:rPr>
              <a:t>В.п.</a:t>
            </a:r>
            <a:endParaRPr lang="ru-RU" sz="1500" b="1" i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572396" y="4429132"/>
            <a:ext cx="1357322" cy="357190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i="1" dirty="0" smtClean="0">
                <a:solidFill>
                  <a:schemeClr val="bg1"/>
                </a:solidFill>
              </a:rPr>
              <a:t>Т.п.</a:t>
            </a:r>
            <a:endParaRPr lang="ru-RU" sz="1500" b="1" i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572396" y="5072074"/>
            <a:ext cx="1357322" cy="357190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i="1" dirty="0" smtClean="0">
                <a:solidFill>
                  <a:schemeClr val="bg1"/>
                </a:solidFill>
              </a:rPr>
              <a:t>П.п.</a:t>
            </a:r>
            <a:endParaRPr lang="ru-RU" sz="15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Приём «Ассоциации»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83768" y="1484784"/>
            <a:ext cx="4968552" cy="45259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</a:rPr>
              <a:t>Цветы - 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лето</a:t>
            </a:r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</a:rPr>
              <a:t>. </a:t>
            </a:r>
            <a:endParaRPr lang="ru-RU" sz="4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Снег </a:t>
            </a:r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</a:rPr>
              <a:t>– зима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</a:rPr>
              <a:t>Малыши – дети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</a:rPr>
              <a:t>Петух – Петя. </a:t>
            </a:r>
            <a:endParaRPr lang="ru-RU" sz="4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Ученик </a:t>
            </a:r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</a:rPr>
              <a:t>– учение. </a:t>
            </a:r>
            <a:endParaRPr lang="ru-RU" sz="4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Яблоки-плоды</a:t>
            </a:r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661" y="4290270"/>
            <a:ext cx="1725318" cy="1725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 descr="Букет"/>
          <p:cNvSpPr>
            <a:spLocks noChangeArrowheads="1"/>
          </p:cNvSpPr>
          <p:nvPr/>
        </p:nvSpPr>
        <p:spPr bwMode="auto">
          <a:xfrm>
            <a:off x="468313" y="333374"/>
            <a:ext cx="8675687" cy="881047"/>
          </a:xfrm>
          <a:prstGeom prst="hexagon">
            <a:avLst>
              <a:gd name="adj" fmla="val 241774"/>
              <a:gd name="vf" fmla="val 11547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 dirty="0"/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Приемы активизации мыслительной деятельности 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57158" y="1571612"/>
            <a:ext cx="2397125" cy="1143000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Ложная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альтернатива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1538" y="3357562"/>
            <a:ext cx="2397125" cy="1143000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Добавь следующее</a:t>
            </a: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6215074" y="1643050"/>
            <a:ext cx="2397125" cy="1143000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Да -нет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5857884" y="3357562"/>
            <a:ext cx="2397125" cy="1143000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Мои аргументы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3059832" y="4855834"/>
            <a:ext cx="2772703" cy="1079500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lvl="1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оиск </a:t>
            </a:r>
          </a:p>
          <a:p>
            <a:pPr lvl="1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информации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 flipH="1">
            <a:off x="1928794" y="1214422"/>
            <a:ext cx="2592388" cy="431800"/>
          </a:xfrm>
          <a:prstGeom prst="line">
            <a:avLst/>
          </a:prstGeom>
          <a:noFill/>
          <a:ln w="9525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 flipH="1">
            <a:off x="2571736" y="1214422"/>
            <a:ext cx="2016125" cy="2232025"/>
          </a:xfrm>
          <a:prstGeom prst="line">
            <a:avLst/>
          </a:prstGeom>
          <a:noFill/>
          <a:ln w="9525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714877" y="1214422"/>
            <a:ext cx="1139" cy="3654738"/>
          </a:xfrm>
          <a:prstGeom prst="line">
            <a:avLst/>
          </a:prstGeom>
          <a:noFill/>
          <a:ln w="9525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4786314" y="1214422"/>
            <a:ext cx="1800225" cy="2160588"/>
          </a:xfrm>
          <a:prstGeom prst="line">
            <a:avLst/>
          </a:prstGeom>
          <a:noFill/>
          <a:ln w="9525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4857752" y="1214422"/>
            <a:ext cx="2519362" cy="503238"/>
          </a:xfrm>
          <a:prstGeom prst="line">
            <a:avLst/>
          </a:prstGeom>
          <a:noFill/>
          <a:ln w="9525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348" y="1071546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600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endParaRPr lang="ru-RU" dirty="0">
              <a:latin typeface="Monotype Corsiva" pitchFamily="66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835696" y="2204864"/>
            <a:ext cx="568863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Кто быстрее летает- собака или мышь?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Что растет на</a:t>
            </a:r>
            <a:r>
              <a:rPr kumimoji="0" lang="ru-RU" sz="2400" b="1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осине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–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шишки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или орехи?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Monotype Corsiva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Какие звери живут в Австралии - мамонты или белые медведи?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Слово «</a:t>
            </a:r>
            <a:r>
              <a:rPr kumimoji="0" lang="ru-RU" sz="2400" b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гр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…бы" - пишется как «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гребы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" или «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грябы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"?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Monotype Corsiva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Столица России – Рязань или Лондон?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Сколько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будет 17 + 3?  15 или 30 ?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Monotype Corsiva" pitchFamily="66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827584" y="404664"/>
            <a:ext cx="7776864" cy="1575048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Ложная  альтернатива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669" y="4758525"/>
            <a:ext cx="1725318" cy="1725318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348" y="1071546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600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endParaRPr lang="ru-RU" dirty="0">
              <a:latin typeface="Monotype Corsiva" pitchFamily="66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835696" y="2389530"/>
            <a:ext cx="568863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Планеты Солнечной системы». Попробуйте догадаться, какую планету я загадала, задавайте свои вопросы: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•	Это планета земной группы?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(нет)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•	Эта планета – гигант?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(да)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•	Эта планета имеет кольцо?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(нет)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•	Это самая большая планета?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(да)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Monotype Corsiva" pitchFamily="66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827584" y="404664"/>
            <a:ext cx="7776864" cy="1575048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Приём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«Да - нет».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669" y="4573859"/>
            <a:ext cx="1725318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7189709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348" y="1071546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600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endParaRPr lang="ru-RU" dirty="0">
              <a:latin typeface="Monotype Corsiva" pitchFamily="66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835696" y="1835532"/>
            <a:ext cx="568863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Ученик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называет термин, понятие, ключевое слово из определения, передает эстафету следующему. Принявший эстафету повторяет то, что произнес предыдущий выступающий, добавляет свое и передает следующему участнику.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Например, дети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придумывают слова на тему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«Учебные вещи» 1.Учебник. 2.Учебник, указка.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3. 2.Учебник,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указка, тетрадь и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т.д. Первое время детям под силу назвать по порядку только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несколько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слов, в конце года –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 2 раза больше слов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Monotype Corsiva" pitchFamily="66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827584" y="404664"/>
            <a:ext cx="7776864" cy="1575048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Добавь следующее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006" y="4653136"/>
            <a:ext cx="1725318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5122701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348" y="1071546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600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endParaRPr lang="ru-RU" dirty="0">
              <a:latin typeface="Monotype Corsiva" pitchFamily="66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971600" y="1915205"/>
            <a:ext cx="784887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     Приём этот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для активизации самостоятельной познавательной деятельности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учащихся и 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направлен на развитие внимания и логики. Ребёнок обязан внимательно прочитать текст, чтобы выполнить предложенное задание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Отрывок рассказа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А.Куприна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«Барбос и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Жулька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».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Задание: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-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Основной чертой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Жульки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была её природная деликатность.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-Приведи свои аргументы в подтверждение данного утверждения (подчеркнуть)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Monotype Corsiva" pitchFamily="66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827584" y="404664"/>
            <a:ext cx="7776864" cy="1575048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Мои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аргументы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5013176"/>
            <a:ext cx="1725318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6957725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 descr="Белый мрамор"/>
          <p:cNvSpPr>
            <a:spLocks noChangeArrowheads="1"/>
          </p:cNvSpPr>
          <p:nvPr/>
        </p:nvSpPr>
        <p:spPr bwMode="auto">
          <a:xfrm>
            <a:off x="571472" y="404813"/>
            <a:ext cx="8001056" cy="12239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Приёмы актуализации знаний.</a:t>
            </a:r>
          </a:p>
        </p:txBody>
      </p:sp>
      <p:sp>
        <p:nvSpPr>
          <p:cNvPr id="7" name="AutoShape 5" descr="Белый мрамор"/>
          <p:cNvSpPr>
            <a:spLocks noChangeArrowheads="1"/>
          </p:cNvSpPr>
          <p:nvPr/>
        </p:nvSpPr>
        <p:spPr bwMode="auto">
          <a:xfrm flipH="1">
            <a:off x="611188" y="1916113"/>
            <a:ext cx="3384748" cy="1800919"/>
          </a:xfrm>
          <a:prstGeom prst="flowChartMultidocumen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Фишбоун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AutoShape 6" descr="Белый мрамор"/>
          <p:cNvSpPr>
            <a:spLocks noChangeArrowheads="1"/>
          </p:cNvSpPr>
          <p:nvPr/>
        </p:nvSpPr>
        <p:spPr bwMode="auto">
          <a:xfrm>
            <a:off x="5292725" y="1916113"/>
            <a:ext cx="3240088" cy="1728787"/>
          </a:xfrm>
          <a:prstGeom prst="flowChartMultidocumen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Игра 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9" name="AutoShape 6" descr="Белый мрамор"/>
          <p:cNvSpPr>
            <a:spLocks noChangeArrowheads="1"/>
          </p:cNvSpPr>
          <p:nvPr/>
        </p:nvSpPr>
        <p:spPr bwMode="auto">
          <a:xfrm>
            <a:off x="2928926" y="4286256"/>
            <a:ext cx="3240088" cy="1728787"/>
          </a:xfrm>
          <a:prstGeom prst="flowChartMultidocumen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ru-RU" sz="3200" b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Живые буквы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4276020"/>
            <a:ext cx="2200847" cy="2383743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" descr="Белый мрамор"/>
          <p:cNvSpPr>
            <a:spLocks noGrp="1" noChangeArrowheads="1"/>
          </p:cNvSpPr>
          <p:nvPr>
            <p:ph type="title"/>
          </p:nvPr>
        </p:nvSpPr>
        <p:spPr bwMode="auto">
          <a:xfrm>
            <a:off x="1907704" y="332656"/>
            <a:ext cx="6589200" cy="1280890"/>
          </a:xfrm>
          <a:prstGeom prst="flowChartMultidocumen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normAutofit/>
          </a:bodyPr>
          <a:lstStyle/>
          <a:p>
            <a:pPr algn="ctr"/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Фишбоун</a:t>
            </a:r>
            <a:endParaRPr lang="ru-RU" sz="4000" b="1" dirty="0" smtClean="0">
              <a:solidFill>
                <a:schemeClr val="accent2">
                  <a:lumMod val="50000"/>
                </a:schemeClr>
              </a:solidFill>
              <a:effectLst/>
              <a:latin typeface="Monotype Corsiva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132856"/>
            <a:ext cx="7417127" cy="3685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348" y="1071546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600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endParaRPr lang="ru-RU" dirty="0">
              <a:latin typeface="Monotype Corsiva" pitchFamily="66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971600" y="1361208"/>
            <a:ext cx="784887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   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1.Решение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текстовых задач в 1-2 действия, связанных с бытовыми жизненными ситуациями (покупка, измерение, взвешивание и др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.). Например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, игра «Кафе». Учащиеся объединяются в группы покупателей, работников кафе 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экспертов.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   2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. Нестандартные задачи. Рассмотри план торгового центра. Пользуясь описанием, отметь на плане цифрами шесть объектов.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1. Терминал.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2. Магазин «Продукты».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3. Аптека.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4. Магазин «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Зоотовары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».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5. Магазин «Спорттовары».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6. Магазин «Всё для рукоделия».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Monotype Corsiva" pitchFamily="66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187624" y="0"/>
            <a:ext cx="7056784" cy="1361208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Игра 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4581128"/>
            <a:ext cx="2438611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3373796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-218152"/>
            <a:ext cx="792088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    Функциональная </a:t>
            </a:r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грамотность младшего </a:t>
            </a:r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школьника –это:</a:t>
            </a:r>
            <a:endParaRPr lang="ru-RU" sz="32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r>
              <a:rPr lang="ru-RU" sz="3200" dirty="0">
                <a:latin typeface="Monotype Corsiva" panose="03010101010201010101" pitchFamily="66" charset="0"/>
              </a:rPr>
              <a:t>•	готовность успешно взаимодействовать с изменяющимся окружающим </a:t>
            </a:r>
            <a:r>
              <a:rPr lang="ru-RU" sz="3200" dirty="0" smtClean="0">
                <a:latin typeface="Monotype Corsiva" panose="03010101010201010101" pitchFamily="66" charset="0"/>
              </a:rPr>
              <a:t>миром;</a:t>
            </a:r>
          </a:p>
          <a:p>
            <a:r>
              <a:rPr lang="ru-RU" sz="3200" dirty="0" smtClean="0">
                <a:latin typeface="Monotype Corsiva" panose="03010101010201010101" pitchFamily="66" charset="0"/>
              </a:rPr>
              <a:t>•</a:t>
            </a:r>
            <a:r>
              <a:rPr lang="ru-RU" sz="3200" dirty="0">
                <a:latin typeface="Monotype Corsiva" panose="03010101010201010101" pitchFamily="66" charset="0"/>
              </a:rPr>
              <a:t>	возможность решать различные (в </a:t>
            </a:r>
            <a:r>
              <a:rPr lang="ru-RU" sz="3200" dirty="0" err="1">
                <a:latin typeface="Monotype Corsiva" panose="03010101010201010101" pitchFamily="66" charset="0"/>
              </a:rPr>
              <a:t>т.ч</a:t>
            </a:r>
            <a:r>
              <a:rPr lang="ru-RU" sz="3200" dirty="0">
                <a:latin typeface="Monotype Corsiva" panose="03010101010201010101" pitchFamily="66" charset="0"/>
              </a:rPr>
              <a:t>. нестандартные) учебные и жизненные </a:t>
            </a:r>
            <a:r>
              <a:rPr lang="ru-RU" sz="3200" dirty="0" smtClean="0">
                <a:latin typeface="Monotype Corsiva" panose="03010101010201010101" pitchFamily="66" charset="0"/>
              </a:rPr>
              <a:t>задачи;</a:t>
            </a:r>
          </a:p>
          <a:p>
            <a:r>
              <a:rPr lang="ru-RU" sz="3200" dirty="0" smtClean="0">
                <a:latin typeface="Monotype Corsiva" panose="03010101010201010101" pitchFamily="66" charset="0"/>
              </a:rPr>
              <a:t>•</a:t>
            </a:r>
            <a:r>
              <a:rPr lang="ru-RU" sz="3200" dirty="0">
                <a:latin typeface="Monotype Corsiva" panose="03010101010201010101" pitchFamily="66" charset="0"/>
              </a:rPr>
              <a:t>	способность строить социальные </a:t>
            </a:r>
            <a:r>
              <a:rPr lang="ru-RU" sz="3200" dirty="0" smtClean="0">
                <a:latin typeface="Monotype Corsiva" panose="03010101010201010101" pitchFamily="66" charset="0"/>
              </a:rPr>
              <a:t>отношения;</a:t>
            </a:r>
            <a:endParaRPr lang="ru-RU" sz="3200" dirty="0">
              <a:latin typeface="Monotype Corsiva" panose="03010101010201010101" pitchFamily="66" charset="0"/>
            </a:endParaRPr>
          </a:p>
          <a:p>
            <a:r>
              <a:rPr lang="ru-RU" sz="3200" dirty="0">
                <a:latin typeface="Monotype Corsiva" panose="03010101010201010101" pitchFamily="66" charset="0"/>
              </a:rPr>
              <a:t>•	совокупность рефлексивных умений, обеспечивающих оценку своей грамотности, стремление к дальнейшему </a:t>
            </a:r>
            <a:r>
              <a:rPr lang="ru-RU" sz="3200" dirty="0" smtClean="0">
                <a:latin typeface="Monotype Corsiva" panose="03010101010201010101" pitchFamily="66" charset="0"/>
              </a:rPr>
              <a:t>образованию.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682" y="5132682"/>
            <a:ext cx="1725318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823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6" descr="Зеленый мрамор"/>
          <p:cNvSpPr>
            <a:spLocks noChangeArrowheads="1"/>
          </p:cNvSpPr>
          <p:nvPr/>
        </p:nvSpPr>
        <p:spPr bwMode="auto">
          <a:xfrm>
            <a:off x="539750" y="260350"/>
            <a:ext cx="8104216" cy="1096948"/>
          </a:xfrm>
          <a:prstGeom prst="bevel">
            <a:avLst>
              <a:gd name="adj" fmla="val 1250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Приемы закрепления 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изученного   материала и рефлексии</a:t>
            </a:r>
            <a:endParaRPr lang="ru-RU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AutoShape 14" descr="Зеленый мрамор"/>
          <p:cNvSpPr>
            <a:spLocks noChangeArrowheads="1"/>
          </p:cNvSpPr>
          <p:nvPr/>
        </p:nvSpPr>
        <p:spPr bwMode="auto">
          <a:xfrm>
            <a:off x="571472" y="2428868"/>
            <a:ext cx="2354263" cy="2087562"/>
          </a:xfrm>
          <a:prstGeom prst="star8">
            <a:avLst>
              <a:gd name="adj" fmla="val 38250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Собери </a:t>
            </a:r>
          </a:p>
          <a:p>
            <a:pPr marL="342900" indent="-342900" algn="ctr"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рюкзачок</a:t>
            </a:r>
          </a:p>
        </p:txBody>
      </p:sp>
      <p:sp>
        <p:nvSpPr>
          <p:cNvPr id="13" name="AutoShape 14" descr="Зеленый мрамор"/>
          <p:cNvSpPr>
            <a:spLocks noChangeArrowheads="1"/>
          </p:cNvSpPr>
          <p:nvPr/>
        </p:nvSpPr>
        <p:spPr bwMode="auto">
          <a:xfrm>
            <a:off x="3357554" y="4286256"/>
            <a:ext cx="2354263" cy="2087562"/>
          </a:xfrm>
          <a:prstGeom prst="star8">
            <a:avLst>
              <a:gd name="adj" fmla="val 38250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Синквейн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4" name="AutoShape 14" descr="Зеленый мрамор"/>
          <p:cNvSpPr>
            <a:spLocks noChangeArrowheads="1"/>
          </p:cNvSpPr>
          <p:nvPr/>
        </p:nvSpPr>
        <p:spPr bwMode="auto">
          <a:xfrm>
            <a:off x="6021099" y="2490152"/>
            <a:ext cx="2354263" cy="2087562"/>
          </a:xfrm>
          <a:prstGeom prst="star8">
            <a:avLst>
              <a:gd name="adj" fmla="val 38250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Путаница</a:t>
            </a:r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 flipH="1">
            <a:off x="2000232" y="1357298"/>
            <a:ext cx="2428892" cy="1214446"/>
          </a:xfrm>
          <a:prstGeom prst="line">
            <a:avLst/>
          </a:prstGeom>
          <a:noFill/>
          <a:ln w="9525">
            <a:solidFill>
              <a:schemeClr val="accent6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>
            <a:off x="4500562" y="1357298"/>
            <a:ext cx="2571767" cy="1285884"/>
          </a:xfrm>
          <a:prstGeom prst="line">
            <a:avLst/>
          </a:prstGeom>
          <a:noFill/>
          <a:ln w="9525">
            <a:solidFill>
              <a:schemeClr val="accent6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>
            <a:off x="4500562" y="1428736"/>
            <a:ext cx="45719" cy="2786082"/>
          </a:xfrm>
          <a:prstGeom prst="line">
            <a:avLst/>
          </a:prstGeom>
          <a:noFill/>
          <a:ln w="9525">
            <a:solidFill>
              <a:schemeClr val="accent6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348" y="1071546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600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endParaRPr lang="ru-RU" dirty="0">
              <a:latin typeface="Monotype Corsiva" pitchFamily="66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331640" y="2020283"/>
            <a:ext cx="70980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   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Данный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вид рефлексии можно использовать на уроках после изучения большого раздела. «Вот рюкзачок. Передавая его друг другу скажите по фразе: что узнали, что поняли, что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удивило.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Monotype Corsiva" pitchFamily="66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187624" y="0"/>
            <a:ext cx="7056784" cy="1361208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Собери рюкзачок 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004" y="4385306"/>
            <a:ext cx="2587955" cy="22130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236" y="4385306"/>
            <a:ext cx="2219136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1956705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348" y="1071546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600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endParaRPr lang="ru-RU" dirty="0">
              <a:latin typeface="Monotype Corsiva" pitchFamily="66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87624" y="2125361"/>
            <a:ext cx="724202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Учащимся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предлагаются   пословицы разбитые на две части, нужно стрелками соединить части: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Больше дела-                                             а  руки делают.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 Терпение и труд                                        а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неученье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- тьма              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    Глаза бояться,                                            меньше слов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  Ученье – свет,                                             все перетрут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Monotype Corsiva" pitchFamily="66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187624" y="0"/>
            <a:ext cx="7056784" cy="1361208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Путаница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55691" y="5136308"/>
            <a:ext cx="2232618" cy="153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7972916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348" y="1071546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600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endParaRPr lang="ru-RU" dirty="0">
              <a:latin typeface="Monotype Corsiva" pitchFamily="66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331640" y="1281619"/>
            <a:ext cx="70980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     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Выберите из скобок два слова, которые являются наиболее существенными для слова перед скобками.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Сад (растение, садовник, собака, забор, земля);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Река (берег, рыба, тина, рыболов, вода);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Чтение (глаза, книга, картина, печать, очки);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Игра (шахматы, игроки, правила, штрафы, наказания);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Сумма (слагаемое, равенство, множитель, результат);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Monotype Corsiva" pitchFamily="66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187624" y="0"/>
            <a:ext cx="7056784" cy="1361208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Умозаключения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b="8425"/>
          <a:stretch/>
        </p:blipFill>
        <p:spPr>
          <a:xfrm>
            <a:off x="3347864" y="4365104"/>
            <a:ext cx="3253935" cy="237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3991058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755576" y="1928802"/>
            <a:ext cx="3384376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универсальный</a:t>
            </a:r>
            <a:endParaRPr lang="ru-RU" sz="3000" b="1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71736" y="1000108"/>
            <a:ext cx="3643338" cy="642942"/>
          </a:xfrm>
          <a:prstGeom prst="roundRect">
            <a:avLst/>
          </a:prstGeom>
          <a:solidFill>
            <a:srgbClr val="FFFF99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Приём </a:t>
            </a:r>
            <a:endParaRPr lang="ru-RU" sz="3200" b="1" i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43438" y="1928802"/>
            <a:ext cx="3500462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эффективный</a:t>
            </a:r>
            <a:endParaRPr lang="ru-RU" sz="3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282" y="4929198"/>
            <a:ext cx="8715404" cy="1785950"/>
          </a:xfrm>
          <a:prstGeom prst="roundRect">
            <a:avLst/>
          </a:prstGeom>
          <a:solidFill>
            <a:srgbClr val="FFCCFF">
              <a:alpha val="76863"/>
            </a:srgbClr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14612" y="4071942"/>
            <a:ext cx="3714776" cy="785818"/>
          </a:xfrm>
          <a:prstGeom prst="roundRect">
            <a:avLst/>
          </a:prstGeom>
          <a:solidFill>
            <a:srgbClr val="FFFF99"/>
          </a:soli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 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20" y="3071810"/>
            <a:ext cx="2500330" cy="714380"/>
          </a:xfrm>
          <a:prstGeom prst="roundRect">
            <a:avLst/>
          </a:prstGeom>
          <a:solidFill>
            <a:srgbClr val="66FF33">
              <a:alpha val="50196"/>
            </a:srgb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повышает</a:t>
            </a:r>
            <a:endParaRPr lang="ru-RU" sz="3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28926" y="3071810"/>
            <a:ext cx="3286148" cy="714380"/>
          </a:xfrm>
          <a:prstGeom prst="roundRect">
            <a:avLst/>
          </a:prstGeom>
          <a:solidFill>
            <a:srgbClr val="92D050">
              <a:alpha val="50196"/>
            </a:srgb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создаёт</a:t>
            </a:r>
            <a:endParaRPr lang="ru-RU" sz="3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57950" y="3071810"/>
            <a:ext cx="2286016" cy="714380"/>
          </a:xfrm>
          <a:prstGeom prst="roundRect">
            <a:avLst/>
          </a:prstGeom>
          <a:solidFill>
            <a:srgbClr val="92D050">
              <a:alpha val="50196"/>
            </a:srgb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усиливает </a:t>
            </a:r>
            <a:endParaRPr lang="ru-RU" sz="3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251235" y="390089"/>
            <a:ext cx="8712968" cy="100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ru-RU" sz="36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/>
                <a:cs typeface="Times New Roman"/>
              </a:rPr>
              <a:t> «</a:t>
            </a:r>
            <a:r>
              <a:rPr lang="ru-RU" sz="3600" b="1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/>
                <a:cs typeface="Times New Roman"/>
              </a:rPr>
              <a:t>Синквейн</a:t>
            </a:r>
            <a:r>
              <a:rPr lang="ru-RU" sz="36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/>
                <a:cs typeface="Times New Roman"/>
              </a:rPr>
              <a:t>»</a:t>
            </a: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Times New Roman"/>
                <a:cs typeface="Times New Roman"/>
              </a:rPr>
              <a:t/>
            </a:r>
            <a:b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Times New Roman"/>
                <a:cs typeface="Times New Roman"/>
              </a:rPr>
            </a:br>
            <a:endParaRPr lang="ru-RU" sz="3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928662" y="4857760"/>
            <a:ext cx="850105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5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Русский язык (Один из предметов в школе)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Великий, могучий.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Учится, преподаётся, развивается.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Россия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348" y="1071546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600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endParaRPr lang="ru-RU" dirty="0">
              <a:latin typeface="Monotype Corsiva" pitchFamily="66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14348" y="1453582"/>
            <a:ext cx="771530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Приём «Написание творческих работ»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    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Например, детям предлагается написать продолжение понравившегося произведения из раздела или самому написать сказку или стихотворение. Эта работа выполняется детьми, в зависимости от их уровня развития.                                 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Приём 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«Создание викторины».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         После изучения темы или нескольких тем дети самостоятельно, пользуясь учебными текстами, готовят вопросы для викторины, потом объединяются в группы и проводят соревнование. Можно предложить каждой группе выбирать лучшего – «знатока», а потом задать ему вопросы(участвуют все желающие).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Учащимся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предлагаются   пословицы разбитые на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две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Monotype Corsiva" pitchFamily="66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187624" y="0"/>
            <a:ext cx="7056784" cy="1361208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Написание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творческих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работ</a:t>
            </a:r>
          </a:p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Создание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викторины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3462" y="5560801"/>
            <a:ext cx="1848840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9529085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76672"/>
            <a:ext cx="74888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Monotype Corsiva" panose="03010101010201010101" pitchFamily="66" charset="0"/>
              </a:rPr>
              <a:t>     </a:t>
            </a:r>
          </a:p>
          <a:p>
            <a:pPr algn="just"/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smtClean="0">
                <a:latin typeface="Monotype Corsiva" panose="03010101010201010101" pitchFamily="66" charset="0"/>
              </a:rPr>
              <a:t>  </a:t>
            </a:r>
            <a:r>
              <a:rPr lang="ru-RU" sz="2800" b="1" dirty="0" smtClean="0">
                <a:latin typeface="Monotype Corsiva" panose="03010101010201010101" pitchFamily="66" charset="0"/>
              </a:rPr>
              <a:t>Использование </a:t>
            </a:r>
            <a:r>
              <a:rPr lang="ru-RU" sz="2800" b="1" dirty="0">
                <a:latin typeface="Monotype Corsiva" panose="03010101010201010101" pitchFamily="66" charset="0"/>
              </a:rPr>
              <a:t>разнообразных приёмов обучения </a:t>
            </a:r>
            <a:r>
              <a:rPr lang="ru-RU" sz="2800" dirty="0">
                <a:latin typeface="Monotype Corsiva" panose="03010101010201010101" pitchFamily="66" charset="0"/>
              </a:rPr>
              <a:t>на уроках создаёт необходимые условия для развития умений обучающихся самостоятельно мыслить, анализировать, отбирать материал, ориентироваться в новой ситуации, находить способы деятельности для решения практических задач в жизненном пространстве. Что способствует формированию функциональной грамотности школьников. </a:t>
            </a:r>
            <a:endParaRPr lang="ru-RU" sz="2800" dirty="0" smtClean="0">
              <a:latin typeface="Monotype Corsiva" panose="03010101010201010101" pitchFamily="66" charset="0"/>
            </a:endParaRPr>
          </a:p>
          <a:p>
            <a:endParaRPr lang="ru-RU" sz="20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4077072"/>
            <a:ext cx="4145639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193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 rot="21088861">
            <a:off x="500034" y="1109948"/>
            <a:ext cx="80724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C8CE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Спасибо   </a:t>
            </a:r>
          </a:p>
          <a:p>
            <a:pPr algn="ctr"/>
            <a:r>
              <a:rPr lang="ru-RU" sz="96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C8CE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за   внимание!</a:t>
            </a:r>
            <a:endParaRPr lang="ru-RU" sz="9600" b="1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C8CEF"/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4005064"/>
            <a:ext cx="2517406" cy="251740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260648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60649"/>
            <a:ext cx="7488832" cy="6145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Педагогические технологии</a:t>
            </a:r>
          </a:p>
          <a:p>
            <a:r>
              <a:rPr lang="ru-RU" sz="3200" dirty="0">
                <a:latin typeface="Monotype Corsiva" panose="03010101010201010101" pitchFamily="66" charset="0"/>
              </a:rPr>
              <a:t>•	проблемно-диалогическая технология освоения новых знаний;</a:t>
            </a:r>
          </a:p>
          <a:p>
            <a:r>
              <a:rPr lang="ru-RU" sz="3200" dirty="0">
                <a:latin typeface="Monotype Corsiva" panose="03010101010201010101" pitchFamily="66" charset="0"/>
              </a:rPr>
              <a:t>•	технология формирования типа правильной читательской деятельности;</a:t>
            </a:r>
          </a:p>
          <a:p>
            <a:r>
              <a:rPr lang="ru-RU" sz="3200" dirty="0">
                <a:latin typeface="Monotype Corsiva" panose="03010101010201010101" pitchFamily="66" charset="0"/>
              </a:rPr>
              <a:t>•	технология проектной деятельности;</a:t>
            </a:r>
          </a:p>
          <a:p>
            <a:r>
              <a:rPr lang="ru-RU" sz="3200" dirty="0">
                <a:latin typeface="Monotype Corsiva" panose="03010101010201010101" pitchFamily="66" charset="0"/>
              </a:rPr>
              <a:t>•	обучение на основе «учебных ситуаций»;</a:t>
            </a:r>
          </a:p>
          <a:p>
            <a:r>
              <a:rPr lang="ru-RU" sz="3200" dirty="0">
                <a:latin typeface="Monotype Corsiva" panose="03010101010201010101" pitchFamily="66" charset="0"/>
              </a:rPr>
              <a:t>•	уровневая дифференциация </a:t>
            </a:r>
            <a:r>
              <a:rPr lang="ru-RU" sz="3200" dirty="0" smtClean="0">
                <a:latin typeface="Monotype Corsiva" panose="03010101010201010101" pitchFamily="66" charset="0"/>
              </a:rPr>
              <a:t>обучения</a:t>
            </a:r>
            <a:endParaRPr lang="ru-RU" sz="3200" dirty="0">
              <a:latin typeface="Monotype Corsiva" panose="03010101010201010101" pitchFamily="66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Информационные </a:t>
            </a:r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и коммуникационные </a:t>
            </a:r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технологии:</a:t>
            </a:r>
            <a:endParaRPr lang="ru-RU" sz="32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r>
              <a:rPr lang="ru-RU" sz="3200" dirty="0">
                <a:latin typeface="Monotype Corsiva" panose="03010101010201010101" pitchFamily="66" charset="0"/>
              </a:rPr>
              <a:t>•	технология оценивания учебных достижений учащихся и др.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4869160"/>
            <a:ext cx="1725318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296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60649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Составляющие функциональной грамотности (модель PISA)</a:t>
            </a:r>
          </a:p>
        </p:txBody>
      </p:sp>
      <p:pic>
        <p:nvPicPr>
          <p:cNvPr id="3" name="Рисунок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965" b="4897"/>
          <a:stretch/>
        </p:blipFill>
        <p:spPr bwMode="auto">
          <a:xfrm>
            <a:off x="234950" y="1628800"/>
            <a:ext cx="89090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0005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60649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Сущность функциональной грамотности </a:t>
            </a:r>
            <a:endParaRPr lang="ru-RU" sz="32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052736"/>
            <a:ext cx="7699881" cy="554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972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332657"/>
            <a:ext cx="67151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Сущность функциональной грамотности </a:t>
            </a:r>
            <a:endParaRPr lang="ru-RU" sz="32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400" dirty="0" smtClean="0">
                <a:latin typeface="Monotype Corsiva" panose="03010101010201010101" pitchFamily="66" charset="0"/>
              </a:rPr>
              <a:t>Для ученика младших классов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861"/>
            <a:ext cx="9658392" cy="557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852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1640" y="260648"/>
            <a:ext cx="756084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</a:rPr>
              <a:t>Цель: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научить учащихся идти путем самостоятельных находок и открытий от незнания к знанию.</a:t>
            </a:r>
          </a:p>
          <a:p>
            <a:pPr algn="just"/>
            <a:r>
              <a:rPr lang="ru-RU" sz="2800" b="1" i="1" dirty="0">
                <a:solidFill>
                  <a:srgbClr val="FF0000"/>
                </a:solidFill>
                <a:latin typeface="Monotype Corsiva" pitchFamily="66" charset="0"/>
              </a:rPr>
              <a:t>Задачи: 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Формирование внутренней мотивации через организацию самостоятельной познавательной деятельности учащихся.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Развитие творческого и интеллектуального потенциала ребенка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.</a:t>
            </a:r>
          </a:p>
          <a:p>
            <a:pPr algn="just"/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</a:rPr>
              <a:t>Методы и </a:t>
            </a: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п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рием обучения.</a:t>
            </a:r>
            <a:endParaRPr lang="ru-RU" sz="36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dirty="0">
              <a:latin typeface="Monotype Corsiva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598" y="4077072"/>
            <a:ext cx="3718882" cy="5346655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116632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Приёмы </a:t>
            </a:r>
            <a:endParaRPr lang="ru-RU" sz="3200" dirty="0">
              <a:latin typeface="Monotype Corsiva" panose="03010101010201010101" pitchFamily="66" charset="0"/>
            </a:endParaRPr>
          </a:p>
          <a:p>
            <a:r>
              <a:rPr lang="ru-RU" sz="3200" dirty="0">
                <a:latin typeface="Monotype Corsiva" panose="03010101010201010101" pitchFamily="66" charset="0"/>
              </a:rPr>
              <a:t>-Технология проектной деятельности</a:t>
            </a:r>
            <a:r>
              <a:rPr lang="ru-RU" sz="3200" dirty="0" smtClean="0">
                <a:latin typeface="Monotype Corsiva" panose="03010101010201010101" pitchFamily="66" charset="0"/>
              </a:rPr>
              <a:t>.</a:t>
            </a:r>
            <a:endParaRPr lang="ru-RU" sz="3200" dirty="0">
              <a:latin typeface="Monotype Corsiva" panose="03010101010201010101" pitchFamily="66" charset="0"/>
            </a:endParaRPr>
          </a:p>
          <a:p>
            <a:r>
              <a:rPr lang="ru-RU" sz="3200" dirty="0">
                <a:latin typeface="Monotype Corsiva" panose="03010101010201010101" pitchFamily="66" charset="0"/>
              </a:rPr>
              <a:t>-Технология критического мышления, на основе построения проблемной ситуации: работа над деформированным текстом</a:t>
            </a:r>
            <a:r>
              <a:rPr lang="ru-RU" sz="3200" dirty="0" smtClean="0">
                <a:latin typeface="Monotype Corsiva" panose="03010101010201010101" pitchFamily="66" charset="0"/>
              </a:rPr>
              <a:t>.</a:t>
            </a:r>
            <a:endParaRPr lang="ru-RU" sz="3200" dirty="0">
              <a:latin typeface="Monotype Corsiva" panose="03010101010201010101" pitchFamily="66" charset="0"/>
            </a:endParaRPr>
          </a:p>
          <a:p>
            <a:r>
              <a:rPr lang="ru-RU" sz="3200" dirty="0">
                <a:latin typeface="Monotype Corsiva" panose="03010101010201010101" pitchFamily="66" charset="0"/>
              </a:rPr>
              <a:t>-Уровневая дифференциация </a:t>
            </a:r>
            <a:r>
              <a:rPr lang="ru-RU" sz="3200" dirty="0" smtClean="0">
                <a:latin typeface="Monotype Corsiva" panose="03010101010201010101" pitchFamily="66" charset="0"/>
              </a:rPr>
              <a:t>обучения</a:t>
            </a:r>
            <a:endParaRPr lang="ru-RU" sz="3200" dirty="0">
              <a:latin typeface="Monotype Corsiva" panose="03010101010201010101" pitchFamily="66" charset="0"/>
            </a:endParaRPr>
          </a:p>
          <a:p>
            <a:r>
              <a:rPr lang="ru-RU" sz="3200" dirty="0">
                <a:latin typeface="Monotype Corsiva" panose="03010101010201010101" pitchFamily="66" charset="0"/>
              </a:rPr>
              <a:t>-Информационные и коммуникативные технологии ( Интернет, средства </a:t>
            </a:r>
            <a:r>
              <a:rPr lang="ru-RU" sz="3200" dirty="0" err="1">
                <a:latin typeface="Monotype Corsiva" panose="03010101010201010101" pitchFamily="66" charset="0"/>
              </a:rPr>
              <a:t>мультимедия</a:t>
            </a:r>
            <a:r>
              <a:rPr lang="ru-RU" sz="3200" dirty="0">
                <a:latin typeface="Monotype Corsiva" panose="03010101010201010101" pitchFamily="66" charset="0"/>
              </a:rPr>
              <a:t>, библиотека)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245" y="4077072"/>
            <a:ext cx="2542286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199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1582</TotalTime>
  <Words>1225</Words>
  <Application>Microsoft Office PowerPoint</Application>
  <PresentationFormat>Экран (4:3)</PresentationFormat>
  <Paragraphs>234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Легкий дым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Приём «Ассоциации» </vt:lpstr>
      <vt:lpstr>Слайд 22</vt:lpstr>
      <vt:lpstr>Слайд 23</vt:lpstr>
      <vt:lpstr>Слайд 24</vt:lpstr>
      <vt:lpstr>Слайд 25</vt:lpstr>
      <vt:lpstr>Слайд 26</vt:lpstr>
      <vt:lpstr>Слайд 27</vt:lpstr>
      <vt:lpstr>Фишбоун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Alfyia</dc:creator>
  <cp:lastModifiedBy>с</cp:lastModifiedBy>
  <cp:revision>179</cp:revision>
  <dcterms:created xsi:type="dcterms:W3CDTF">2014-10-04T20:38:48Z</dcterms:created>
  <dcterms:modified xsi:type="dcterms:W3CDTF">2023-01-17T11:42:04Z</dcterms:modified>
</cp:coreProperties>
</file>