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388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jpe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://kira-scrap.ru/KATALOG/RAZNOE/1/0_8ad63_54c3dfff_M.png" TargetMode="External"/><Relationship Id="rId7" Type="http://schemas.openxmlformats.org/officeDocument/2006/relationships/hyperlink" Target="https://ides.su/uploads/posts/2017-11/1510192080_621.lizhi.jpg" TargetMode="External"/><Relationship Id="rId2" Type="http://schemas.openxmlformats.org/officeDocument/2006/relationships/hyperlink" Target="http://kira-scrap.ru/KATALOG/RAZNOE/1/0_8ad64_f7d0e183_M.png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images.easyfreeclipart.com/1021/go-back-gt-gallery-for-richard-barile-aka-derek-foreal-1021159.jpg" TargetMode="External"/><Relationship Id="rId5" Type="http://schemas.openxmlformats.org/officeDocument/2006/relationships/hyperlink" Target="https://f.vividscreen.info/soft/fcb1cb31246bae7af7b41910343ffe1d/Sochi-2014-Hockey-1600x1280.jpg" TargetMode="External"/><Relationship Id="rId4" Type="http://schemas.openxmlformats.org/officeDocument/2006/relationships/hyperlink" Target="http://s2.1pic.org/files/2017/11/30/902537859e89bf1fd7d6.jpg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gradFill>
          <a:gsLst>
            <a:gs pos="0">
              <a:srgbClr val="5E9EFF">
                <a:alpha val="86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л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43608" y="2372884"/>
            <a:ext cx="1008112" cy="3360369"/>
          </a:xfrm>
          <a:prstGeom prst="rect">
            <a:avLst/>
          </a:prstGeom>
        </p:spPr>
      </p:pic>
      <p:sp>
        <p:nvSpPr>
          <p:cNvPr id="15" name="Овал 14"/>
          <p:cNvSpPr/>
          <p:nvPr userDrawn="1"/>
        </p:nvSpPr>
        <p:spPr>
          <a:xfrm>
            <a:off x="5508104" y="260648"/>
            <a:ext cx="3456384" cy="2852936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коньки белые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 rot="20429827">
            <a:off x="915595" y="5389220"/>
            <a:ext cx="636662" cy="63666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619672" y="2130425"/>
            <a:ext cx="6624736" cy="1470025"/>
          </a:xfrm>
        </p:spPr>
        <p:txBody>
          <a:bodyPr/>
          <a:lstStyle>
            <a:lvl1pPr>
              <a:defRPr baseline="0">
                <a:solidFill>
                  <a:srgbClr val="005392"/>
                </a:solidFill>
              </a:defRPr>
            </a:lvl1pPr>
          </a:lstStyle>
          <a:p>
            <a:r>
              <a:rPr lang="ru-RU" dirty="0"/>
              <a:t>Зимние виды спорта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987824" y="5373216"/>
            <a:ext cx="5392688" cy="600472"/>
          </a:xfrm>
        </p:spPr>
        <p:txBody>
          <a:bodyPr/>
          <a:lstStyle>
            <a:lvl1pPr marL="0" indent="0" algn="l">
              <a:buNone/>
              <a:defRPr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Автор: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8B6B8-298A-455C-9D3B-0F5D92F37A34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AB830-1ADA-4D7C-AAB8-1F76982385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Рамка 7"/>
          <p:cNvSpPr/>
          <p:nvPr userDrawn="1"/>
        </p:nvSpPr>
        <p:spPr>
          <a:xfrm>
            <a:off x="0" y="0"/>
            <a:ext cx="9144000" cy="6858000"/>
          </a:xfrm>
          <a:prstGeom prst="frame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 userDrawn="1"/>
        </p:nvSpPr>
        <p:spPr>
          <a:xfrm>
            <a:off x="107504" y="3789040"/>
            <a:ext cx="3816424" cy="2952328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8B6B8-298A-455C-9D3B-0F5D92F37A34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AB830-1ADA-4D7C-AAB8-1F7698238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 userDrawn="1"/>
        </p:nvSpPr>
        <p:spPr>
          <a:xfrm>
            <a:off x="683568" y="3717032"/>
            <a:ext cx="3456384" cy="2780928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8B6B8-298A-455C-9D3B-0F5D92F37A34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AB830-1ADA-4D7C-AAB8-1F7698238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8B6B8-298A-455C-9D3B-0F5D92F37A34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AB830-1ADA-4D7C-AAB8-1F7698238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8B6B8-298A-455C-9D3B-0F5D92F37A34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AB830-1ADA-4D7C-AAB8-1F769823851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Рисунок 4" descr="Зимние-виды-спорта-список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5576" y="954587"/>
            <a:ext cx="7632848" cy="4861871"/>
          </a:xfrm>
          <a:prstGeom prst="rect">
            <a:avLst/>
          </a:prstGeom>
        </p:spPr>
      </p:pic>
      <p:sp>
        <p:nvSpPr>
          <p:cNvPr id="6" name="Рамка 5"/>
          <p:cNvSpPr/>
          <p:nvPr userDrawn="1"/>
        </p:nvSpPr>
        <p:spPr>
          <a:xfrm>
            <a:off x="0" y="0"/>
            <a:ext cx="9144000" cy="6858000"/>
          </a:xfrm>
          <a:prstGeom prst="fram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8B6B8-298A-455C-9D3B-0F5D92F37A34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AB830-1ADA-4D7C-AAB8-1F76982385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 userDrawn="1"/>
        </p:nvSpPr>
        <p:spPr bwMode="auto">
          <a:xfrm>
            <a:off x="755576" y="610961"/>
            <a:ext cx="756084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Источники:</a:t>
            </a: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http://pavlyxa.ru/wp-content/uploads/2015/05/%D0%97%D0%B8%D0%BC%D0%BD%D0%B8%D0%B5-%D0%B2%D0%B8%D0%B4%D1%8B-%D1%81%D0%BF%D0%BE%D1%80%D1%82%D0%B0-%D1%81%D0%BF%D0%B8%D1%81%D0%BE%D0%BA.jpg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http://kira-scrap.ru/KATALOG/RAZNOE/2/0_9b99e_e0b6df07_orig.gif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  <a:t>http://kira-scrap.ru/KATALOG/RAZNOE/1/0_8ad64_f7d0e183_M.png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http://kira-scrap.ru/KATALOG/RAZNOE/1/0_8ad63_54c3dfff_M.png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http://s2.1pic.org/files/2017/11/30/902537859e89bf1fd7d6.jpg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https://f.vividscreen.info/soft/fcb1cb31246bae7af7b41910343ffe1d/Sochi-2014-Hockey-1600x1280.jpg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6"/>
              </a:rPr>
              <a:t>http://images.easyfreeclipart.com/1021/go-back-gt-gallery-for-richard-barile-aka-derek-foreal-1021159.jpg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7"/>
              </a:rPr>
              <a:t>https://ides.su/uploads/posts/2017-11/1510192080_621.lizhi.jpg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https://thumbs.dreamstime.com/z/winter-sports-icons-frame-37612234.jpg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/>
          <p:cNvSpPr/>
          <p:nvPr userDrawn="1"/>
        </p:nvSpPr>
        <p:spPr>
          <a:xfrm>
            <a:off x="5364088" y="3429000"/>
            <a:ext cx="3672408" cy="3429000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8B6B8-298A-455C-9D3B-0F5D92F37A34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AB830-1ADA-4D7C-AAB8-1F7698238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 userDrawn="1"/>
        </p:nvSpPr>
        <p:spPr>
          <a:xfrm>
            <a:off x="6012160" y="3861048"/>
            <a:ext cx="3131840" cy="2996952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8B6B8-298A-455C-9D3B-0F5D92F37A34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AB830-1ADA-4D7C-AAB8-1F7698238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8B6B8-298A-455C-9D3B-0F5D92F37A34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AB830-1ADA-4D7C-AAB8-1F7698238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8B6B8-298A-455C-9D3B-0F5D92F37A34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AB830-1ADA-4D7C-AAB8-1F7698238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 userDrawn="1"/>
        </p:nvSpPr>
        <p:spPr>
          <a:xfrm>
            <a:off x="5724128" y="3573016"/>
            <a:ext cx="3419872" cy="3096344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8B6B8-298A-455C-9D3B-0F5D92F37A34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AB830-1ADA-4D7C-AAB8-1F7698238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6156176" y="3573016"/>
            <a:ext cx="2699792" cy="26369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softEdge rad="317500"/>
          </a:effectLst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8B6B8-298A-455C-9D3B-0F5D92F37A34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AB830-1ADA-4D7C-AAB8-1F7698238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ф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012160" y="2492896"/>
            <a:ext cx="2571750" cy="4000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8B6B8-298A-455C-9D3B-0F5D92F37A34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AB830-1ADA-4D7C-AAB8-1F7698238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л в снегу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508104" y="3810643"/>
            <a:ext cx="3181978" cy="2354661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8B6B8-298A-455C-9D3B-0F5D92F37A34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AB830-1ADA-4D7C-AAB8-1F7698238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6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7848872" cy="724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8B6B8-298A-455C-9D3B-0F5D92F37A34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AB830-1ADA-4D7C-AAB8-1F76982385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Рамка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655"/>
            </a:avLst>
          </a:prstGeom>
          <a:blipFill>
            <a:blip r:embed="rId16" cstate="print">
              <a:lum bright="-6000" contrast="-13000"/>
            </a:blip>
            <a:stretch>
              <a:fillRect/>
            </a:stretch>
          </a:blipFill>
          <a:ln>
            <a:solidFill>
              <a:srgbClr val="00B0F0">
                <a:alpha val="33000"/>
              </a:srgb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accent5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2276872"/>
            <a:ext cx="6768752" cy="1470025"/>
          </a:xfrm>
        </p:spPr>
        <p:txBody>
          <a:bodyPr>
            <a:normAutofit fontScale="90000"/>
          </a:bodyPr>
          <a:lstStyle/>
          <a:p>
            <a:r>
              <a:rPr lang="ru-RU" dirty="0"/>
              <a:t>Дидактическая игра-ходилка «ЗИМНИЕ ВИДЫ СПОРТА»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62697" y="4869160"/>
            <a:ext cx="5392688" cy="600472"/>
          </a:xfrm>
        </p:spPr>
        <p:txBody>
          <a:bodyPr>
            <a:normAutofit fontScale="55000" lnSpcReduction="20000"/>
          </a:bodyPr>
          <a:lstStyle/>
          <a:p>
            <a:pPr algn="r"/>
            <a:r>
              <a:rPr lang="ru-RU" dirty="0"/>
              <a:t>Автор: воспитатель МАДОУ № 29:</a:t>
            </a:r>
          </a:p>
          <a:p>
            <a:pPr algn="r"/>
            <a:r>
              <a:rPr lang="ru-RU" dirty="0"/>
              <a:t>Каюмова Альфия </a:t>
            </a:r>
            <a:r>
              <a:rPr lang="ru-RU" dirty="0" err="1"/>
              <a:t>Владиковна</a:t>
            </a:r>
            <a:r>
              <a:rPr lang="ru-RU" dirty="0"/>
              <a:t>.</a:t>
            </a:r>
          </a:p>
          <a:p>
            <a:pPr algn="r"/>
            <a:endParaRPr lang="ru-RU" dirty="0"/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2DFC7828-4073-79D5-6C21-47EFCE65B65B}"/>
              </a:ext>
            </a:extLst>
          </p:cNvPr>
          <p:cNvSpPr txBox="1">
            <a:spLocks/>
          </p:cNvSpPr>
          <p:nvPr/>
        </p:nvSpPr>
        <p:spPr>
          <a:xfrm>
            <a:off x="2555776" y="3762771"/>
            <a:ext cx="5392688" cy="600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dirty="0"/>
          </a:p>
          <a:p>
            <a:pPr algn="r"/>
            <a:endParaRPr lang="ru-RU" dirty="0"/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FF9887DF-E5E3-BF7B-EABC-42A199823C7E}"/>
              </a:ext>
            </a:extLst>
          </p:cNvPr>
          <p:cNvSpPr txBox="1">
            <a:spLocks/>
          </p:cNvSpPr>
          <p:nvPr/>
        </p:nvSpPr>
        <p:spPr>
          <a:xfrm>
            <a:off x="2043808" y="3762771"/>
            <a:ext cx="5904656" cy="474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предназначена для старшего дошкольного возраста</a:t>
            </a:r>
            <a:r>
              <a:rPr lang="ru-RU" sz="1600" dirty="0">
                <a:solidFill>
                  <a:schemeClr val="tx1"/>
                </a:solidFill>
              </a:rPr>
              <a:t>.</a:t>
            </a:r>
          </a:p>
          <a:p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EDAFAA-216D-9721-A5B9-2D71DA227E36}"/>
              </a:ext>
            </a:extLst>
          </p:cNvPr>
          <p:cNvSpPr txBox="1"/>
          <p:nvPr/>
        </p:nvSpPr>
        <p:spPr>
          <a:xfrm>
            <a:off x="1187624" y="980728"/>
            <a:ext cx="53027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Муниципальное автономное дошкольное образовательное учреждение «Детский сад №29»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D4888146-6F00-84B9-EB44-38D1A37C2DF9}"/>
              </a:ext>
            </a:extLst>
          </p:cNvPr>
          <p:cNvSpPr txBox="1">
            <a:spLocks/>
          </p:cNvSpPr>
          <p:nvPr/>
        </p:nvSpPr>
        <p:spPr>
          <a:xfrm>
            <a:off x="611560" y="692696"/>
            <a:ext cx="7848872" cy="724942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Методические рекомендации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D20B18-C6DD-4E13-331F-2A8C5AF283D6}"/>
              </a:ext>
            </a:extLst>
          </p:cNvPr>
          <p:cNvSpPr txBox="1"/>
          <p:nvPr/>
        </p:nvSpPr>
        <p:spPr>
          <a:xfrm>
            <a:off x="899592" y="1196752"/>
            <a:ext cx="7632848" cy="1572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b="1" dirty="0">
                <a:solidFill>
                  <a:srgbClr val="211E1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этап. Анализ проведения игры.</a:t>
            </a:r>
            <a:endParaRPr lang="ru-RU" sz="2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200" dirty="0">
                <a:solidFill>
                  <a:srgbClr val="211E1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Подведение итогов игры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200" dirty="0">
                <a:solidFill>
                  <a:srgbClr val="211E1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 возникновения проблемных ситуаций, трудностей во время игры.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10D9635-FA19-4454-9EB7-F5C2A9CBF2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5" t="7377" r="9739" b="8254"/>
          <a:stretch/>
        </p:blipFill>
        <p:spPr>
          <a:xfrm>
            <a:off x="694790" y="2905273"/>
            <a:ext cx="3096344" cy="320791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78D3ED3-AEEA-F587-2E0E-65A526D5ED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5" t="4851" r="2967" b="9051"/>
          <a:stretch/>
        </p:blipFill>
        <p:spPr>
          <a:xfrm>
            <a:off x="3995937" y="2856565"/>
            <a:ext cx="4453274" cy="325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826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728" y="612453"/>
            <a:ext cx="7848872" cy="724942"/>
          </a:xfrm>
        </p:spPr>
        <p:txBody>
          <a:bodyPr>
            <a:normAutofit/>
          </a:bodyPr>
          <a:lstStyle/>
          <a:p>
            <a:r>
              <a:rPr lang="ru-RU" sz="3600" dirty="0"/>
              <a:t>Цель: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BCBA8A4-9D2F-F750-6B22-108C1C3002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7584" y="1268760"/>
            <a:ext cx="7598016" cy="6092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dirty="0">
                <a:solidFill>
                  <a:srgbClr val="21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Расширение знаний детей о зимних видах спорта г. Златоуста</a:t>
            </a:r>
            <a:endParaRPr lang="ru-RU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E5067DFC-5CB4-1756-AEE5-5800287EAC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5576" y="2457979"/>
            <a:ext cx="7488832" cy="3707325"/>
          </a:xfrm>
        </p:spPr>
        <p:txBody>
          <a:bodyPr>
            <a:normAutofit fontScale="77500" lnSpcReduction="20000"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sz="2600" dirty="0">
                <a:solidFill>
                  <a:srgbClr val="21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Закреплять и расширять представления детей о зимних видах спорта.</a:t>
            </a:r>
            <a:endParaRPr lang="ru-RU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2600" dirty="0">
                <a:solidFill>
                  <a:srgbClr val="21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Поддерживать интерес к физической культуре и спорту родного города Златоуста.</a:t>
            </a:r>
            <a:endParaRPr lang="ru-RU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2600" dirty="0">
                <a:solidFill>
                  <a:srgbClr val="21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Развивать интерес к спортивным играм и упражнениям.</a:t>
            </a:r>
            <a:endParaRPr lang="ru-RU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2600" dirty="0">
                <a:solidFill>
                  <a:srgbClr val="21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Закреплять навыки выполнения спортивных упражнений.</a:t>
            </a:r>
            <a:endParaRPr lang="ru-RU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2600" dirty="0">
                <a:solidFill>
                  <a:srgbClr val="21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Развивать внимание, логическое мышление, математические способности.</a:t>
            </a:r>
            <a:endParaRPr lang="ru-RU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Font typeface="+mj-lt"/>
              <a:buAutoNum type="arabicPeriod"/>
            </a:pPr>
            <a:r>
              <a:rPr lang="ru-RU" sz="2600" dirty="0">
                <a:solidFill>
                  <a:srgbClr val="21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Совершенствовать навыки количественного и порядкового счета.</a:t>
            </a:r>
          </a:p>
          <a:p>
            <a:pPr>
              <a:spcAft>
                <a:spcPts val="800"/>
              </a:spcAft>
              <a:buFont typeface="+mj-lt"/>
              <a:buAutoNum type="arabicPeriod"/>
            </a:pPr>
            <a:r>
              <a:rPr lang="ru-RU" sz="2600" dirty="0">
                <a:solidFill>
                  <a:srgbClr val="21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Воспитывать дружелюбие, умение следовать определённым правилам, получение опыта победы и проигрыша.</a:t>
            </a:r>
            <a:endParaRPr lang="ru-RU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1A084FD5-C0D1-EA83-86A0-5D96D1CAC720}"/>
              </a:ext>
            </a:extLst>
          </p:cNvPr>
          <p:cNvSpPr txBox="1">
            <a:spLocks/>
          </p:cNvSpPr>
          <p:nvPr/>
        </p:nvSpPr>
        <p:spPr>
          <a:xfrm>
            <a:off x="647564" y="1733037"/>
            <a:ext cx="7848872" cy="724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/>
              <a:t>Задачи: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06EB66E-6E46-DE39-1DB7-DADEB8651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564" y="620688"/>
            <a:ext cx="7848872" cy="724942"/>
          </a:xfrm>
        </p:spPr>
        <p:txBody>
          <a:bodyPr>
            <a:normAutofit fontScale="90000"/>
          </a:bodyPr>
          <a:lstStyle/>
          <a:p>
            <a:r>
              <a:rPr lang="ru-RU" dirty="0"/>
              <a:t>Оборудование: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B3FDBE9C-CFA6-7213-6F3A-3706D4D79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345630"/>
            <a:ext cx="7560840" cy="4780533"/>
          </a:xfrm>
        </p:spPr>
        <p:txBody>
          <a:bodyPr>
            <a:normAutofit fontScale="925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solidFill>
                  <a:srgbClr val="21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Набор включает яркое игровое поле с картинками, конверты с играми-заданиями, кубик для определения количества ходов и фишки-спортсмены.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400" dirty="0">
              <a:solidFill>
                <a:srgbClr val="211E1E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200" b="1" dirty="0">
                <a:solidFill>
                  <a:srgbClr val="21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Игры-задания: </a:t>
            </a:r>
            <a:r>
              <a:rPr lang="ru-RU" sz="2200" dirty="0">
                <a:solidFill>
                  <a:srgbClr val="21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«Одень спортсмена», «Четвёртый лишний», «Соотнеси вид спорта с пиктограммой», «Чей инвентарь», «Зимние лабиринты», «Загадки о зимних видах спорта», «Крутилка: собери картинку», «Выполни упражнение по схеме», «Ребусы», «Задания на математику и логику», «Зимние и летние виды спорта»,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>
                <a:solidFill>
                  <a:srgbClr val="21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пазлы «Зимние виды спорта»,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>
                <a:solidFill>
                  <a:srgbClr val="21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«Физкультминутки с победителем»</a:t>
            </a:r>
          </a:p>
          <a:p>
            <a:pPr marL="0" indent="0">
              <a:spcBef>
                <a:spcPts val="0"/>
              </a:spcBef>
              <a:buNone/>
            </a:pPr>
            <a:endParaRPr lang="ru-RU" sz="2200" dirty="0">
              <a:solidFill>
                <a:srgbClr val="211E1E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r>
              <a:rPr lang="ru-RU" sz="2400" b="1" dirty="0">
                <a:solidFill>
                  <a:srgbClr val="211E1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Каждую из этих игр можно использовать самостоятельно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ru-RU" sz="24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>
            <a:extLst>
              <a:ext uri="{FF2B5EF4-FFF2-40B4-BE49-F238E27FC236}">
                <a16:creationId xmlns:a16="http://schemas.microsoft.com/office/drawing/2014/main" id="{9774BFE7-E5E9-4E78-AE67-AC7FA74CB35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4" r="3861"/>
          <a:stretch/>
        </p:blipFill>
        <p:spPr>
          <a:xfrm>
            <a:off x="726171" y="620688"/>
            <a:ext cx="3816426" cy="2439060"/>
          </a:xfrm>
        </p:spPr>
      </p:pic>
      <p:pic>
        <p:nvPicPr>
          <p:cNvPr id="9" name="Объект 8">
            <a:extLst>
              <a:ext uri="{FF2B5EF4-FFF2-40B4-BE49-F238E27FC236}">
                <a16:creationId xmlns:a16="http://schemas.microsoft.com/office/drawing/2014/main" id="{7EF095C8-DB87-AD6E-8459-7BEEDCB0138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5" y="3687103"/>
            <a:ext cx="4134233" cy="2380455"/>
          </a:xfr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F50D773-B969-5933-93DB-07C5CB27A6C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24"/>
          <a:stretch/>
        </p:blipFill>
        <p:spPr>
          <a:xfrm>
            <a:off x="4214309" y="1970458"/>
            <a:ext cx="4350371" cy="28987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B12266-90A1-14BF-EEE3-7EE30CC77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92697"/>
            <a:ext cx="7772400" cy="576064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Описание игры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8E4A935-291C-CD4A-73D5-EE3EDE3CD7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7584" y="1124745"/>
            <a:ext cx="7488832" cy="2664295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dirty="0">
                <a:solidFill>
                  <a:srgbClr val="211E1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игре могут принимать участие 2-4 игрока. Для начала игроки выбирают себе фишку-спортсмена и определяют кто будет ходить первым. 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dirty="0">
                <a:solidFill>
                  <a:srgbClr val="211E1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Путешествие начинается. Все фишки в начале игры находятся на </a:t>
            </a:r>
            <a:r>
              <a:rPr lang="ru-RU" sz="2200" dirty="0" err="1">
                <a:solidFill>
                  <a:srgbClr val="211E1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СТАРТе</a:t>
            </a:r>
            <a:r>
              <a:rPr lang="ru-RU" sz="2200" dirty="0">
                <a:solidFill>
                  <a:srgbClr val="211E1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Игроки бросают по очереди кубик и продвигают свою фишку вперед по игровому полю на столько кружков, сколько очков выпало на кубике. 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075BB8E-E772-36C4-2461-274B280345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8" b="23127"/>
          <a:stretch/>
        </p:blipFill>
        <p:spPr>
          <a:xfrm>
            <a:off x="1403648" y="3789040"/>
            <a:ext cx="4910146" cy="266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5740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5B15A4D-09F6-E7CA-23BF-1705894F2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462" y="692696"/>
            <a:ext cx="7774969" cy="86409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44CC64C-B1BB-BCFB-8573-1260EDB6A2D6}"/>
              </a:ext>
            </a:extLst>
          </p:cNvPr>
          <p:cNvSpPr txBox="1"/>
          <p:nvPr/>
        </p:nvSpPr>
        <p:spPr>
          <a:xfrm>
            <a:off x="827584" y="1268760"/>
            <a:ext cx="756084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пути участников встречаются картинки с различными видами зимнего спорта и с вопросами. Если фишка остановилась на картинке с изображением вида спорта или вопроса, то игрок должен выполнить задание из конверта с соответствующим символом. (Для большего интереса задания могут выполнять все игроки одновременно)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34E0BDF-638B-B6FD-6D5E-CE728F8739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8" b="13453"/>
          <a:stretch/>
        </p:blipFill>
        <p:spPr>
          <a:xfrm>
            <a:off x="1187624" y="3454399"/>
            <a:ext cx="4446086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1529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7CF51E8-88B6-5F50-4ED2-3F7992BA29C4}"/>
              </a:ext>
            </a:extLst>
          </p:cNvPr>
          <p:cNvSpPr txBox="1"/>
          <p:nvPr/>
        </p:nvSpPr>
        <p:spPr>
          <a:xfrm>
            <a:off x="827584" y="1133488"/>
            <a:ext cx="5832648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211E1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Побеждает тот, кто первым дойдет до ФИНИША, где их встречает </a:t>
            </a:r>
            <a:r>
              <a:rPr lang="ru-RU" sz="2200" dirty="0" err="1">
                <a:solidFill>
                  <a:srgbClr val="211E1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Снежик</a:t>
            </a:r>
            <a:r>
              <a:rPr lang="ru-RU" sz="2200" dirty="0">
                <a:solidFill>
                  <a:srgbClr val="211E1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символ Спартакиады сильнейших 2024 года. Победитель проводит спортивную разминку со всеми участниками игры.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B999115-619E-C6D4-FE74-55D4B9A110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628" y="952681"/>
            <a:ext cx="1944440" cy="194833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299EC48-88B8-5D77-9046-158CE074060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24" b="11162"/>
          <a:stretch/>
        </p:blipFill>
        <p:spPr>
          <a:xfrm>
            <a:off x="1608109" y="2918592"/>
            <a:ext cx="5556180" cy="329717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D6794E3-D79E-24A9-3A15-3EC319A2CE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419" y="613279"/>
            <a:ext cx="7773074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0619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1CC5C5-74BA-4C47-69B3-FCB015052BB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17550" y="658977"/>
            <a:ext cx="7848600" cy="725488"/>
          </a:xfrm>
        </p:spPr>
        <p:txBody>
          <a:bodyPr>
            <a:normAutofit fontScale="90000"/>
          </a:bodyPr>
          <a:lstStyle/>
          <a:p>
            <a:r>
              <a:rPr lang="ru-RU" dirty="0"/>
              <a:t>Методические рекомендации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B45D41-D25D-22A3-CCBF-EC792E74BB3D}"/>
              </a:ext>
            </a:extLst>
          </p:cNvPr>
          <p:cNvSpPr txBox="1"/>
          <p:nvPr/>
        </p:nvSpPr>
        <p:spPr>
          <a:xfrm>
            <a:off x="899592" y="1265331"/>
            <a:ext cx="7632848" cy="1572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b="1" dirty="0">
                <a:solidFill>
                  <a:srgbClr val="211E1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этап. Подготовительный.</a:t>
            </a:r>
            <a:endParaRPr lang="ru-RU" sz="2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200" dirty="0">
                <a:solidFill>
                  <a:srgbClr val="211E1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Ознакомление детей с зимними видами спорта;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200" dirty="0">
                <a:solidFill>
                  <a:srgbClr val="211E1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играми-заданиями, которые входят в комплект данной игры.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200" dirty="0">
                <a:solidFill>
                  <a:srgbClr val="211E1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Изготовление фишек-спортсменов для игры.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3E246D-010B-02B0-3AC8-B6F8C33659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2" t="3592" r="6158" b="16350"/>
          <a:stretch/>
        </p:blipFill>
        <p:spPr>
          <a:xfrm>
            <a:off x="827584" y="2835830"/>
            <a:ext cx="2293623" cy="331301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33028A7-2FB2-89F0-CAD2-6709EA46AF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3" b="11405"/>
          <a:stretch/>
        </p:blipFill>
        <p:spPr>
          <a:xfrm>
            <a:off x="3271910" y="2885861"/>
            <a:ext cx="5203844" cy="3223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1200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9B513F-45FC-C35E-DC5F-44AE6DF74691}"/>
              </a:ext>
            </a:extLst>
          </p:cNvPr>
          <p:cNvSpPr txBox="1">
            <a:spLocks/>
          </p:cNvSpPr>
          <p:nvPr/>
        </p:nvSpPr>
        <p:spPr>
          <a:xfrm>
            <a:off x="611560" y="692696"/>
            <a:ext cx="7848872" cy="724942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Методические рекомендации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14DCCB-2055-04B4-E467-9A3DE52894FF}"/>
              </a:ext>
            </a:extLst>
          </p:cNvPr>
          <p:cNvSpPr txBox="1"/>
          <p:nvPr/>
        </p:nvSpPr>
        <p:spPr>
          <a:xfrm>
            <a:off x="719572" y="1210417"/>
            <a:ext cx="7704856" cy="1911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b="1" dirty="0">
                <a:solidFill>
                  <a:srgbClr val="211E1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этап. Основной – проведение игры.</a:t>
            </a:r>
            <a:endParaRPr lang="ru-RU" sz="2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200" dirty="0">
                <a:solidFill>
                  <a:srgbClr val="211E1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Ознакомление детей с содержанием игры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200" dirty="0">
                <a:solidFill>
                  <a:srgbClr val="211E1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Объяснение хода и правил игры;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200" dirty="0">
                <a:solidFill>
                  <a:srgbClr val="211E1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Определение роли воспитателя в игре;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200" dirty="0">
                <a:solidFill>
                  <a:srgbClr val="211E1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игры, при необходимости – помощь воспитателя.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ADFB4CC-36D8-6D5E-1562-4E71C70D14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35" b="8873"/>
          <a:stretch/>
        </p:blipFill>
        <p:spPr>
          <a:xfrm>
            <a:off x="1790873" y="3121838"/>
            <a:ext cx="5473461" cy="325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5102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-__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-__</Template>
  <TotalTime>147</TotalTime>
  <Words>440</Words>
  <Application>Microsoft Office PowerPoint</Application>
  <PresentationFormat>Экран (4:3)</PresentationFormat>
  <Paragraphs>45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-__</vt:lpstr>
      <vt:lpstr>Дидактическая игра-ходилка «ЗИМНИЕ ВИДЫ СПОРТА»</vt:lpstr>
      <vt:lpstr>Цель:</vt:lpstr>
      <vt:lpstr>Оборудование:</vt:lpstr>
      <vt:lpstr>Презентация PowerPoint</vt:lpstr>
      <vt:lpstr>Описание игры</vt:lpstr>
      <vt:lpstr>Презентация PowerPoint</vt:lpstr>
      <vt:lpstr>Презентация PowerPoint</vt:lpstr>
      <vt:lpstr>Методические рекомендации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</dc:creator>
  <cp:lastModifiedBy>Tatiana</cp:lastModifiedBy>
  <cp:revision>7</cp:revision>
  <dcterms:created xsi:type="dcterms:W3CDTF">2018-02-23T18:30:47Z</dcterms:created>
  <dcterms:modified xsi:type="dcterms:W3CDTF">2024-03-01T06:46:33Z</dcterms:modified>
</cp:coreProperties>
</file>