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6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FF"/>
    <a:srgbClr val="8181FF"/>
    <a:srgbClr val="C6C4C2"/>
    <a:srgbClr val="CACAC8"/>
    <a:srgbClr val="C7C7C5"/>
    <a:srgbClr val="FE9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ya Lukyanenko" userId="2e59d2bc0b30caba" providerId="LiveId" clId="{B2303957-5DDC-44DF-A793-2DECC4D25C9C}"/>
    <pc:docChg chg="undo custSel modSld">
      <pc:chgData name="Victoriya Lukyanenko" userId="2e59d2bc0b30caba" providerId="LiveId" clId="{B2303957-5DDC-44DF-A793-2DECC4D25C9C}" dt="2024-02-23T17:49:50.678" v="10"/>
      <pc:docMkLst>
        <pc:docMk/>
      </pc:docMkLst>
      <pc:sldChg chg="delSp modSp mod">
        <pc:chgData name="Victoriya Lukyanenko" userId="2e59d2bc0b30caba" providerId="LiveId" clId="{B2303957-5DDC-44DF-A793-2DECC4D25C9C}" dt="2024-02-23T17:49:50.678" v="10"/>
        <pc:sldMkLst>
          <pc:docMk/>
          <pc:sldMk cId="3922628599" sldId="258"/>
        </pc:sldMkLst>
        <pc:spChg chg="mod">
          <ac:chgData name="Victoriya Lukyanenko" userId="2e59d2bc0b30caba" providerId="LiveId" clId="{B2303957-5DDC-44DF-A793-2DECC4D25C9C}" dt="2024-02-23T17:49:33.539" v="1"/>
          <ac:spMkLst>
            <pc:docMk/>
            <pc:sldMk cId="3922628599" sldId="258"/>
            <ac:spMk id="2" creationId="{00000000-0000-0000-0000-000000000000}"/>
          </ac:spMkLst>
        </pc:spChg>
        <pc:spChg chg="mod">
          <ac:chgData name="Victoriya Lukyanenko" userId="2e59d2bc0b30caba" providerId="LiveId" clId="{B2303957-5DDC-44DF-A793-2DECC4D25C9C}" dt="2024-02-23T17:49:41.555" v="6" actId="1076"/>
          <ac:spMkLst>
            <pc:docMk/>
            <pc:sldMk cId="3922628599" sldId="258"/>
            <ac:spMk id="5" creationId="{00000000-0000-0000-0000-000000000000}"/>
          </ac:spMkLst>
        </pc:spChg>
        <pc:spChg chg="del mod">
          <ac:chgData name="Victoriya Lukyanenko" userId="2e59d2bc0b30caba" providerId="LiveId" clId="{B2303957-5DDC-44DF-A793-2DECC4D25C9C}" dt="2024-02-23T17:49:50.678" v="10"/>
          <ac:spMkLst>
            <pc:docMk/>
            <pc:sldMk cId="3922628599" sldId="258"/>
            <ac:spMk id="6" creationId="{00000000-0000-0000-0000-000000000000}"/>
          </ac:spMkLst>
        </pc:spChg>
        <pc:spChg chg="del">
          <ac:chgData name="Victoriya Lukyanenko" userId="2e59d2bc0b30caba" providerId="LiveId" clId="{B2303957-5DDC-44DF-A793-2DECC4D25C9C}" dt="2024-02-23T17:49:37.790" v="4" actId="478"/>
          <ac:spMkLst>
            <pc:docMk/>
            <pc:sldMk cId="3922628599" sldId="258"/>
            <ac:spMk id="7" creationId="{00000000-0000-0000-0000-000000000000}"/>
          </ac:spMkLst>
        </pc:spChg>
        <pc:spChg chg="del mod">
          <ac:chgData name="Victoriya Lukyanenko" userId="2e59d2bc0b30caba" providerId="LiveId" clId="{B2303957-5DDC-44DF-A793-2DECC4D25C9C}" dt="2024-02-23T17:49:44.302" v="7" actId="478"/>
          <ac:spMkLst>
            <pc:docMk/>
            <pc:sldMk cId="3922628599" sldId="258"/>
            <ac:spMk id="8" creationId="{00000000-0000-0000-0000-000000000000}"/>
          </ac:spMkLst>
        </pc:spChg>
        <pc:picChg chg="del">
          <ac:chgData name="Victoriya Lukyanenko" userId="2e59d2bc0b30caba" providerId="LiveId" clId="{B2303957-5DDC-44DF-A793-2DECC4D25C9C}" dt="2024-02-23T17:49:35.877" v="2" actId="478"/>
          <ac:picMkLst>
            <pc:docMk/>
            <pc:sldMk cId="3922628599" sldId="258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8BB51-616C-4492-AE1E-3528CF617E28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0D7D-5054-4BBE-BAB9-755813036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2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0D7D-5054-4BBE-BAB9-755813036E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9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6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6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2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2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3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0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7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87B-C83E-43B8-A70F-4D5130521C10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D290-AF7E-48BC-9262-FA5A535A6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37327" r="13465" b="23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tx1">
                  <a:alpha val="45000"/>
                </a:schemeClr>
              </a:gs>
              <a:gs pos="100000">
                <a:schemeClr val="bg2">
                  <a:alpha val="1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656247" y="4216123"/>
            <a:ext cx="3913632" cy="3913632"/>
          </a:xfrm>
          <a:prstGeom prst="ellipse">
            <a:avLst/>
          </a:prstGeom>
          <a:noFill/>
          <a:ln w="76200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28103" y="4587979"/>
            <a:ext cx="3169920" cy="3169920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7189" y="4623056"/>
            <a:ext cx="749991" cy="749991"/>
          </a:xfrm>
          <a:prstGeom prst="ellipse">
            <a:avLst/>
          </a:prstGeom>
          <a:noFill/>
          <a:ln w="28575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463" y="256253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7193463" y="-343219"/>
            <a:ext cx="1739174" cy="1739174"/>
          </a:xfrm>
          <a:prstGeom prst="ellipse">
            <a:avLst/>
          </a:prstGeom>
          <a:noFill/>
          <a:ln w="19050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63050" y="1205305"/>
            <a:ext cx="533869" cy="533869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9989916" y="2987714"/>
            <a:ext cx="1259739" cy="3626118"/>
          </a:xfrm>
          <a:prstGeom prst="roundRect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5518" r="-69" b="63784"/>
          <a:stretch/>
        </p:blipFill>
        <p:spPr>
          <a:xfrm>
            <a:off x="-40436" y="-16346"/>
            <a:ext cx="12232436" cy="1690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0436" y="-16345"/>
            <a:ext cx="12232436" cy="169016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8504" y="768372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ПРИМЕРЫ ЗАДАНИЙ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1383" y="2829229"/>
            <a:ext cx="438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«Повторение по теме «Лексика»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0504" y="33273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дать название каждому облаку, составить мини-рассказ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69" y="1938162"/>
            <a:ext cx="3330265" cy="4440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882707" y="2109717"/>
            <a:ext cx="2438611" cy="591363"/>
            <a:chOff x="4876692" y="3161408"/>
            <a:chExt cx="2438611" cy="591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692" y="3161408"/>
              <a:ext cx="2438611" cy="59136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82650" y="3244334"/>
              <a:ext cx="226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Урок русского языка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43387" y="4179624"/>
            <a:ext cx="5439053" cy="2272384"/>
            <a:chOff x="843387" y="4179624"/>
            <a:chExt cx="5439053" cy="227238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/>
            <a:srcRect t="2696"/>
            <a:stretch/>
          </p:blipFill>
          <p:spPr>
            <a:xfrm>
              <a:off x="2570556" y="4273262"/>
              <a:ext cx="2119285" cy="216160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387" y="4179624"/>
              <a:ext cx="2244587" cy="227238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233" y="4288252"/>
              <a:ext cx="2031207" cy="2115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55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9722868" y="2981161"/>
            <a:ext cx="1259739" cy="3626118"/>
          </a:xfrm>
          <a:prstGeom prst="roundRect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5518" r="-69" b="63784"/>
          <a:stretch/>
        </p:blipFill>
        <p:spPr>
          <a:xfrm>
            <a:off x="-40436" y="-16346"/>
            <a:ext cx="12232436" cy="1690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0436" y="-16345"/>
            <a:ext cx="12232436" cy="169016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8504" y="768372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ПРИМЕРЫ ЗАДАНИЙ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1383" y="2829229"/>
            <a:ext cx="438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русском дышим языке…»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0504" y="33273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задание, выполненное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Creator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82707" y="2061450"/>
            <a:ext cx="2750509" cy="923330"/>
            <a:chOff x="4876692" y="3113141"/>
            <a:chExt cx="2438611" cy="9233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692" y="3161408"/>
              <a:ext cx="2438611" cy="59136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84787" y="3113141"/>
              <a:ext cx="20993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Урок родной (русской) литературы   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319" y="2021100"/>
            <a:ext cx="3078031" cy="4104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70" y="4136645"/>
            <a:ext cx="2716297" cy="27213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73303" y="6136549"/>
            <a:ext cx="4049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в  формате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576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35996" r="339" b="2650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48659" y="3323387"/>
            <a:ext cx="5167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НА ЭТАПЕ РЕФЛЕКСИИ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89376" y="1162783"/>
            <a:ext cx="3774631" cy="1384995"/>
            <a:chOff x="6660977" y="317378"/>
            <a:chExt cx="3774631" cy="1384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759345" y="341376"/>
              <a:ext cx="3664727" cy="1360997"/>
            </a:xfrm>
            <a:prstGeom prst="roundRect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60977" y="317378"/>
              <a:ext cx="377463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Формирует креативное мышление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7743" y="2972270"/>
            <a:ext cx="3664727" cy="1624212"/>
            <a:chOff x="6580382" y="2644126"/>
            <a:chExt cx="3452210" cy="13511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80382" y="2644126"/>
              <a:ext cx="3452210" cy="1260259"/>
            </a:xfrm>
            <a:prstGeom prst="roundRect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99997" y="2794940"/>
              <a:ext cx="26348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Позволяет сделать самоанализ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87743" y="4928313"/>
            <a:ext cx="3676264" cy="1620837"/>
            <a:chOff x="5966220" y="5079442"/>
            <a:chExt cx="3452210" cy="1337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966220" y="5079442"/>
              <a:ext cx="3452210" cy="1260259"/>
            </a:xfrm>
            <a:prstGeom prst="roundRect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62715" y="5216639"/>
              <a:ext cx="32191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Позволяет осуществить самооценку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237">
            <a:off x="4867376" y="2144499"/>
            <a:ext cx="2129140" cy="7539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6548" flipV="1">
            <a:off x="4885146" y="4518593"/>
            <a:ext cx="2196797" cy="7848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4481">
            <a:off x="4997907" y="3319970"/>
            <a:ext cx="1626740" cy="53005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427" y="6382242"/>
            <a:ext cx="451143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92045" y="974969"/>
            <a:ext cx="455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 ФОРМАТЕ ОНЛАЙН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426" y="6559396"/>
            <a:ext cx="451143" cy="134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920" t="9163" r="9427" b="7370"/>
          <a:stretch/>
        </p:blipFill>
        <p:spPr>
          <a:xfrm>
            <a:off x="389323" y="1973947"/>
            <a:ext cx="3742944" cy="2128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1160" t="8941" r="13590" b="4737"/>
          <a:stretch/>
        </p:blipFill>
        <p:spPr>
          <a:xfrm>
            <a:off x="4521591" y="1973948"/>
            <a:ext cx="3295820" cy="2128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9352" t="8487" r="10099" b="5401"/>
          <a:stretch/>
        </p:blipFill>
        <p:spPr>
          <a:xfrm>
            <a:off x="8206735" y="1973948"/>
            <a:ext cx="3541345" cy="2128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574" y="4413800"/>
            <a:ext cx="1968442" cy="1968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280" y="4413800"/>
            <a:ext cx="1968442" cy="19684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186" y="4413800"/>
            <a:ext cx="1968442" cy="19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5396" y="2778648"/>
            <a:ext cx="371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УМЕНИЕ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умение  наблюдать, выявлять, соотносить, выделять основное и главное 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21568" y="2265461"/>
            <a:ext cx="4595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МОТИВАЦИЯ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Захватывает учеников, вызывает интерес, вносит разнообразие в учебную деятельность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5760" y="4550128"/>
            <a:ext cx="5348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ВОСПРИЯТИЕ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процесс восприятия и понимания информации , повышает эффективность усвоения материала.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1568" y="4134114"/>
            <a:ext cx="3857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ПОБУЖДЕНИЕ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Концентрирует внимание, побуждает к поиску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38593" y="1065565"/>
            <a:ext cx="7914807" cy="94695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42431" y="1277837"/>
            <a:ext cx="749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РЕЗУЛЬТАТ ПРИМЕНЕНИЯ ПРИЕМА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5990170" y="1931963"/>
            <a:ext cx="4142" cy="416057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74363" y="6092540"/>
            <a:ext cx="371580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94312" y="5354053"/>
            <a:ext cx="371580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90170" y="3802004"/>
            <a:ext cx="371580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274362" y="4306993"/>
            <a:ext cx="371580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2191915" y="4224082"/>
            <a:ext cx="164892" cy="1648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138593" y="6010094"/>
            <a:ext cx="164892" cy="1648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566173" y="3719558"/>
            <a:ext cx="164892" cy="1648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616039" y="5266124"/>
            <a:ext cx="164892" cy="1648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7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rgbClr val="7C7D7F">
                  <a:alpha val="59000"/>
                  <a:lumMod val="10000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0036" y="3075057"/>
            <a:ext cx="7731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9428" y="4804946"/>
            <a:ext cx="9833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АКТИВНОСТЬ + ИНТЕРЕС + ТВОРЧЕСТВО = </a:t>
            </a:r>
            <a:r>
              <a:rPr lang="ru-RU" sz="1600" dirty="0">
                <a:solidFill>
                  <a:srgbClr val="8181FF"/>
                </a:solidFill>
                <a:latin typeface="Arial Black" panose="020B0A04020102020204" pitchFamily="34" charset="0"/>
              </a:rPr>
              <a:t>ЯРКИЕ И ЗАПОМИНАЮЩИЕСЯ УРОКИ</a:t>
            </a:r>
          </a:p>
        </p:txBody>
      </p:sp>
    </p:spTree>
    <p:extLst>
      <p:ext uri="{BB962C8B-B14F-4D97-AF65-F5344CB8AC3E}">
        <p14:creationId xmlns:p14="http://schemas.microsoft.com/office/powerpoint/2010/main" val="38594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13771" y="2209984"/>
            <a:ext cx="4290646" cy="42906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14933" r="212" b="39492"/>
          <a:stretch/>
        </p:blipFill>
        <p:spPr>
          <a:xfrm>
            <a:off x="0" y="3548826"/>
            <a:ext cx="12192000" cy="33091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560230"/>
            <a:ext cx="12192000" cy="32977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30857" y="2610338"/>
            <a:ext cx="2530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ПОКОЛЕНИЕ АЛЬФА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50465" y="2346592"/>
            <a:ext cx="3137095" cy="590843"/>
            <a:chOff x="624277" y="1881357"/>
            <a:chExt cx="3137095" cy="59084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24277" y="1881357"/>
              <a:ext cx="3137095" cy="59084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3565" y="1955077"/>
              <a:ext cx="277851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Рассеянное внимание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37594" y="1122580"/>
            <a:ext cx="3541354" cy="590843"/>
            <a:chOff x="2192824" y="815945"/>
            <a:chExt cx="3541354" cy="59084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22695" y="815945"/>
              <a:ext cx="3478119" cy="59084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92824" y="872285"/>
              <a:ext cx="35413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Развитые цифровые навыки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844670" y="1081004"/>
            <a:ext cx="3706687" cy="656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44671" y="1006323"/>
            <a:ext cx="3706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Индивидуалисты,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умеют взаимодействовать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278229" y="2328789"/>
            <a:ext cx="3407600" cy="590843"/>
            <a:chOff x="8393722" y="1881357"/>
            <a:chExt cx="3407600" cy="59084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430628" y="1881357"/>
              <a:ext cx="3272347" cy="59084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393722" y="1957136"/>
              <a:ext cx="34076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Требуют быстрого анализа</a:t>
              </a: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3476708" y="2494627"/>
            <a:ext cx="878496" cy="6027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14687" y="1245809"/>
            <a:ext cx="470187" cy="106779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772059" y="2477136"/>
            <a:ext cx="658569" cy="59150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505383" y="1277122"/>
            <a:ext cx="480159" cy="103647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23040"/>
            <a:ext cx="12232958" cy="6881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3040"/>
            <a:ext cx="12232958" cy="688104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069145" y="2043330"/>
            <a:ext cx="10235228" cy="1181687"/>
            <a:chOff x="1069145" y="2127738"/>
            <a:chExt cx="10235228" cy="118168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47074" y="2236817"/>
              <a:ext cx="9757299" cy="963530"/>
            </a:xfrm>
            <a:prstGeom prst="roundRect">
              <a:avLst/>
            </a:prstGeom>
            <a:noFill/>
            <a:ln w="28575">
              <a:solidFill>
                <a:srgbClr val="030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069145" y="2127738"/>
              <a:ext cx="1181687" cy="1181687"/>
            </a:xfrm>
            <a:prstGeom prst="ellipse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57391" y="2170864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40515" y="2426193"/>
              <a:ext cx="4264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Активизация внимания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041010" y="3410604"/>
            <a:ext cx="10235228" cy="1181687"/>
            <a:chOff x="1041010" y="3495012"/>
            <a:chExt cx="10235228" cy="118168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518939" y="3604091"/>
              <a:ext cx="9757299" cy="963530"/>
            </a:xfrm>
            <a:prstGeom prst="roundRect">
              <a:avLst/>
            </a:prstGeom>
            <a:noFill/>
            <a:ln w="28575">
              <a:solidFill>
                <a:srgbClr val="030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41010" y="3495012"/>
              <a:ext cx="1181687" cy="1181687"/>
            </a:xfrm>
            <a:prstGeom prst="ellipse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57391" y="3525578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519218" y="3787188"/>
              <a:ext cx="77567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коммуникативных навыков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69145" y="4765319"/>
            <a:ext cx="10650284" cy="1181687"/>
            <a:chOff x="1069145" y="4849727"/>
            <a:chExt cx="10650284" cy="1181687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47074" y="4958806"/>
              <a:ext cx="9757299" cy="963530"/>
            </a:xfrm>
            <a:prstGeom prst="roundRect">
              <a:avLst/>
            </a:prstGeom>
            <a:noFill/>
            <a:ln w="28575">
              <a:solidFill>
                <a:srgbClr val="030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69145" y="4849727"/>
              <a:ext cx="1181687" cy="1181687"/>
            </a:xfrm>
            <a:prstGeom prst="ellipse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85526" y="4907797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534471" y="4873825"/>
              <a:ext cx="918495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Научить быстро анализировать, сравнивать, логически рассуждать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428665" y="1083553"/>
            <a:ext cx="5937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Задачи для учителя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6172750" y="6432786"/>
            <a:ext cx="453134" cy="133901"/>
            <a:chOff x="5894363" y="-1308295"/>
            <a:chExt cx="3094424" cy="914400"/>
          </a:xfrm>
        </p:grpSpPr>
        <p:sp>
          <p:nvSpPr>
            <p:cNvPr id="48" name="Овал 47"/>
            <p:cNvSpPr/>
            <p:nvPr/>
          </p:nvSpPr>
          <p:spPr>
            <a:xfrm>
              <a:off x="5894363" y="-1308295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984375" y="-1308295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074387" y="-1308295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810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191"/>
            <a:ext cx="12232958" cy="688104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172750" y="6432786"/>
            <a:ext cx="453134" cy="133901"/>
            <a:chOff x="5894363" y="-1308295"/>
            <a:chExt cx="3094424" cy="914400"/>
          </a:xfrm>
        </p:grpSpPr>
        <p:sp>
          <p:nvSpPr>
            <p:cNvPr id="48" name="Овал 47"/>
            <p:cNvSpPr/>
            <p:nvPr/>
          </p:nvSpPr>
          <p:spPr>
            <a:xfrm>
              <a:off x="5894363" y="-1308295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984375" y="-1308295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074387" y="-1308295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74389" y="0"/>
            <a:ext cx="9658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40" y="699474"/>
            <a:ext cx="2895703" cy="19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9" y="-25765"/>
            <a:ext cx="4745663" cy="3476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21" y="2868119"/>
            <a:ext cx="5882727" cy="37575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10237" y="4890644"/>
            <a:ext cx="2997960" cy="2997960"/>
          </a:xfrm>
          <a:prstGeom prst="ellipse">
            <a:avLst/>
          </a:prstGeom>
          <a:noFill/>
          <a:ln w="28575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-1192323" y="-590043"/>
            <a:ext cx="2302728" cy="2302728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7913" y="798285"/>
            <a:ext cx="914400" cy="914400"/>
          </a:xfrm>
          <a:prstGeom prst="ellipse">
            <a:avLst/>
          </a:prstGeom>
          <a:noFill/>
          <a:ln w="28575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30" y="2506779"/>
            <a:ext cx="5175326" cy="173727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«Облако слов» </a:t>
            </a:r>
            <a:b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как способ развития креативного мышления у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3144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Овал 57"/>
          <p:cNvSpPr/>
          <p:nvPr/>
        </p:nvSpPr>
        <p:spPr>
          <a:xfrm>
            <a:off x="10964459" y="938750"/>
            <a:ext cx="2907287" cy="2907287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9"/>
          <a:stretch/>
        </p:blipFill>
        <p:spPr>
          <a:xfrm>
            <a:off x="-5166" y="-15498"/>
            <a:ext cx="12197166" cy="196286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15139" y="1020774"/>
            <a:ext cx="6823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МЕТОДИКА СОЗДАНИЯ ОБЛАКА СЛОВ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1789" t="26728" r="21330" b="27412"/>
          <a:stretch/>
        </p:blipFill>
        <p:spPr>
          <a:xfrm>
            <a:off x="1348579" y="2408319"/>
            <a:ext cx="606089" cy="4886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21363" t="23112" r="21941" b="23221"/>
          <a:stretch/>
        </p:blipFill>
        <p:spPr>
          <a:xfrm>
            <a:off x="3590017" y="2410694"/>
            <a:ext cx="569128" cy="5387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067" y="2410694"/>
            <a:ext cx="557016" cy="557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l="24609" t="21381" r="24321" b="21706"/>
          <a:stretch/>
        </p:blipFill>
        <p:spPr>
          <a:xfrm>
            <a:off x="10177494" y="2392394"/>
            <a:ext cx="499832" cy="5570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/>
          <a:srcRect l="20065" t="19650" r="19559" b="19542"/>
          <a:stretch/>
        </p:blipFill>
        <p:spPr>
          <a:xfrm>
            <a:off x="8003114" y="2392508"/>
            <a:ext cx="643559" cy="64817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747054" y="2670900"/>
            <a:ext cx="0" cy="3564927"/>
          </a:xfrm>
          <a:prstGeom prst="line">
            <a:avLst/>
          </a:prstGeom>
          <a:ln>
            <a:solidFill>
              <a:srgbClr val="03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918575" y="2650909"/>
            <a:ext cx="0" cy="3564927"/>
          </a:xfrm>
          <a:prstGeom prst="line">
            <a:avLst/>
          </a:prstGeom>
          <a:ln>
            <a:solidFill>
              <a:srgbClr val="03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191698" y="2662094"/>
            <a:ext cx="0" cy="3564927"/>
          </a:xfrm>
          <a:prstGeom prst="line">
            <a:avLst/>
          </a:prstGeom>
          <a:ln>
            <a:solidFill>
              <a:srgbClr val="03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378302" y="2670901"/>
            <a:ext cx="0" cy="3564927"/>
          </a:xfrm>
          <a:prstGeom prst="line">
            <a:avLst/>
          </a:prstGeom>
          <a:ln>
            <a:solidFill>
              <a:srgbClr val="03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96564" y="3985537"/>
            <a:ext cx="234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образ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99260" y="3985536"/>
            <a:ext cx="1297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по теме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58344" y="3721118"/>
            <a:ext cx="2137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Разный шрифт и хаотичное расположение слов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128124" y="3991946"/>
            <a:ext cx="2292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цвета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980724" y="3905784"/>
            <a:ext cx="2897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и критическое мышление</a:t>
            </a:r>
          </a:p>
        </p:txBody>
      </p:sp>
      <p:sp>
        <p:nvSpPr>
          <p:cNvPr id="56" name="Овал 55"/>
          <p:cNvSpPr/>
          <p:nvPr/>
        </p:nvSpPr>
        <p:spPr>
          <a:xfrm>
            <a:off x="-1004064" y="5106113"/>
            <a:ext cx="2856606" cy="2856606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-853693" y="5253484"/>
            <a:ext cx="2561864" cy="2561864"/>
          </a:xfrm>
          <a:prstGeom prst="ellipse">
            <a:avLst/>
          </a:prstGeom>
          <a:noFill/>
          <a:ln w="38100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108946" y="6031390"/>
            <a:ext cx="503026" cy="503026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1237858" y="3264075"/>
            <a:ext cx="604434" cy="604434"/>
          </a:xfrm>
          <a:prstGeom prst="ellipse">
            <a:avLst/>
          </a:prstGeom>
          <a:noFill/>
          <a:ln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-151945" y="2871019"/>
            <a:ext cx="914400" cy="914400"/>
          </a:xfrm>
          <a:prstGeom prst="ellipse">
            <a:avLst/>
          </a:prstGeom>
          <a:noFill/>
          <a:ln w="28575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775881" y="5804453"/>
            <a:ext cx="1563700" cy="1563700"/>
          </a:xfrm>
          <a:prstGeom prst="ellipse">
            <a:avLst/>
          </a:prstGeom>
          <a:noFill/>
          <a:ln w="38100">
            <a:solidFill>
              <a:srgbClr val="03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8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798" b="5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>
                  <a:lumMod val="100000"/>
                  <a:alpha val="77000"/>
                </a:schemeClr>
              </a:gs>
              <a:gs pos="87000">
                <a:schemeClr val="bg2">
                  <a:alpha val="13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08" y="2700847"/>
            <a:ext cx="2469179" cy="34200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6574" y="1640604"/>
            <a:ext cx="479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ПОЯВЛЕНИЕ И РАСПРОСТРАНЕНИЕ ТЕРМИНА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6403" y="456490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Дуглас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Коупленд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20503539">
            <a:off x="6502515" y="3477620"/>
            <a:ext cx="1555836" cy="1401923"/>
            <a:chOff x="6165441" y="3016487"/>
            <a:chExt cx="1609821" cy="1476540"/>
          </a:xfrm>
        </p:grpSpPr>
        <p:sp>
          <p:nvSpPr>
            <p:cNvPr id="13" name="Дуга 12"/>
            <p:cNvSpPr/>
            <p:nvPr/>
          </p:nvSpPr>
          <p:spPr>
            <a:xfrm rot="5286036">
              <a:off x="6230360" y="2951568"/>
              <a:ext cx="1434107" cy="1563945"/>
            </a:xfrm>
            <a:prstGeom prst="arc">
              <a:avLst>
                <a:gd name="adj1" fmla="val 15957024"/>
                <a:gd name="adj2" fmla="val 0"/>
              </a:avLst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7437177">
              <a:off x="6961164" y="4408344"/>
              <a:ext cx="74569" cy="947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20921604">
              <a:off x="7648161" y="3576223"/>
              <a:ext cx="127101" cy="13466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1559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35996" r="339" b="2650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04924" y="3109290"/>
            <a:ext cx="4791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НА ЭТАПЕ ЦЕЛЕПОЛАГАНИЯ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731635" y="969937"/>
            <a:ext cx="3452210" cy="1260259"/>
            <a:chOff x="6715931" y="341376"/>
            <a:chExt cx="3452210" cy="12602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715931" y="341376"/>
              <a:ext cx="3452210" cy="1260259"/>
            </a:xfrm>
            <a:prstGeom prst="roundRect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79509" y="497825"/>
              <a:ext cx="33250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Учит анализировать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50420" y="2894660"/>
            <a:ext cx="3452210" cy="1260259"/>
            <a:chOff x="6580382" y="2644126"/>
            <a:chExt cx="3452210" cy="12602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80382" y="2644126"/>
              <a:ext cx="3452210" cy="1260259"/>
            </a:xfrm>
            <a:prstGeom prst="roundRect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078" y="2858758"/>
              <a:ext cx="26348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Акцентирует внимание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731635" y="4819383"/>
            <a:ext cx="3452210" cy="1260259"/>
            <a:chOff x="5966220" y="5079442"/>
            <a:chExt cx="3452210" cy="12602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966220" y="5079442"/>
              <a:ext cx="3452210" cy="1260259"/>
            </a:xfrm>
            <a:prstGeom prst="roundRect">
              <a:avLst/>
            </a:prstGeom>
            <a:solidFill>
              <a:srgbClr val="030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117229" y="5294072"/>
              <a:ext cx="32191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Мотивирует на изучение нового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18417" flipV="1">
            <a:off x="4394799" y="2096669"/>
            <a:ext cx="2042650" cy="6870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444">
            <a:off x="4453194" y="4463806"/>
            <a:ext cx="2151156" cy="7394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64063">
            <a:off x="4712579" y="3439764"/>
            <a:ext cx="1897863" cy="53005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427" y="6382242"/>
            <a:ext cx="451143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5518" r="-69" b="151"/>
          <a:stretch/>
        </p:blipFill>
        <p:spPr>
          <a:xfrm>
            <a:off x="-40436" y="-16346"/>
            <a:ext cx="12232436" cy="6886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0436" y="-16346"/>
            <a:ext cx="12232436" cy="6874345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226944" y="1670149"/>
            <a:ext cx="6819254" cy="41690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46195" y="1670149"/>
            <a:ext cx="6819254" cy="41690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0" y="2758922"/>
            <a:ext cx="3485587" cy="17081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140" y="2627950"/>
            <a:ext cx="1811961" cy="20698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27728" y="4713915"/>
            <a:ext cx="287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«Морфология. Части речи»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038" y="5034330"/>
            <a:ext cx="5135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слова, которые относятся к теме урока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9857" y="4712772"/>
            <a:ext cx="642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«Жизненный и творческий путь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Н.В.Гоголя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78818" y="5055507"/>
            <a:ext cx="5324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знакомые  факты из жизни Н.В. Гоголя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8504" y="768372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ПРИМЕРЫ ЗАДАНИЙ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985" y="1812861"/>
            <a:ext cx="2456580" cy="6715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71193" y="1922325"/>
            <a:ext cx="229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182546" y="1812862"/>
            <a:ext cx="2517150" cy="688142"/>
            <a:chOff x="8476438" y="1812862"/>
            <a:chExt cx="2517150" cy="68814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6438" y="1812862"/>
              <a:ext cx="2517150" cy="68814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801296" y="1937315"/>
              <a:ext cx="1867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Урок литературы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82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5518" r="-69" b="151"/>
          <a:stretch/>
        </p:blipFill>
        <p:spPr>
          <a:xfrm>
            <a:off x="-40436" y="-16346"/>
            <a:ext cx="12232436" cy="6886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0436" y="-16346"/>
            <a:ext cx="12232436" cy="6874345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9728" y="85344"/>
            <a:ext cx="256032" cy="256032"/>
          </a:xfrm>
          <a:prstGeom prst="ellipse">
            <a:avLst/>
          </a:prstGeom>
          <a:solidFill>
            <a:srgbClr val="030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9318"/>
            <a:ext cx="7533015" cy="292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 как способ развития креативного мышления у школьников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226944" y="1670149"/>
            <a:ext cx="6819254" cy="41690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46195" y="1670149"/>
            <a:ext cx="6819254" cy="41690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88504" y="768372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ПРИМЕРЫ ЗАДАНИЙ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57742" y="4806904"/>
            <a:ext cx="6420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«Жанры малого фольклора»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веткам скачет, а не птица, рыжая, а не лисица.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облаке дан ответ: белка.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02" y="2448591"/>
            <a:ext cx="3404830" cy="25515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755884" y="4806904"/>
            <a:ext cx="662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«Фразеология»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попасть в …, закадычный…,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зги …, как выжатый…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5286">
            <a:off x="8603641" y="2511692"/>
            <a:ext cx="2628318" cy="245577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50104" y="1833362"/>
            <a:ext cx="2438400" cy="593254"/>
          </a:xfrm>
          <a:prstGeom prst="roundRect">
            <a:avLst/>
          </a:prstGeom>
          <a:solidFill>
            <a:srgbClr val="030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33759" y="1774333"/>
            <a:ext cx="187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родного 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(русского) языка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9916" y="1837733"/>
            <a:ext cx="2438400" cy="593254"/>
          </a:xfrm>
          <a:prstGeom prst="roundRect">
            <a:avLst/>
          </a:prstGeom>
          <a:solidFill>
            <a:srgbClr val="030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96545" y="1932014"/>
            <a:ext cx="192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 </a:t>
            </a:r>
          </a:p>
        </p:txBody>
      </p:sp>
    </p:spTree>
    <p:extLst>
      <p:ext uri="{BB962C8B-B14F-4D97-AF65-F5344CB8AC3E}">
        <p14:creationId xmlns:p14="http://schemas.microsoft.com/office/powerpoint/2010/main" val="343774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464</Words>
  <Application>Microsoft Office PowerPoint</Application>
  <PresentationFormat>Широкоэкранный</PresentationFormat>
  <Paragraphs>101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  <vt:lpstr>«Облако слов» как способ развития креативного мышления у школьников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Victoriya Lukyanenko</cp:lastModifiedBy>
  <cp:revision>58</cp:revision>
  <dcterms:created xsi:type="dcterms:W3CDTF">2023-03-29T10:02:31Z</dcterms:created>
  <dcterms:modified xsi:type="dcterms:W3CDTF">2024-02-23T17:51:37Z</dcterms:modified>
</cp:coreProperties>
</file>