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3" r:id="rId3"/>
    <p:sldId id="282" r:id="rId4"/>
    <p:sldId id="281" r:id="rId5"/>
    <p:sldId id="267" r:id="rId6"/>
    <p:sldId id="264" r:id="rId7"/>
    <p:sldId id="272" r:id="rId8"/>
    <p:sldId id="270" r:id="rId9"/>
    <p:sldId id="274" r:id="rId10"/>
    <p:sldId id="284" r:id="rId11"/>
    <p:sldId id="277" r:id="rId12"/>
    <p:sldId id="276" r:id="rId13"/>
    <p:sldId id="266" r:id="rId14"/>
    <p:sldId id="286" r:id="rId15"/>
    <p:sldId id="28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4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5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5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8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0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9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5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7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2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A50F-E3EE-4722-9AB5-0B48498881EE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1F7D-9031-4CBC-8B54-69015987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8"/>
            <a:ext cx="9144001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¤Ð¾ÑÐ¼Ð¸ÑÑÑÑÐµÐµ Ð¾ÑÐµÐ½Ð¸Ð²Ð°Ð½Ð¸Ðµ ÐºÐ°Ðº ÑÑÐµÐ´ÑÑÐ²Ð¾ Ð¾Ð¿ÑÐµÐ´ÐµÐ»ÐµÐ½Ð¸Ñ Ð¸Ð½Ð´Ð¸Ð²Ð¸Ð´ÑÐ°Ð»ÑÐ½ÑÑ Ð´Ð¾ÑÑÐ¸Ð¶ÐµÐ½Ð¸Ð¹  ÑÑÐ°ÑÐ¸ÑÑÑ - Ð¿ÑÐµÐ·ÐµÐ½ÑÐ°ÑÐ¸Ñ Ð¾Ð½Ð»Ð°Ð¹Ð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7628" r="15501" b="11815"/>
          <a:stretch/>
        </p:blipFill>
        <p:spPr bwMode="auto">
          <a:xfrm>
            <a:off x="3217701" y="1844824"/>
            <a:ext cx="5053461" cy="36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6350" y="5678958"/>
            <a:ext cx="403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              Автор</a:t>
            </a:r>
            <a:r>
              <a:rPr lang="ru-RU" b="1" dirty="0" smtClean="0"/>
              <a:t>: учитель </a:t>
            </a:r>
            <a:r>
              <a:rPr lang="ru-RU" b="1" smtClean="0"/>
              <a:t>географии </a:t>
            </a:r>
            <a:r>
              <a:rPr lang="ru-RU" b="1" smtClean="0"/>
              <a:t>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МОУ Андреевская СОШ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Косарева Елена Валентиновна.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5" y="614808"/>
            <a:ext cx="8942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"Инструменты фо­рмирующего </a:t>
            </a:r>
            <a:r>
              <a:rPr lang="ru-RU" sz="3600" b="1" dirty="0" smtClean="0">
                <a:solidFill>
                  <a:srgbClr val="00B050"/>
                </a:solidFill>
              </a:rPr>
              <a:t>оценивания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​ на уроках геогра­фии. Из опыта работы "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729" y="614808"/>
            <a:ext cx="575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66255" y="2454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ВСЕРОССИЙСКИЙ КОНКУРС «ПЕДАГОГИЧЕСКИЕ СЕКРЕТЫ»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12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7176" y="-101272"/>
            <a:ext cx="336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 географии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079" y="421948"/>
            <a:ext cx="888092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моя родина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 в самой большой и прекрасной стране. У каждого человека есть Родина, для меня это Россия. Здесь я родился и вырос, здесь живут мои друзья, родные и близкие. 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Россия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первое место в мире по территории. Здесь живет много разных национальностей. Люди называются россияне. Россияне – очень дружный народ. Широта русской души известна во всем мире. У нас всегда рады гостям. В мире и согласии с соседними государствами существует страна.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Раньше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называлась СССР – Союз Советских Социалистических Республик. В его состав входили пятнадцать республик, каждая со своим народом, своей культурой и обычаями. Все жили сплоченно, одной большой семьей.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Теперь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называется – Российская федерация. У нас самая красивая природа: бескрайние поля, леса, полноводные реки, глубокие озера и высокие горы. Неописуемая красота окружает каждого жителя нашей страны.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Столица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город Москва, самый большой по численности населения город России. Город - герой с богатой историей. Примечательными для туристов здесь будут такие памятники как Красная площадь, Московский Кремль, мавзолей Владимира Ильича Ленина.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очень много достопримечательностей. Одной из них является озеро Байкал, самое глубокое озеро на планете, самый большой природный сосуд с пресной водой. Расположен Байкал на юге Восточной Сибири, на границе Иркутской области и республики Бурятия. Животный и растительный мир этой местности неповторим и разнообразен. Здесь живет много животных, характерных только для Байкала. Подводный мир озера богат и уникален. В озере водится большое количество редких рыб и микроорганизмов. Вода в Байкале кристально чистая, воздух в этих краях свежий. Отдых на озере популярен во многих странах мира, сюда съезжаются туристы со всего земного шара, прикоснуться к невероятной красоте и неповторимости этого уголка нашей Родины.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Россия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славится своими талантами. Знаменитые ученые, писатели, художники, музыканты внесли огромный вклад в развитие культуры, науки и искусства нашей страны.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горжусь своим российским происхождением. В будущем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объехать всю свою страну от края до края.</a:t>
            </a:r>
          </a:p>
          <a:p>
            <a:r>
              <a:rPr lang="ru-RU" sz="1400" b="1" dirty="0"/>
              <a:t> </a:t>
            </a:r>
          </a:p>
          <a:p>
            <a:r>
              <a:rPr lang="ru-RU" b="1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33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:\курсы инклюз\500+\Анализ текста учениками. Звездный пересказ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12525" r="8485" b="10707"/>
          <a:stretch/>
        </p:blipFill>
        <p:spPr bwMode="auto">
          <a:xfrm>
            <a:off x="1115616" y="312737"/>
            <a:ext cx="7135090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465138"/>
            <a:ext cx="6471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«3-2-1»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635" y="1340768"/>
            <a:ext cx="83293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вещи, которые я не знал раньше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вещи, которые оказались для меня неожиданными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то, что я хотел бы начать делать с помощью изученного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160338"/>
            <a:ext cx="4372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8283" r="4242" b="38586"/>
          <a:stretch/>
        </p:blipFill>
        <p:spPr>
          <a:xfrm>
            <a:off x="971600" y="1204972"/>
            <a:ext cx="8024256" cy="2119910"/>
          </a:xfrm>
          <a:prstGeom prst="rect">
            <a:avLst/>
          </a:prstGeom>
        </p:spPr>
      </p:pic>
      <p:pic>
        <p:nvPicPr>
          <p:cNvPr id="4100" name="Picture 4" descr="https://sun9-68.userapi.com/impg/jXJV5sE7Ufr3nfKBq2pAqsHDHvBIljSla6iqPQ/ynU5F2l8J5s.jpg?size=780x1040&amp;quality=96&amp;sign=bde90c77476b6a40674ceff7e0b1c9bf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57" t="9193" r="26758" b="906"/>
          <a:stretch/>
        </p:blipFill>
        <p:spPr bwMode="auto">
          <a:xfrm rot="16200000">
            <a:off x="2740947" y="1343983"/>
            <a:ext cx="2266039" cy="74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«Темное место»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непонятное сегодня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465137"/>
            <a:ext cx="8279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«Темное место»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39.userapi.com/impg/EPDLSp4w7UEmnzqh5USz9cE5ILv3_ZJrXhcSbA/dfQcSesOWgg.jpg?size=780x1040&amp;quality=96&amp;sign=32b30ade32609d61d0ed38d8a521fc2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2" t="2658" r="26956" b="25037"/>
          <a:stretch/>
        </p:blipFill>
        <p:spPr bwMode="auto">
          <a:xfrm rot="16200000">
            <a:off x="3711543" y="276640"/>
            <a:ext cx="1848029" cy="73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¢Ð¾Ð¿-25 ÑÐ»Ð¸ÑÐ½ÑÑ ÑÐºÐ¾Ð» ÐÐ°Ð·Ð°Ð½Ð¸: Ð²ÐµÐ»Ð¸ÐºÐ°Ñ ÐÐ»Ð¸Ð³Ð²Ð°ÑÐ´Ð¾Ð²Ð½Ð°, Ð¾ÑÐµÑÐµÐ´Ñ Ð² ÐÐ¾Ð±Ð°ÑÐµÐ²ÐºÑ Ð¸  Â«ÐºÐ°Ð·Ð°Ð½ÑÐºÐ¸Ð¹ ÐÐµÐ¼Ð±ÑÐ¸Ð´Ð¶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8156"/>
            <a:ext cx="5364088" cy="3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ÐµÑ ÑÑÐºÂ», Â«ÐÐ²Ð¾Ð½Ð¾Ðº Ð´Ð»Ñ ÑÑÐ¸ÑÐµÐ»ÑÂ» Ð¸ Ð´ÑÑÐ³Ð¸Ðµ ÑÐ¸Ð¿Ð¸ÑÐ½ÑÐµ ÑÑÐ°Ð·Ñ Ð¸Ð· ÑÐºÐ¾Ð»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0526"/>
            <a:ext cx="5488161" cy="31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¡Ð¾Ð·Ð´Ð°Ð½Ð¸Ðµ ÑÐ¸ÑÑÐ°ÑÐ¸Ð¸ ÑÑÐ¿ÐµÑÐ° Ð½Ð° ÑÑÐ¾ÐºÐ°Ñ Ð² Ð½Ð°ÑÐ°Ð»ÑÐ½Ð¾Ð¹ ÑÐºÐ¾Ð»Ðµ - Ð½Ð°ÑÐ°Ð»ÑÐ½ÑÐµ ÐºÐ»Ð°ÑÑÑ,  Ð¿ÑÐ¾ÑÐµ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22783" r="15734" b="15189"/>
          <a:stretch/>
        </p:blipFill>
        <p:spPr bwMode="auto">
          <a:xfrm>
            <a:off x="303389" y="620688"/>
            <a:ext cx="3188163" cy="20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ÐÐ°Ð²ÑÐºÐ¸ 21 Ð²ÐµÐºÐ°: ÑÐ¾ÑÐ¼Ð¸ÑÑÑÑÐµÐµ Ð¾ÑÐµÐ½Ð¸Ð²Ð°Ð½Ð¸Ðµ Ð² ÑÐºÐ¾Ð»ÑÐ½Ð¾Ð¼ Ð¾Ð±ÑÐ°Ð·Ð¾Ð²Ð°Ð½Ð¸Ð¸ | ÐÐ½ÑÑÐ¸ÑÑÑ  ÐÐ¾Ð²ÑÑ Ð¢ÐµÑÐ½Ð¾Ð»Ð¾Ð³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4176464" cy="36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736" y="443911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9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11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75" y="141972"/>
            <a:ext cx="850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«Быстрой и регулярной самооценки»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5517232"/>
            <a:ext cx="5632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КРИТЕРИИ ОЦЕНИВАНИЯ:</a:t>
            </a:r>
          </a:p>
          <a:p>
            <a:r>
              <a:rPr lang="ru-RU" dirty="0" smtClean="0"/>
              <a:t>правильность </a:t>
            </a:r>
            <a:r>
              <a:rPr lang="ru-RU" dirty="0"/>
              <a:t>выполнения задания – 5 баллов, активная работа в группе – 1 балл, </a:t>
            </a:r>
            <a:endParaRPr lang="ru-RU" dirty="0" smtClean="0"/>
          </a:p>
          <a:p>
            <a:r>
              <a:rPr lang="ru-RU" dirty="0" smtClean="0"/>
              <a:t>скорость </a:t>
            </a:r>
            <a:r>
              <a:rPr lang="ru-RU" dirty="0"/>
              <a:t>выполнения – 1 </a:t>
            </a:r>
            <a:r>
              <a:rPr lang="ru-RU" dirty="0" smtClean="0"/>
              <a:t>балл</a:t>
            </a:r>
            <a:r>
              <a:rPr lang="ru-RU" dirty="0"/>
              <a:t>.</a:t>
            </a:r>
            <a:r>
              <a:rPr lang="ru-RU" dirty="0" smtClean="0"/>
              <a:t>       ВСЕГО </a:t>
            </a:r>
            <a:r>
              <a:rPr lang="ru-RU" dirty="0"/>
              <a:t>– 7 баллов.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91430"/>
              </p:ext>
            </p:extLst>
          </p:nvPr>
        </p:nvGraphicFramePr>
        <p:xfrm>
          <a:off x="612775" y="788303"/>
          <a:ext cx="8135689" cy="460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881"/>
                <a:gridCol w="7272808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КАРТОЧКА – ЗАДАНИЕ для группы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задание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Скорректируй алгоритм определения азимута: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Найти направление на объект 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Соотнести направление стрелки с направлением на север.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Положить на компас тонкую палочку по направлению от центра компаса к объекту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Ознакомиться со шкалой компаса.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задание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Найдите соответствие (сторона горизонта - азимут)</a:t>
                      </a:r>
                      <a:endParaRPr lang="ru-RU" sz="14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Северо-восток            </a:t>
                      </a:r>
                      <a:r>
                        <a:rPr lang="ru-RU" sz="1800" dirty="0" smtClean="0">
                          <a:effectLst/>
                        </a:rPr>
                        <a:t>   </a:t>
                      </a:r>
                      <a:r>
                        <a:rPr lang="ru-RU" sz="1800" dirty="0">
                          <a:effectLst/>
                        </a:rPr>
                        <a:t>180</a:t>
                      </a:r>
                      <a:endParaRPr lang="ru-RU" sz="14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Юг                          </a:t>
                      </a:r>
                      <a:r>
                        <a:rPr lang="ru-RU" sz="1800" dirty="0" smtClean="0">
                          <a:effectLst/>
                        </a:rPr>
                        <a:t>           </a:t>
                      </a:r>
                      <a:r>
                        <a:rPr lang="ru-RU" sz="18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Восток                         </a:t>
                      </a:r>
                      <a:r>
                        <a:rPr lang="ru-RU" sz="1800" dirty="0" smtClean="0">
                          <a:effectLst/>
                        </a:rPr>
                        <a:t>    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225</a:t>
                      </a:r>
                      <a:endParaRPr lang="ru-RU" sz="14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Юго-запад                  </a:t>
                      </a:r>
                      <a:r>
                        <a:rPr lang="ru-RU" sz="1800" dirty="0" smtClean="0">
                          <a:effectLst/>
                        </a:rPr>
                        <a:t>     45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задание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Определите по компасу азимут на предмет в кабинете географии.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(1 группа – шкаф, цветок  «папоротник»; 2 группа – доска, цветок  «монстера»)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задание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Приведите примеры необходимости умения использовать компас из собственного опыта.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9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94" y="-922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8669" y="154421"/>
            <a:ext cx="850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«Быстрой и регулярной самооценки»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18349"/>
              </p:ext>
            </p:extLst>
          </p:nvPr>
        </p:nvGraphicFramePr>
        <p:xfrm>
          <a:off x="645001" y="1689035"/>
          <a:ext cx="7786738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0354"/>
                <a:gridCol w="576064"/>
                <a:gridCol w="648072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урока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нужно сделать, чтобы устранить затруднение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Умею определять направления сторон горизонта на плане местности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800">
                          <a:effectLst/>
                        </a:rPr>
                        <a:t>Умею пользоваться условными знаками.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Умею ориентироваться с помощью компаса.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800">
                          <a:effectLst/>
                        </a:rPr>
                        <a:t>Могу читать план местности.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Могу определить азимут по плану местности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75" y="805092"/>
            <a:ext cx="776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ТАБЛИЦА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(заполняется в начале и в  конце урока)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7526" y="172750"/>
            <a:ext cx="8399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рефлексивной таблицы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32121"/>
          <a:stretch/>
        </p:blipFill>
        <p:spPr>
          <a:xfrm>
            <a:off x="155575" y="4221088"/>
            <a:ext cx="6300192" cy="2310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31919"/>
          <a:stretch/>
        </p:blipFill>
        <p:spPr>
          <a:xfrm>
            <a:off x="1143706" y="1011014"/>
            <a:ext cx="8000294" cy="29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792" y="7938"/>
            <a:ext cx="7293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1133"/>
              </p:ext>
            </p:extLst>
          </p:nvPr>
        </p:nvGraphicFramePr>
        <p:xfrm>
          <a:off x="460375" y="676298"/>
          <a:ext cx="8707414" cy="495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6854"/>
                <a:gridCol w="1728192"/>
                <a:gridCol w="1728192"/>
                <a:gridCol w="1584176"/>
              </a:tblGrid>
              <a:tr h="65849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Насколько уверенно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 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чувствуешь себя в следующих ситуациях?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веренно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Довольно уверенно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Неуверенно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61404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Я могу показать на карте границы главных частей Великобритании и назвать 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434340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Я могу назвать столицы частей Великобритании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61150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Я могу рассказать и показать на карте чем омывается Великобритания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61404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Я могу рассказать о символах Соединенного Королевства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4353" y="5690865"/>
            <a:ext cx="5770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Уровни достижений: </a:t>
            </a:r>
            <a:r>
              <a:rPr lang="ru-RU" dirty="0"/>
              <a:t>высокий, средний, низкий</a:t>
            </a:r>
          </a:p>
          <a:p>
            <a:r>
              <a:rPr lang="ru-RU" b="1" dirty="0"/>
              <a:t>Количественные показатели:</a:t>
            </a:r>
            <a:r>
              <a:rPr lang="ru-RU" dirty="0"/>
              <a:t> высокий – отметка «5», средний – отметка «4», низкий – отметка «3».</a:t>
            </a:r>
          </a:p>
        </p:txBody>
      </p:sp>
    </p:spTree>
    <p:extLst>
      <p:ext uri="{BB962C8B-B14F-4D97-AF65-F5344CB8AC3E}">
        <p14:creationId xmlns:p14="http://schemas.microsoft.com/office/powerpoint/2010/main" val="3257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172785"/>
            <a:ext cx="632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" t="16970" r="8518" b="11919"/>
          <a:stretch/>
        </p:blipFill>
        <p:spPr>
          <a:xfrm rot="16200000">
            <a:off x="4903357" y="899260"/>
            <a:ext cx="4014853" cy="4321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8249" b="7273"/>
          <a:stretch/>
        </p:blipFill>
        <p:spPr>
          <a:xfrm rot="16200000">
            <a:off x="625883" y="2547022"/>
            <a:ext cx="3886943" cy="42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урсы инклюз\500+\оз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0338"/>
            <a:ext cx="6788695" cy="50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375" y="5733256"/>
            <a:ext cx="6952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понятий по теме «Озера»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11378"/>
              </p:ext>
            </p:extLst>
          </p:nvPr>
        </p:nvGraphicFramePr>
        <p:xfrm>
          <a:off x="612776" y="1266844"/>
          <a:ext cx="8260914" cy="413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0186"/>
                <a:gridCol w="2870728"/>
              </a:tblGrid>
              <a:tr h="335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Баллы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Использованы все термины и понятия входящие в данный раздел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 за один термин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Установлены взаимосвязи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  за одну связь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Точно указана взаимосвязь (стрелка подписана)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 за одно указание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Иерархия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Указаны конкретные примеры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 за один пример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Указаны горизонтальные взаимосвязи между терминами и понятиями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балла за одну взаимосвязь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1584" y="312737"/>
            <a:ext cx="8432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критериев для оценивания составления карты понятий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75 ÑÐ¾Ð½Ð¾Ð² Ð´Ð»Ñ Ð¿ÑÐµÐ·ÐµÐ½ÑÐ°ÑÐ¸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ÐÐÐÐÐ®ÐÐÐÐÐÐ ÐÐÐ ÐÐÐÐÐÐÐÐ ÐÐÐ¡ÐÐÐ¢ÐÐÐÐÐÐÐ ÐÐÐ¨ÐÐÐÐ¬ÐÐ«Ð¥ ÐÐÐ ÐÐÐÐÐÐ¢ÐÐÐ¬ÐÐ«Ð¥  ÐÐ ÐÐÐÐÐÐÐ¦ÐÐ Ð Ð£Ð§ÐÐ©ÐÐ¥Ð¡Ð¯ ÐÐÐ§ÐÐÐ¬ÐÐ«Ð¥ ÐÐÐÐ¡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938"/>
            <a:ext cx="954055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6809" y="363202"/>
            <a:ext cx="6126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«Звездный пересказ»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3954" t="7236" r="3101" b="12190"/>
          <a:stretch/>
        </p:blipFill>
        <p:spPr bwMode="auto">
          <a:xfrm>
            <a:off x="765175" y="1011168"/>
            <a:ext cx="7446406" cy="515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466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dcterms:created xsi:type="dcterms:W3CDTF">2022-05-09T11:41:17Z</dcterms:created>
  <dcterms:modified xsi:type="dcterms:W3CDTF">2023-06-24T11:52:08Z</dcterms:modified>
</cp:coreProperties>
</file>