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21"/>
  </p:notesMasterIdLst>
  <p:sldIdLst>
    <p:sldId id="257" r:id="rId2"/>
    <p:sldId id="302" r:id="rId3"/>
    <p:sldId id="271" r:id="rId4"/>
    <p:sldId id="273" r:id="rId5"/>
    <p:sldId id="297" r:id="rId6"/>
    <p:sldId id="285" r:id="rId7"/>
    <p:sldId id="299" r:id="rId8"/>
    <p:sldId id="303" r:id="rId9"/>
    <p:sldId id="304" r:id="rId10"/>
    <p:sldId id="305" r:id="rId11"/>
    <p:sldId id="316" r:id="rId12"/>
    <p:sldId id="308" r:id="rId13"/>
    <p:sldId id="313" r:id="rId14"/>
    <p:sldId id="314" r:id="rId15"/>
    <p:sldId id="315" r:id="rId16"/>
    <p:sldId id="318" r:id="rId17"/>
    <p:sldId id="319" r:id="rId18"/>
    <p:sldId id="320" r:id="rId19"/>
    <p:sldId id="31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D6A2-80E4-4690-99BA-1E6A5BFB555A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F919-6569-46EF-AB22-A5F06B7361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66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9C214-F31B-43BF-AF30-EF6DB712542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20002-D429-4C5F-9969-B57C3A3207F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7A035-787B-4ADD-B385-96586095DDF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A9E4A5D5-00EA-4DCD-B4E6-5E46C100020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17E61-AEED-4D8C-86CC-CD0B644DB97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D4938-08E1-4362-B493-7CB695AB902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02FBBDEF-029B-45B5-9BAD-1660B9B2377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16190-0F2C-4CF0-A507-68DB097ADF4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AAA0D-EFB1-4626-AC02-269CE80B930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B3BF9-6699-4666-A3A8-5A846FFC986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E0901-9203-4511-92A0-AA007DFAADA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9C214-F31B-43BF-AF30-EF6DB7125421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audio" Target="../media/audio2.wav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14.jpeg"/><Relationship Id="rId1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38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8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microsoft.com/office/2007/relationships/hdphoto" Target="../media/hdphoto9.wdp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18.wdp"/><Relationship Id="rId3" Type="http://schemas.openxmlformats.org/officeDocument/2006/relationships/image" Target="../media/image45.png"/><Relationship Id="rId7" Type="http://schemas.openxmlformats.org/officeDocument/2006/relationships/audio" Target="../media/audio4.wav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microsoft.com/office/2007/relationships/hdphoto" Target="../media/hdphoto17.wdp"/><Relationship Id="rId5" Type="http://schemas.openxmlformats.org/officeDocument/2006/relationships/image" Target="../media/image46.png"/><Relationship Id="rId15" Type="http://schemas.microsoft.com/office/2007/relationships/hdphoto" Target="../media/hdphoto19.wdp"/><Relationship Id="rId10" Type="http://schemas.openxmlformats.org/officeDocument/2006/relationships/image" Target="../media/image48.png"/><Relationship Id="rId4" Type="http://schemas.microsoft.com/office/2007/relationships/hdphoto" Target="../media/hdphoto14.wdp"/><Relationship Id="rId9" Type="http://schemas.microsoft.com/office/2007/relationships/hdphoto" Target="../media/hdphoto16.wdp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1577175" y="733246"/>
            <a:ext cx="87852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танграма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интерактивных игр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Куц О.К.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08916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sun1-5.userapi.com/c846121/v846121292/1cc85f/Y4Yj5epsuAk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BFAF6"/>
              </a:clrFrom>
              <a:clrTo>
                <a:srgbClr val="FBFA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504244"/>
            <a:ext cx="4775200" cy="5084704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600" y="3505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5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3716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00" y="1828800"/>
            <a:ext cx="162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39200" y="4648200"/>
            <a:ext cx="172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58400" y="3200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46400" y="3810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3600" y="3810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50292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56800" y="304800"/>
            <a:ext cx="142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9600" y="4876800"/>
            <a:ext cx="132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2959463" y="381000"/>
            <a:ext cx="1422400" cy="1066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213600" y="457200"/>
            <a:ext cx="1625600" cy="1066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058400" y="3200400"/>
            <a:ext cx="16256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855200" y="228600"/>
            <a:ext cx="16256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9550400" y="1752600"/>
            <a:ext cx="1625600" cy="1295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Управляющая кнопка: далее 18">
            <a:hlinkClick r:id="" action="ppaction://hlinkshowjump?jump=nextslide" highlightClick="1">
              <a:snd r:embed="rId13" name="click.wav"/>
            </a:hlinkClick>
          </p:cNvPr>
          <p:cNvSpPr/>
          <p:nvPr/>
        </p:nvSpPr>
        <p:spPr>
          <a:xfrm>
            <a:off x="10769600" y="6248400"/>
            <a:ext cx="14224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16000" y="3505200"/>
            <a:ext cx="1727200" cy="12192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0434 -0.00672 -0.01059 -0.01135 -0.01389 -0.01829 C -0.01875 -0.02825 -0.0243 -0.0463 -0.03142 -0.0544 C -0.04878 -0.07408 -0.06805 -0.09213 -0.08645 -0.11088 C -0.09305 -0.1176 -0.10312 -0.11991 -0.10989 -0.12686 C -0.11684 -0.13426 -0.1184 -0.14375 -0.12534 -0.15116 C -0.12604 -0.15556 -0.12586 -0.16065 -0.12743 -0.16505 C -0.13003 -0.17292 -0.14375 -0.19213 -0.14895 -0.19931 C -0.15382 -0.20579 -0.15937 -0.20463 -0.1625 -0.21112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222 C 0.01719 0.02801 0.02188 0.03287 0.03385 0.04514 C 0.03802 0.04953 0.05174 0.05555 0.05573 0.05764 C 0.06233 0.06481 0.06753 0.07407 0.07448 0.08055 C 0.07778 0.08356 0.08194 0.08426 0.08542 0.0868 C 0.09271 0.09213 0.10069 0.10092 0.10729 0.10764 C 0.12049 0.12083 0.1151 0.13356 0.13542 0.13889 C 0.14497 0.14745 0.13889 0.14097 0.15104 0.1618 C 0.15382 0.16643 0.15781 0.16967 0.16042 0.1743 C 0.16198 0.17708 0.16302 0.18055 0.1651 0.18264 C 0.16788 0.18541 0.17153 0.18634 0.17448 0.18889 C 0.17639 0.19051 0.17743 0.19328 0.17917 0.19514 C 0.18993 0.20602 0.18368 0.19653 0.19323 0.20764 C 0.19983 0.21551 0.20347 0.22268 0.21198 0.22639 C 0.2191 0.24213 0.22865 0.24583 0.23854 0.25764 C 0.25035 0.27199 0.23837 0.26643 0.2526 0.27014 C 0.26319 0.27731 0.2599 0.27986 0.27292 0.28264 C 0.27795 0.28727 0.28108 0.29259 0.28698 0.29514 C 0.31962 0.29213 0.31076 0.29537 0.29792 0.2868 C 0.29028 0.27153 0.29323 0.26597 0.29323 0.24305 " pathEditMode="relative" rAng="0" ptsTypes="fffffffffffffffffff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24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sun1-16.userapi.com/c854224/v854224963/3136/th9gZ5tO0bo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1371600"/>
            <a:ext cx="4876800" cy="5192890"/>
          </a:xfrm>
          <a:prstGeom prst="rect">
            <a:avLst/>
          </a:prstGeom>
          <a:noFill/>
        </p:spPr>
      </p:pic>
      <p:pic>
        <p:nvPicPr>
          <p:cNvPr id="5" name="Рисунок 4" descr="https://i.pinimg.com/736x/72/fe/65/72fe65569ed6c682a317d64020a571ab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47201" y="6858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pinimg.com/736x/72/fe/65/72fe65569ed6c682a317d64020a571ab.jpg"/>
          <p:cNvPicPr/>
          <p:nvPr/>
        </p:nvPicPr>
        <p:blipFill>
          <a:blip r:embed="rId6" cstate="screen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37600" y="5181600"/>
            <a:ext cx="1657627" cy="12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.pinimg.com/736x/72/fe/65/72fe65569ed6c682a317d64020a571ab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53600" y="3276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3200" y="5181600"/>
            <a:ext cx="193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pinimg.com/736x/72/fe/65/72fe65569ed6c682a317d64020a571ab.jpg"/>
          <p:cNvPicPr/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852" y="855617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5200" y="457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.pinimg.com/736x/72/fe/65/72fe65569ed6c682a317d64020a571ab.jp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2800" y="2438401"/>
            <a:ext cx="162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.pinimg.com/736x/72/fe/65/72fe65569ed6c682a317d64020a571ab.jpg"/>
          <p:cNvPicPr/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4038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0023" y="2109652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72/fe/65/72fe65569ed6c682a317d64020a571ab.jpg"/>
          <p:cNvPicPr/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4400" y="2971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>
              <a:snd r:embed="rId14" name="click.wav"/>
            </a:hlinkClick>
          </p:cNvPr>
          <p:cNvSpPr/>
          <p:nvPr/>
        </p:nvSpPr>
        <p:spPr>
          <a:xfrm>
            <a:off x="10769600" y="6248400"/>
            <a:ext cx="1422400" cy="609600"/>
          </a:xfrm>
          <a:prstGeom prst="actionButtonForwardNex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s://i.pinimg.com/736x/72/fe/65/72fe65569ed6c682a317d64020a571ab.jpg"/>
          <p:cNvPicPr/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400" y="2895600"/>
            <a:ext cx="193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i.pinimg.com/736x/72/fe/65/72fe65569ed6c682a317d64020a571ab.jpg"/>
          <p:cNvPicPr/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2000" y="4724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7270206" y="864323"/>
            <a:ext cx="1625600" cy="1212669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373325" y="655320"/>
            <a:ext cx="1422400" cy="1066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830525" y="3320142"/>
            <a:ext cx="1586411" cy="1212669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943634" y="4077788"/>
            <a:ext cx="1422400" cy="1066800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798559" y="5201193"/>
            <a:ext cx="1599475" cy="1225731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911668" y="2497181"/>
            <a:ext cx="1599474" cy="1212669"/>
          </a:xfrm>
          <a:prstGeom prst="ellipse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046" y="1488831"/>
            <a:ext cx="8581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«Больше, меньше, равно»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3335216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у детей навыка употребления знаков «больше», «меньше» и «равно».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2785" y="3405554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Ребятам предлагается сравнивать количество предметов. А потом подобрать правильно знак.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9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больше право"/>
          <p:cNvGrpSpPr/>
          <p:nvPr/>
        </p:nvGrpSpPr>
        <p:grpSpPr>
          <a:xfrm>
            <a:off x="1391477" y="4653136"/>
            <a:ext cx="2592288" cy="1008112"/>
            <a:chOff x="1043608" y="4653136"/>
            <a:chExt cx="1944216" cy="100811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43608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Знаки больше, меньше, равно: скачать и распечатать — 3mu.ru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52" t="9080" r="19878" b="11363"/>
            <a:stretch/>
          </p:blipFill>
          <p:spPr bwMode="auto">
            <a:xfrm>
              <a:off x="1475656" y="4768960"/>
              <a:ext cx="796071" cy="77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равно"/>
          <p:cNvGrpSpPr/>
          <p:nvPr/>
        </p:nvGrpSpPr>
        <p:grpSpPr>
          <a:xfrm>
            <a:off x="4847861" y="4653136"/>
            <a:ext cx="2592288" cy="1008112"/>
            <a:chOff x="3635896" y="4653136"/>
            <a:chExt cx="1944216" cy="100811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635896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8" name="Picture 4" descr="Знак равно 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986928" y="4768960"/>
              <a:ext cx="1242151" cy="79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Комплект простых снежинок. иллюстрация вектора. иллюстрации насчитывающей  простых - 358712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036" y="982720"/>
            <a:ext cx="4029793" cy="3022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бор мультяшный счастливый набор снеговика | Премиум векторы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192" y="982720"/>
            <a:ext cx="3884016" cy="32249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меньше лево"/>
          <p:cNvGrpSpPr/>
          <p:nvPr/>
        </p:nvGrpSpPr>
        <p:grpSpPr>
          <a:xfrm>
            <a:off x="8304245" y="4653136"/>
            <a:ext cx="2592288" cy="1008112"/>
            <a:chOff x="6228184" y="4653136"/>
            <a:chExt cx="1944216" cy="100811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28184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Знаки больше, меньше, равно: скачать и распечатать — 3mu.ru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52" t="9080" r="19878" b="11363"/>
            <a:stretch/>
          </p:blipFill>
          <p:spPr bwMode="auto">
            <a:xfrm rot="10800000">
              <a:off x="6802256" y="4768960"/>
              <a:ext cx="796071" cy="77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568608" y="6381328"/>
            <a:ext cx="623392" cy="47667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4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4.44444E-6 -0.17755 C -4.44444E-6 -0.25718 -0.07604 -0.35509 -0.13784 -0.35509 L -0.27569 -0.35509 " pathEditMode="fixed" rAng="0" ptsTypes="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меньше лево"/>
          <p:cNvGrpSpPr/>
          <p:nvPr/>
        </p:nvGrpSpPr>
        <p:grpSpPr>
          <a:xfrm>
            <a:off x="8304245" y="4653136"/>
            <a:ext cx="2592288" cy="1008112"/>
            <a:chOff x="6228184" y="4653136"/>
            <a:chExt cx="1944216" cy="100811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228184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Знаки больше, меньше, равно: скачать и распечатать — 3mu.ru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52" t="9080" r="19878" b="11363"/>
            <a:stretch/>
          </p:blipFill>
          <p:spPr bwMode="auto">
            <a:xfrm rot="10800000">
              <a:off x="6802256" y="4768960"/>
              <a:ext cx="796071" cy="77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равно"/>
          <p:cNvGrpSpPr/>
          <p:nvPr/>
        </p:nvGrpSpPr>
        <p:grpSpPr>
          <a:xfrm>
            <a:off x="4847861" y="4653136"/>
            <a:ext cx="2592288" cy="1008112"/>
            <a:chOff x="3635896" y="4653136"/>
            <a:chExt cx="1944216" cy="100811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635896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8" name="Picture 4" descr="Знак равно 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986928" y="4768960"/>
              <a:ext cx="1242151" cy="79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PS-Шту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175" y="368660"/>
            <a:ext cx="3840427" cy="42078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ᐈ Рисунок деда мороза и снегурочки рисунки, векторные картинки дед мороз  снегурочка | скачать на Depositphotos®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933" y="764704"/>
            <a:ext cx="4027376" cy="34157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больше право"/>
          <p:cNvGrpSpPr/>
          <p:nvPr/>
        </p:nvGrpSpPr>
        <p:grpSpPr>
          <a:xfrm>
            <a:off x="1391477" y="4653136"/>
            <a:ext cx="2592288" cy="1008112"/>
            <a:chOff x="1043608" y="4653136"/>
            <a:chExt cx="1944216" cy="100811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43608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Picture 2" descr="Знаки больше, меньше, равно: скачать и распечатать — 3mu.ru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52" t="9080" r="19878" b="11363"/>
            <a:stretch/>
          </p:blipFill>
          <p:spPr bwMode="auto">
            <a:xfrm>
              <a:off x="1475656" y="4768960"/>
              <a:ext cx="796071" cy="77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2" descr="Фейерверк гифки, анимированные GIF изображения фейерверк - скачать гиф  картинки на GIFER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073" y="4653136"/>
            <a:ext cx="3264363" cy="23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568608" y="6381328"/>
            <a:ext cx="623392" cy="47667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22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8588 L 0.16059 -0.08588 C 0.21667 -0.08588 0.28559 -0.15486 0.28559 -0.21088 L 0.28559 -0.3358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больше право"/>
          <p:cNvGrpSpPr/>
          <p:nvPr/>
        </p:nvGrpSpPr>
        <p:grpSpPr>
          <a:xfrm>
            <a:off x="1391477" y="4653136"/>
            <a:ext cx="2592288" cy="1008112"/>
            <a:chOff x="1043608" y="4653136"/>
            <a:chExt cx="1944216" cy="100811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043608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 descr="Знаки больше, меньше, равно: скачать и распечатать — 3mu.ru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52" t="9080" r="19878" b="11363"/>
            <a:stretch/>
          </p:blipFill>
          <p:spPr bwMode="auto">
            <a:xfrm>
              <a:off x="1475656" y="4768960"/>
              <a:ext cx="796071" cy="77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меньше лево"/>
          <p:cNvGrpSpPr/>
          <p:nvPr/>
        </p:nvGrpSpPr>
        <p:grpSpPr>
          <a:xfrm>
            <a:off x="8304245" y="4653136"/>
            <a:ext cx="2592288" cy="1008112"/>
            <a:chOff x="6228184" y="4653136"/>
            <a:chExt cx="1944216" cy="1008112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6228184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Знаки больше, меньше, равно: скачать и распечатать — 3mu.ru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2452" t="9080" r="19878" b="11363"/>
            <a:stretch/>
          </p:blipFill>
          <p:spPr bwMode="auto">
            <a:xfrm rot="10800000">
              <a:off x="6802256" y="4768960"/>
              <a:ext cx="796071" cy="77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равно"/>
          <p:cNvGrpSpPr/>
          <p:nvPr/>
        </p:nvGrpSpPr>
        <p:grpSpPr>
          <a:xfrm>
            <a:off x="4847861" y="4653136"/>
            <a:ext cx="2592288" cy="1008112"/>
            <a:chOff x="3635896" y="4653136"/>
            <a:chExt cx="1944216" cy="100811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635896" y="4653136"/>
              <a:ext cx="1944216" cy="100811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8" name="Picture 4" descr="Знак равно 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3986928" y="4768960"/>
              <a:ext cx="1242151" cy="79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Елочные украшения. Новогодние шары в векторе | Векторные рисунки | Кисти  для фотошопа, векторные изображения, картинки, рисунки в векторе, текстуры,  PSD, EPS, AI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72197" y="1452529"/>
            <a:ext cx="3456384" cy="2905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Новогодний дождик 50 см в асс 058В-1209В - купить в Новосибирске по цене 9  руб | Интернет-магазин Rich Family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6385" y="1452528"/>
            <a:ext cx="3514145" cy="2741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Фейерверк гифки, анимированные GIF изображения фейерверк - скачать гиф  картинки на GIFER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405665"/>
            <a:ext cx="3264363" cy="23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1568608" y="6381328"/>
            <a:ext cx="623392" cy="476672"/>
          </a:xfrm>
          <a:prstGeom prst="actionButtonForwardNex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71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833" y="393031"/>
            <a:ext cx="10356916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pitchFamily="66" charset="0"/>
              </a:rPr>
              <a:t>ПРОФЕССИИ</a:t>
            </a:r>
            <a:endParaRPr lang="ru-RU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8289" y="1639093"/>
            <a:ext cx="402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р</a:t>
            </a:r>
            <a:r>
              <a:rPr lang="ru-RU" sz="32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азвивающая игра</a:t>
            </a:r>
            <a:endParaRPr lang="ru-RU" sz="32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5411" y="5156460"/>
            <a:ext cx="5442408" cy="848412"/>
            <a:chOff x="56558" y="4675695"/>
            <a:chExt cx="4081806" cy="84841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56558" y="4675695"/>
              <a:ext cx="4081806" cy="848412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820" y="4776735"/>
              <a:ext cx="382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Знакомимся с профессиями</a:t>
              </a:r>
            </a:p>
            <a:p>
              <a:r>
                <a:rPr lang="ru-RU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omic Sans MS" panose="030F0702030302020204" pitchFamily="66" charset="0"/>
                </a:rPr>
                <a:t>Развиваем связную речь</a:t>
              </a:r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5800" y1="18000" x2="35800" y2="18000"/>
                        <a14:backgroundMark x1="82800" y1="25400" x2="82800" y2="25400"/>
                        <a14:backgroundMark x1="93400" y1="29200" x2="93400" y2="2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630"/>
            <a:ext cx="4135228" cy="3101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293" b="99242" l="2771" r="96474">
                        <a14:backgroundMark x1="77078" y1="15657" x2="77078" y2="15657"/>
                        <a14:backgroundMark x1="23174" y1="67677" x2="23174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9"/>
          <a:stretch/>
        </p:blipFill>
        <p:spPr>
          <a:xfrm flipH="1">
            <a:off x="2844929" y="3585206"/>
            <a:ext cx="2057009" cy="1647034"/>
          </a:xfrm>
          <a:prstGeom prst="rect">
            <a:avLst/>
          </a:prstGeom>
        </p:spPr>
      </p:pic>
      <p:pic>
        <p:nvPicPr>
          <p:cNvPr id="12" name="Рисунок 11">
            <a:hlinkClick r:id="" action="ppaction://noaction">
              <a:snd r:embed="rId6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90" y="4371014"/>
            <a:ext cx="1794244" cy="1084957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6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64" y="1533155"/>
            <a:ext cx="1054309" cy="1453440"/>
          </a:xfrm>
          <a:prstGeom prst="rect">
            <a:avLst/>
          </a:prstGeom>
        </p:spPr>
      </p:pic>
      <p:pic>
        <p:nvPicPr>
          <p:cNvPr id="14" name="Рисунок 13">
            <a:hlinkClick r:id="" action="ppaction://noaction">
              <a:snd r:embed="rId6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399" b="100000" l="0" r="100000">
                        <a14:backgroundMark x1="83156" y1="67483" x2="83156" y2="67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6806">
            <a:off x="5313414" y="2544991"/>
            <a:ext cx="2599684" cy="1189355"/>
          </a:xfrm>
          <a:prstGeom prst="rect">
            <a:avLst/>
          </a:prstGeom>
        </p:spPr>
      </p:pic>
      <p:grpSp>
        <p:nvGrpSpPr>
          <p:cNvPr id="8" name="Группа 16"/>
          <p:cNvGrpSpPr/>
          <p:nvPr/>
        </p:nvGrpSpPr>
        <p:grpSpPr>
          <a:xfrm>
            <a:off x="10139916" y="6053030"/>
            <a:ext cx="1897931" cy="556181"/>
            <a:chOff x="7604937" y="6053029"/>
            <a:chExt cx="1423448" cy="556181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604937" y="6053029"/>
              <a:ext cx="1423448" cy="556181"/>
            </a:xfrm>
            <a:prstGeom prst="round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92272" y="6060949"/>
              <a:ext cx="12537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  <a:hlinkClick r:id="" action="ppaction://hlinkshowjump?jump=nextslide"/>
                </a:rPr>
                <a:t>играть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36" y="2105559"/>
            <a:ext cx="3311843" cy="3824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96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077598" y="203569"/>
            <a:ext cx="4853145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91" y="756641"/>
            <a:ext cx="2116308" cy="1286059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17" b="100000" l="0" r="99587">
                        <a14:backgroundMark x1="47107" y1="30847" x2="47107" y2="30847"/>
                        <a14:backgroundMark x1="83884" y1="95254" x2="83884" y2="9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128">
            <a:off x="6483821" y="2759310"/>
            <a:ext cx="3593249" cy="1643911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32" y="4339731"/>
            <a:ext cx="2644304" cy="97426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92" y="372606"/>
            <a:ext cx="2185435" cy="1321505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770" b="96903" l="0" r="100000">
                        <a14:backgroundMark x1="72593" y1="83186" x2="72593" y2="83186"/>
                        <a14:backgroundMark x1="10000" y1="16814" x2="10000" y2="168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231">
            <a:off x="7137419" y="5437446"/>
            <a:ext cx="2990845" cy="937910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3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0" b="100000" l="1364" r="99091">
                        <a14:backgroundMark x1="32727" y1="30131" x2="32727" y2="30131"/>
                        <a14:backgroundMark x1="74545" y1="75109" x2="74545" y2="75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685">
            <a:off x="9980504" y="2623154"/>
            <a:ext cx="2074232" cy="1619315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188084" y="5889172"/>
            <a:ext cx="1315309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5195" y="203570"/>
            <a:ext cx="681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которых повар готовит вкусные блюда?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624894" y="5889172"/>
            <a:ext cx="1315309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301" r="99398">
                        <a14:backgroundMark x1="32331" y1="11133" x2="32331" y2="11133"/>
                        <a14:backgroundMark x1="90075" y1="40918" x2="90075" y2="40918"/>
                        <a14:backgroundMark x1="14586" y1="81445" x2="14586" y2="81445"/>
                        <a14:backgroundMark x1="49023" y1="93164" x2="49023" y2="93164"/>
                        <a14:backgroundMark x1="86165" y1="86230" x2="86165" y2="86230"/>
                        <a14:backgroundMark x1="91729" y1="2344" x2="91729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641" y="1275937"/>
            <a:ext cx="3469915" cy="40716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26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46024 0.0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21" y="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24115 -0.047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-0.42135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76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077598" y="203569"/>
            <a:ext cx="4853145" cy="6458488"/>
          </a:xfrm>
          <a:prstGeom prst="rect">
            <a:avLst/>
          </a:prstGeom>
          <a:gradFill>
            <a:gsLst>
              <a:gs pos="0">
                <a:srgbClr val="F2FF79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23828" y1="15625" x2="23828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85" t="5719" b="4217"/>
          <a:stretch/>
        </p:blipFill>
        <p:spPr>
          <a:xfrm>
            <a:off x="9797402" y="2727199"/>
            <a:ext cx="1741911" cy="1215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8269" b="58972" l="18002" r="85830">
                        <a14:backgroundMark x1="51916" y1="80063" x2="51916" y2="80063"/>
                        <a14:backgroundMark x1="32172" y1="36516" x2="32172" y2="36516"/>
                        <a14:backgroundMark x1="70499" y1="50262" x2="70499" y2="50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67" t="47009" r="14523" b="39692"/>
          <a:stretch/>
        </p:blipFill>
        <p:spPr>
          <a:xfrm rot="20109536">
            <a:off x="7024135" y="510679"/>
            <a:ext cx="3217488" cy="528462"/>
          </a:xfrm>
          <a:prstGeom prst="rect">
            <a:avLst/>
          </a:prstGeom>
        </p:spPr>
      </p:pic>
      <p:pic>
        <p:nvPicPr>
          <p:cNvPr id="8" name="Рисунок 7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87063" y1="10517" x2="87063" y2="10517"/>
                        <a14:backgroundMark x1="24476" y1="50624" x2="24476" y2="50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3676" flipH="1">
            <a:off x="7961547" y="2534397"/>
            <a:ext cx="1581493" cy="2332801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339" r="98305">
                        <a14:backgroundMark x1="28475" y1="33128" x2="28475" y2="3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520"/>
          <a:stretch/>
        </p:blipFill>
        <p:spPr>
          <a:xfrm>
            <a:off x="10475259" y="304325"/>
            <a:ext cx="1336487" cy="20192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6138" y1="17572" x2="56138" y2="17572"/>
                        <a14:foregroundMark x1="62575" y1="24121" x2="62575" y2="24121"/>
                        <a14:foregroundMark x1="49850" y1="14217" x2="49850" y2="14217"/>
                        <a14:foregroundMark x1="43413" y1="17891" x2="43413" y2="17891"/>
                        <a14:foregroundMark x1="46557" y1="14856" x2="46557" y2="14856"/>
                        <a14:foregroundMark x1="66018" y1="24441" x2="66018" y2="24441"/>
                        <a14:foregroundMark x1="65419" y1="28435" x2="65419" y2="28435"/>
                        <a14:foregroundMark x1="44311" y1="26198" x2="44311" y2="26198"/>
                        <a14:foregroundMark x1="52395" y1="30511" x2="52395" y2="30511"/>
                        <a14:foregroundMark x1="47156" y1="36422" x2="47156" y2="36422"/>
                        <a14:foregroundMark x1="41467" y1="24441" x2="41467" y2="24441"/>
                        <a14:foregroundMark x1="41916" y1="20447" x2="41916" y2="20447"/>
                        <a14:foregroundMark x1="41617" y1="16613" x2="41617" y2="16613"/>
                        <a14:foregroundMark x1="42814" y1="14217" x2="42814" y2="14217"/>
                        <a14:foregroundMark x1="45509" y1="18530" x2="45509" y2="18530"/>
                        <a14:foregroundMark x1="45808" y1="12300" x2="45808" y2="12300"/>
                        <a14:foregroundMark x1="64820" y1="32109" x2="64820" y2="32109"/>
                        <a14:foregroundMark x1="66916" y1="28435" x2="66916" y2="28435"/>
                        <a14:foregroundMark x1="67814" y1="26198" x2="67814" y2="26198"/>
                        <a14:backgroundMark x1="87725" y1="36422" x2="87725" y2="36422"/>
                        <a14:backgroundMark x1="73802" y1="36422" x2="73802" y2="36422"/>
                        <a14:backgroundMark x1="25150" y1="26198" x2="25150" y2="26198"/>
                        <a14:backgroundMark x1="21707" y1="74601" x2="21707" y2="74601"/>
                        <a14:backgroundMark x1="8383" y1="73962" x2="8383" y2="73962"/>
                        <a14:backgroundMark x1="39072" y1="95527" x2="39072" y2="95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13" r="15151"/>
          <a:stretch/>
        </p:blipFill>
        <p:spPr>
          <a:xfrm flipH="1">
            <a:off x="326396" y="1248721"/>
            <a:ext cx="3796496" cy="3756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710" y="162291"/>
            <a:ext cx="682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 предметы, которые помогают доктору лечить людей?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0188084" y="5889172"/>
            <a:ext cx="1315309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624894" y="5889172"/>
            <a:ext cx="1315309" cy="616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0" b="100000" l="1000" r="99000">
                        <a14:backgroundMark x1="16667" y1="13333" x2="16667" y2="13333"/>
                        <a14:backgroundMark x1="77667" y1="13000" x2="77667" y2="13000"/>
                        <a14:backgroundMark x1="24333" y1="76667" x2="24333" y2="76667"/>
                        <a14:backgroundMark x1="73333" y1="79000" x2="73333" y2="7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90" t="11784" r="14161" b="20723"/>
          <a:stretch/>
        </p:blipFill>
        <p:spPr>
          <a:xfrm>
            <a:off x="7287939" y="4970330"/>
            <a:ext cx="2098877" cy="145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024" y="1290838"/>
            <a:ext cx="1500581" cy="1141287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>
              <a:snd r:embed="rId7" name="gde-logika-gde-logika_-_nepravilnyy-otvet_mp3cut_n.wav"/>
            </a:hlinkClick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02" y="4307137"/>
            <a:ext cx="1794607" cy="11844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417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33212 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36771 0.07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3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29479 -0.1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50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1545 0.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308" y="1723291"/>
            <a:ext cx="112658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заключение хочется отметить, что использование интерактивных игр наравне с традиционными методами обучения повышает эффективность образования развития и воспитания детей, а так же усиливает уровень восприятия информации и развивает творческие способности у детей.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благодаря тому, что учебный материал подаётся в яркой, увлекательной форме, внимание детей удерживается дольше, развивается зрительная и эмоциональная память.  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Самое главное необходимо отметить что, в процессе использования интерактивных игр материал стал более актуальным, значимым и понятным для детей.</a:t>
            </a:r>
          </a:p>
          <a:p>
            <a:pPr indent="457200"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9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2"/>
          <p:cNvSpPr>
            <a:spLocks noChangeArrowheads="1"/>
          </p:cNvSpPr>
          <p:nvPr/>
        </p:nvSpPr>
        <p:spPr bwMode="auto">
          <a:xfrm>
            <a:off x="545545" y="22273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своей работе я использую такие технологии, как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и интерактивные игры.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62528" y="1078523"/>
            <a:ext cx="1000617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способствует развитию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-Образного мышления и воображения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-Формированию представлений о форме и размере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-Развивает операции мышления: анализ и синтез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-Учит сравнивать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-Развивает творчество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-Развивает смекалку и сообразительность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-Тренирует наблюдательность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-Способствует развитию интереса к интеллектуальной деятельности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из себя представляет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163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7213" y="1792288"/>
            <a:ext cx="419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44590" y="303092"/>
            <a:ext cx="112136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геометрическая головоломка, состоящая из семи танов – геометрических фигур, полученных делением квадрата на семь частей – два больших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треуголь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\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два маленьких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треугольника, один средний треугольник,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маленький квадрат и четырехугольник.</a:t>
            </a:r>
          </a:p>
        </p:txBody>
      </p:sp>
      <p:pic>
        <p:nvPicPr>
          <p:cNvPr id="12" name="Рисунок 11" descr="4c96849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7537" y="1682261"/>
            <a:ext cx="3528647" cy="3528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100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847850" y="260351"/>
            <a:ext cx="8445500" cy="121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Легенда </a:t>
            </a: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о танграме</a:t>
            </a:r>
          </a:p>
        </p:txBody>
      </p:sp>
      <p:pic>
        <p:nvPicPr>
          <p:cNvPr id="72710" name="Picture 6" descr="STRJJCAWAY911CALXQ0ILCAT12BI5CA35IFL4CAC7TYDBCA6IZ8C2CA4QCC1ZCAAUJYL8CAW6A84KCALNSZWMCAIJM6IGCAVS4JS4CAWCY1L6CADDVFF4CA3YYJ4UCANFLBS7CA7AZIFQCALS31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473" y="2381446"/>
            <a:ext cx="2656887" cy="41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7569" y="1500554"/>
            <a:ext cx="9026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мудреца придумали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Ши-Чао-Тю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Появление этой китайской головоломки связано с красивой легендой.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Почти две с половиной тысячи лет тому назад у немолодого императора Китая родился долгожданный сын и наследник. Шли годы. Мальчик рос здоровым и сообразительным не по годам. Одно беспокоило старого императора: его сын, будущий властелин огромной страны, не хотел учиться. Мальчику доставляло большее удовольствие целый день забавляться игрушками. Император призвал к себе трех мудрецов, один из которых был известен как математик, другой прославился как художник, а третий был знаменитым философом, и повелел им придумать игру, забавляясь которой, его сын постиг бы начала математики, научился смотреть на окружающий мир пристальными глазами художника, стал бы терпеливым, как истинный философ, и понял бы, что зачастую сложные вещи состоят из простых вещей. Подумав некоторое время, три мудреца представили императору игру 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Ши-Чао-Тю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"- квадрат, разрезанный на семь частей.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21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7169" y="382380"/>
            <a:ext cx="5889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800080"/>
                </a:solidFill>
                <a:latin typeface="Comic Sans MS" panose="030F0702030302020204" pitchFamily="66" charset="0"/>
              </a:rPr>
              <a:t>Применение </a:t>
            </a:r>
            <a:r>
              <a:rPr lang="ru-RU" sz="4000" b="1" dirty="0" err="1">
                <a:solidFill>
                  <a:srgbClr val="800080"/>
                </a:solidFill>
                <a:latin typeface="Comic Sans MS" panose="030F0702030302020204" pitchFamily="66" charset="0"/>
              </a:rPr>
              <a:t>танграма</a:t>
            </a:r>
            <a:endParaRPr lang="ru-RU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439" y="1357180"/>
            <a:ext cx="117328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Танаграм может применяться на занятиях  математики . Для начала можно составить изображения из двух-трех элементов. Например, из треугольников составить </a:t>
            </a:r>
            <a:r>
              <a:rPr lang="ru-RU" sz="2000" dirty="0" smtClean="0"/>
              <a:t>квадрат.</a:t>
            </a:r>
            <a:r>
              <a:rPr lang="ru-RU" dirty="0"/>
              <a:t> </a:t>
            </a:r>
            <a:r>
              <a:rPr lang="ru-RU" sz="2000" dirty="0"/>
              <a:t>Также вначале освоения игры, можно накладывать фигуры на образец-схему.</a:t>
            </a:r>
            <a:r>
              <a:rPr lang="ru-RU" sz="2000" b="1" dirty="0"/>
              <a:t> </a:t>
            </a:r>
            <a:r>
              <a:rPr lang="ru-RU" sz="2000" dirty="0"/>
              <a:t>Потом можно просто прикладывать детали друг к другу и смотреть, что </a:t>
            </a:r>
            <a:r>
              <a:rPr lang="ru-RU" sz="2000" dirty="0" smtClean="0"/>
              <a:t>получится, не </a:t>
            </a:r>
            <a:r>
              <a:rPr lang="ru-RU" sz="2000" dirty="0"/>
              <a:t>используя схему-образец, а по </a:t>
            </a:r>
            <a:r>
              <a:rPr lang="ru-RU" sz="2000" dirty="0" smtClean="0"/>
              <a:t>замыслу: </a:t>
            </a:r>
            <a:r>
              <a:rPr lang="ru-RU" sz="2000" dirty="0"/>
              <a:t>грибок, домик, </a:t>
            </a:r>
            <a:r>
              <a:rPr lang="ru-RU" sz="2000" dirty="0" smtClean="0"/>
              <a:t>елочка </a:t>
            </a:r>
            <a:r>
              <a:rPr lang="ru-RU" sz="2000" dirty="0"/>
              <a:t>и т.д.</a:t>
            </a:r>
          </a:p>
          <a:p>
            <a:r>
              <a:rPr lang="ru-RU" sz="2000" dirty="0" smtClean="0"/>
              <a:t>Ребенку </a:t>
            </a:r>
            <a:r>
              <a:rPr lang="ru-RU" sz="2000" dirty="0"/>
              <a:t>можно предложить посчитать все </a:t>
            </a:r>
            <a:r>
              <a:rPr lang="ru-RU" sz="2000" dirty="0" smtClean="0"/>
              <a:t>фигуры, </a:t>
            </a:r>
            <a:r>
              <a:rPr lang="ru-RU" sz="2000" dirty="0"/>
              <a:t>сравнить их по размеру, найти среди них треугольники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c0ed6bccea07eca4ce21f07e8fa809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223085"/>
            <a:ext cx="6248400" cy="3634914"/>
          </a:xfrm>
          <a:prstGeom prst="rect">
            <a:avLst/>
          </a:prstGeom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67478"/>
            <a:ext cx="5849815" cy="3290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5867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455556" y="2313266"/>
            <a:ext cx="5452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научить своих воспитанников собирать головоломки, необходимо самим научиться владеть этой техникой.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Начнём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с вами с наиболее лёгкой фигуры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танграме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ёлочки.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3074" name="Picture 2" descr="https://upload.wikimedia.org/wikipedia/commons/thumb/3/3c/Tangram_238_Nevit.svg/1200px-Tangram_238_Nevi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22" y="286547"/>
            <a:ext cx="4341649" cy="5886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072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6/6b/Tangram_214_Nevit.svg/1200px-Tangram_214_Nevi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311" y="782610"/>
            <a:ext cx="4569712" cy="5502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945" y="2303813"/>
            <a:ext cx="4251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Теперь посложнее фигура – цветок.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879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847" y="996461"/>
            <a:ext cx="1173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в своей работе я использую интерактивные игры.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Интерактивная игра - современный метод обучения, который обладает развивающей, образовательной и воспитывающей функциями. 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интерактивных игр – формирование и закрепление знаний, методом интерактивных игр.</a:t>
            </a: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своей работе я часто применяю интерактивные игры, делаю их сама. Детям очень нравится управлять мышкой, и специальным карандашом. Благодаря интерактивным играм, существенно изменилось отношение детей к занятиям, они стали более внимательней, у них появилось желание думать, находить правильные ответы на поставленные вопросы. Ребята стали более сообразительнее, на поставленные задачи порой находят несколько вариантов решений.</a:t>
            </a:r>
          </a:p>
          <a:p>
            <a:pPr indent="45720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9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046" y="1488831"/>
            <a:ext cx="8581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Игра «Найди соседа»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031" y="3335216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умения детей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называть предыдущее и последующее число для каждого числа натурального ряда в пределах 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2785" y="3405554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игры: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Ребёнку необходимо заселить каждый домик «жильцами», ориентируясь на число – соседа.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9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698</TotalTime>
  <Words>651</Words>
  <Application>Microsoft Office PowerPoint</Application>
  <PresentationFormat>Произвольный</PresentationFormat>
  <Paragraphs>70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Acer</cp:lastModifiedBy>
  <cp:revision>87</cp:revision>
  <dcterms:created xsi:type="dcterms:W3CDTF">2017-12-15T21:10:45Z</dcterms:created>
  <dcterms:modified xsi:type="dcterms:W3CDTF">2023-04-17T14:27:34Z</dcterms:modified>
</cp:coreProperties>
</file>