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8229240" cy="2901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2 маленьких объекта и 1 большой объект">
    <p:spTree>
      <p:nvGrpSpPr>
        <p:cNvPr id="1" name="Group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4015799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674240" y="4114800"/>
            <a:ext cx="4015800" cy="2901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5630400"/>
            <a:ext cx="4015799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4015799" cy="2901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674240" y="4114800"/>
            <a:ext cx="40158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674240" y="5630400"/>
            <a:ext cx="40158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822924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5630400"/>
            <a:ext cx="822924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4015799" cy="2901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674240" y="4114800"/>
            <a:ext cx="4015800" cy="2901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4015799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674240" y="4114800"/>
            <a:ext cx="40158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5630400"/>
            <a:ext cx="4015799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674240" y="5630400"/>
            <a:ext cx="40158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4015799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674240" y="4114800"/>
            <a:ext cx="40158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630400"/>
            <a:ext cx="822924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26496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239640" y="4114800"/>
            <a:ext cx="26496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22080" y="4114800"/>
            <a:ext cx="26496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5630400"/>
            <a:ext cx="26496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239640" y="5630400"/>
            <a:ext cx="26496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22080" y="5630400"/>
            <a:ext cx="2649600" cy="1383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rPr sz="2910" b="0" strike="noStrike" spc="-1">
                <a:latin typeface="Arial"/>
                <a:ea typeface="Arial"/>
                <a:cs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</a:lstStyle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57200" y="4114800"/>
            <a:ext cx="8229240" cy="29015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3200" b="0" strike="noStrike" spc="-1">
                <a:latin typeface="Arial"/>
                <a:ea typeface="Arial"/>
                <a:cs typeface="Arial"/>
              </a:rP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457560" y="2316600"/>
            <a:ext cx="8229240" cy="682164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3200" b="0" strike="noStrike" spc="-1">
                <a:latin typeface="Arial"/>
                <a:ea typeface="Arial"/>
                <a:cs typeface="Arial"/>
              </a:rPr>
              <a:t>Образец подзаголовка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3"/>
          <p:cNvPicPr/>
          <p:nvPr/>
        </p:nvPicPr>
        <p:blipFill>
          <a:blip r:embed="rId14"/>
          <a:stretch/>
        </p:blipFill>
        <p:spPr>
          <a:xfrm>
            <a:off x="0" y="5457960"/>
            <a:ext cx="9141120" cy="1399320"/>
          </a:xfrm>
          <a:prstGeom prst="rect">
            <a:avLst/>
          </a:prstGeom>
          <a:ln>
            <a:noFill/>
          </a:ln>
        </p:spPr>
      </p:pic>
      <p:sp>
        <p:nvSpPr>
          <p:cNvPr id="4" name="Shape 4"/>
          <p:cNvSpPr txBox="1">
            <a:spLocks noGrp="1"/>
          </p:cNvSpPr>
          <p:nvPr>
            <p:ph type="title" idx="1"/>
          </p:nvPr>
        </p:nvSpPr>
        <p:spPr>
          <a:xfrm>
            <a:off x="457560" y="2316600"/>
            <a:ext cx="8229240" cy="14713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sz="3990" b="0" strike="noStrike" spc="-1"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8229240" cy="29015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2000" indent="-324000">
              <a:spcAft>
                <a:spcPts val="1284"/>
              </a:spcAft>
              <a:buClr>
                <a:srgbClr val="000000"/>
              </a:buClr>
              <a:buFont typeface="Wingdings"/>
              <a:buChar char=""/>
            </a:pPr>
            <a:r>
              <a:rPr sz="2910" b="0" strike="noStrike" spc="-1"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026"/>
              </a:spcAft>
              <a:buClr>
                <a:srgbClr val="000000"/>
              </a:buClr>
              <a:buFont typeface="Symbol"/>
              <a:buChar char=""/>
            </a:pPr>
            <a:r>
              <a:rPr sz="2539" b="0" strike="noStrike" spc="-1"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Aft>
                <a:spcPts val="771"/>
              </a:spcAft>
              <a:buClr>
                <a:srgbClr val="000000"/>
              </a:buClr>
              <a:buFont typeface="Wingdings"/>
              <a:buChar char=""/>
            </a:pPr>
            <a:r>
              <a:rPr sz="2179" b="0" strike="noStrike" spc="-1"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Aft>
                <a:spcPts val="513"/>
              </a:spcAft>
              <a:buClr>
                <a:srgbClr val="000000"/>
              </a:buClr>
              <a:buFont typeface="Symbol"/>
              <a:buChar char=""/>
            </a:pPr>
            <a:r>
              <a:rPr sz="1820" b="0" strike="noStrike" spc="-1"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Aft>
                <a:spcPts val="255"/>
              </a:spcAft>
              <a:buClr>
                <a:srgbClr val="000000"/>
              </a:buClr>
              <a:buFont typeface="Wingdings"/>
              <a:buChar char=""/>
            </a:pPr>
            <a:r>
              <a:rPr sz="1820" b="0" strike="noStrike" spc="-1"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Aft>
                <a:spcPts val="255"/>
              </a:spcAft>
              <a:buClr>
                <a:srgbClr val="000000"/>
              </a:buClr>
              <a:buFont typeface="Wingdings"/>
              <a:buChar char=""/>
            </a:pPr>
            <a:r>
              <a:rPr sz="1820" b="0" strike="noStrike" spc="-1"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Aft>
                <a:spcPts val="255"/>
              </a:spcAft>
              <a:buClr>
                <a:srgbClr val="000000"/>
              </a:buClr>
              <a:buFont typeface="Wingdings"/>
              <a:buChar char=""/>
            </a:pPr>
            <a:r>
              <a:rPr sz="1820" b="0" strike="noStrike" spc="-1"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dt" idx="2"/>
          </p:nvPr>
        </p:nvSpPr>
        <p:spPr>
          <a:xfrm>
            <a:off x="457200" y="6247440"/>
            <a:ext cx="2130120" cy="4730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15.03.2022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ftr" idx="3"/>
          </p:nvPr>
        </p:nvSpPr>
        <p:spPr>
          <a:xfrm>
            <a:off x="3126960" y="6247440"/>
            <a:ext cx="2898360" cy="4730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30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pic>
        <p:nvPicPr>
          <p:cNvPr id="10" name="Shape 10"/>
          <p:cNvPicPr/>
          <p:nvPr/>
        </p:nvPicPr>
        <p:blipFill>
          <a:blip r:embed="rId15"/>
          <a:stretch/>
        </p:blipFill>
        <p:spPr>
          <a:xfrm>
            <a:off x="0" y="0"/>
            <a:ext cx="9141480" cy="15379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defPPr/>
      <a:lvl1pPr lvl="0"/>
    </p:titleStyle>
    <p:bodyStyle>
      <a:defPPr/>
      <a:lvl1pPr lvl="0"/>
      <a:lvl2pPr lvl="1"/>
      <a:lvl3pPr lvl="2"/>
      <a:lvl4pPr lvl="3"/>
      <a:lvl5pPr lvl="4"/>
      <a:lvl6pPr lvl="5"/>
      <a:lvl7pPr lvl="6"/>
      <a:lvl8pPr lvl="7"/>
      <a:lvl9pPr lvl="8"/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 idx="1"/>
          </p:nvPr>
        </p:nvSpPr>
        <p:spPr>
          <a:xfrm>
            <a:off x="714348" y="142852"/>
            <a:ext cx="7772400" cy="115383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детский сад  Малыш п.Залари</a:t>
            </a:r>
            <a:r>
              <a:t/>
            </a:r>
            <a:br/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r">
              <a:buNone/>
            </a:pP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1643042" y="1357298"/>
            <a:ext cx="642942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14348" y="1714488"/>
            <a:ext cx="7544117" cy="166199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lnSpc>
                <a:spcPct val="100000"/>
              </a:lnSpc>
              <a:buNone/>
            </a:pPr>
            <a:r>
              <a:rPr sz="2800" b="1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Название проекта</a:t>
            </a:r>
            <a:r>
              <a:rPr sz="2800" b="1" i="1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«Я и моя семья»</a:t>
            </a:r>
            <a:endParaRPr sz="600" b="0" i="0" u="none" strike="noStrike" cap="none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800" b="1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Вид проекта: </a:t>
            </a:r>
            <a:r>
              <a:rPr sz="28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исследовательско-творческий</a:t>
            </a:r>
            <a:endParaRPr sz="600" b="0" i="0" u="none" strike="noStrike" cap="none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800" b="1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Тип проекта: </a:t>
            </a:r>
            <a:r>
              <a:rPr sz="2800" b="1" i="1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среднесрочный</a:t>
            </a:r>
            <a:endParaRPr sz="600" b="0" i="0" u="none" strike="noStrike" cap="none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00000"/>
              </a:lnSpc>
              <a:buNone/>
            </a:pPr>
            <a:endParaRPr sz="1800" b="0" i="0" u="none" strike="noStrike" cap="none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441940" y="4179664"/>
            <a:ext cx="5559151" cy="52322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>
              <a:lnSpc>
                <a:spcPct val="100000"/>
              </a:lnSpc>
              <a:buNone/>
            </a:pPr>
            <a:r>
              <a:rPr sz="1400" b="0" i="0" u="none" strike="noStrike" cap="none" baseline="0" dirty="0" err="1" smtClean="0">
                <a:latin typeface="Calibri"/>
                <a:ea typeface="Calibri"/>
                <a:cs typeface="Calibri"/>
              </a:rPr>
              <a:t>Автор</a:t>
            </a:r>
            <a:r>
              <a:rPr sz="1400" b="0" i="0" u="none" strike="noStrike" cap="none" baseline="0" dirty="0" smtClean="0">
                <a:latin typeface="Calibri"/>
                <a:ea typeface="Calibri"/>
                <a:cs typeface="Calibri"/>
              </a:rPr>
              <a:t> </a:t>
            </a:r>
            <a:r>
              <a:rPr sz="1400" b="0" i="0" u="none" strike="noStrike" cap="none" baseline="0" dirty="0" err="1">
                <a:latin typeface="Calibri"/>
                <a:ea typeface="Calibri"/>
                <a:cs typeface="Calibri"/>
              </a:rPr>
              <a:t>проекта</a:t>
            </a:r>
            <a:r>
              <a:rPr sz="1400" b="0" i="0" u="none" strike="noStrike" cap="none" baseline="0" dirty="0">
                <a:latin typeface="Calibri"/>
                <a:ea typeface="Calibri"/>
                <a:cs typeface="Calibri"/>
              </a:rPr>
              <a:t>: </a:t>
            </a:r>
            <a:endParaRPr sz="600" b="0" i="0" u="none" strike="noStrike" cap="none" baseline="0" dirty="0">
              <a:latin typeface="Arial"/>
              <a:ea typeface="Arial"/>
              <a:cs typeface="Arial"/>
            </a:endParaRPr>
          </a:p>
          <a:p>
            <a:pPr marL="0" marR="0" lvl="0" indent="0" algn="r">
              <a:lnSpc>
                <a:spcPct val="100000"/>
              </a:lnSpc>
              <a:buNone/>
            </a:pPr>
            <a:r>
              <a:rPr sz="1400" b="0" i="0" u="none" strike="noStrike" cap="none" baseline="0" dirty="0">
                <a:latin typeface="Calibri"/>
                <a:ea typeface="Calibri"/>
                <a:cs typeface="Calibri"/>
              </a:rPr>
              <a:t>                                       </a:t>
            </a:r>
            <a:r>
              <a:rPr sz="1400" b="0" i="0" u="none" strike="noStrike" cap="none" baseline="0" dirty="0" smtClean="0">
                <a:latin typeface="Calibri"/>
                <a:ea typeface="Calibri"/>
                <a:cs typeface="Calibri"/>
              </a:rPr>
              <a:t>                                            </a:t>
            </a:r>
            <a:r>
              <a:rPr sz="1400" b="0" i="0" u="none" strike="noStrike" cap="none" baseline="0" dirty="0" err="1" smtClean="0">
                <a:latin typeface="Calibri"/>
                <a:ea typeface="Calibri"/>
                <a:cs typeface="Calibri"/>
              </a:rPr>
              <a:t>Гуренкова.Н.В</a:t>
            </a:r>
            <a:r>
              <a:rPr sz="1400" b="0" i="0" u="none" strike="noStrike" cap="none" baseline="0" dirty="0" smtClean="0">
                <a:latin typeface="Calibri"/>
                <a:ea typeface="Calibri"/>
                <a:cs typeface="Calibri"/>
              </a:rPr>
              <a:t> </a:t>
            </a:r>
            <a:r>
              <a:rPr sz="1400" b="0" i="0" u="none" strike="noStrike" cap="none" baseline="0" dirty="0" err="1">
                <a:latin typeface="Calibri"/>
                <a:ea typeface="Calibri"/>
                <a:cs typeface="Calibri"/>
              </a:rPr>
              <a:t>воспитатель</a:t>
            </a:r>
            <a:endParaRPr sz="1800" b="0" i="0" u="none" strike="noStrike" cap="none" baseline="0" dirty="0">
              <a:latin typeface="Arial"/>
              <a:ea typeface="Arial"/>
              <a:cs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4500562" y="5429264"/>
            <a:ext cx="1214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2022</a:t>
            </a:r>
          </a:p>
        </p:txBody>
      </p:sp>
      <p:pic>
        <p:nvPicPr>
          <p:cNvPr id="67" name="Shape 67"/>
          <p:cNvPicPr/>
          <p:nvPr/>
        </p:nvPicPr>
        <p:blipFill>
          <a:blip r:embed="rId2"/>
          <a:stretch/>
        </p:blipFill>
        <p:spPr>
          <a:xfrm>
            <a:off x="1" y="2985771"/>
            <a:ext cx="4572000" cy="2372056"/>
          </a:xfrm>
          <a:prstGeom prst="rect">
            <a:avLst/>
          </a:prstGeom>
        </p:spPr>
      </p:pic>
      <p:pic>
        <p:nvPicPr>
          <p:cNvPr id="69" name="Shape 69"/>
          <p:cNvPicPr/>
          <p:nvPr/>
        </p:nvPicPr>
        <p:blipFill>
          <a:blip r:embed="rId3"/>
          <a:stretch/>
        </p:blipFill>
        <p:spPr>
          <a:xfrm>
            <a:off x="7500957" y="928669"/>
            <a:ext cx="145438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500034" y="500042"/>
            <a:ext cx="8229240" cy="646331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2400" b="1"/>
              <a:t>Игра «Назови ласково каждого члена семьи»</a:t>
            </a:r>
            <a:endParaRPr sz="2400"/>
          </a:p>
          <a:p>
            <a:pPr algn="ctr">
              <a:buNone/>
            </a:pPr>
            <a:endParaRPr sz="2400"/>
          </a:p>
        </p:txBody>
      </p:sp>
      <p:pic>
        <p:nvPicPr>
          <p:cNvPr id="100" name="Shape 100"/>
          <p:cNvPicPr/>
          <p:nvPr/>
        </p:nvPicPr>
        <p:blipFill>
          <a:blip r:embed="rId2"/>
          <a:stretch/>
        </p:blipFill>
        <p:spPr>
          <a:xfrm flipH="1">
            <a:off x="5072066" y="1285860"/>
            <a:ext cx="3375446" cy="4500594"/>
          </a:xfrm>
          <a:prstGeom prst="rect">
            <a:avLst/>
          </a:prstGeom>
        </p:spPr>
      </p:pic>
      <p:pic>
        <p:nvPicPr>
          <p:cNvPr id="102" name="Shape 102"/>
          <p:cNvPicPr/>
          <p:nvPr/>
        </p:nvPicPr>
        <p:blipFill>
          <a:blip r:embed="rId3"/>
          <a:stretch/>
        </p:blipFill>
        <p:spPr>
          <a:xfrm>
            <a:off x="928662" y="1269926"/>
            <a:ext cx="3357586" cy="4476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500034" y="642918"/>
            <a:ext cx="8229240" cy="43088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2800" b="1"/>
              <a:t>Дидактическая игра: «Родство»</a:t>
            </a:r>
          </a:p>
        </p:txBody>
      </p:sp>
      <p:pic>
        <p:nvPicPr>
          <p:cNvPr id="106" name="Shape 106"/>
          <p:cNvPicPr/>
          <p:nvPr/>
        </p:nvPicPr>
        <p:blipFill>
          <a:blip r:embed="rId2"/>
          <a:stretch/>
        </p:blipFill>
        <p:spPr>
          <a:xfrm>
            <a:off x="857224" y="1500174"/>
            <a:ext cx="3000396" cy="4000528"/>
          </a:xfrm>
          <a:prstGeom prst="rect">
            <a:avLst/>
          </a:prstGeom>
        </p:spPr>
      </p:pic>
      <p:pic>
        <p:nvPicPr>
          <p:cNvPr id="108" name="Shape 108"/>
          <p:cNvPicPr/>
          <p:nvPr/>
        </p:nvPicPr>
        <p:blipFill>
          <a:blip r:embed="rId3"/>
          <a:stretch/>
        </p:blipFill>
        <p:spPr>
          <a:xfrm>
            <a:off x="5357819" y="1500173"/>
            <a:ext cx="2982537" cy="3976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57560" y="2316600"/>
            <a:ext cx="8229240" cy="55399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/>
            </a:r>
            <a:br/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1571604" y="571480"/>
            <a:ext cx="64227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b="1"/>
              <a:t>Настольная игра «Собери семью» </a:t>
            </a:r>
          </a:p>
        </p:txBody>
      </p:sp>
      <p:pic>
        <p:nvPicPr>
          <p:cNvPr id="113" name="Shape 113"/>
          <p:cNvPicPr/>
          <p:nvPr/>
        </p:nvPicPr>
        <p:blipFill>
          <a:blip r:embed="rId2"/>
          <a:stretch/>
        </p:blipFill>
        <p:spPr>
          <a:xfrm>
            <a:off x="142844" y="1500174"/>
            <a:ext cx="2946818" cy="3929090"/>
          </a:xfrm>
          <a:prstGeom prst="rect">
            <a:avLst/>
          </a:prstGeom>
        </p:spPr>
      </p:pic>
      <p:pic>
        <p:nvPicPr>
          <p:cNvPr id="115" name="Shape 115"/>
          <p:cNvPicPr/>
          <p:nvPr/>
        </p:nvPicPr>
        <p:blipFill>
          <a:blip r:embed="rId3"/>
          <a:stretch/>
        </p:blipFill>
        <p:spPr>
          <a:xfrm flipH="1">
            <a:off x="3214678" y="1500174"/>
            <a:ext cx="2911098" cy="3929090"/>
          </a:xfrm>
          <a:prstGeom prst="rect">
            <a:avLst/>
          </a:prstGeom>
        </p:spPr>
      </p:pic>
      <p:pic>
        <p:nvPicPr>
          <p:cNvPr id="117" name="Shape 117"/>
          <p:cNvPicPr/>
          <p:nvPr/>
        </p:nvPicPr>
        <p:blipFill>
          <a:blip r:embed="rId4"/>
          <a:stretch/>
        </p:blipFill>
        <p:spPr>
          <a:xfrm>
            <a:off x="6197182" y="1500175"/>
            <a:ext cx="294681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428595" y="214290"/>
            <a:ext cx="8229240" cy="49244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3200" b="1"/>
              <a:t>Продукты проекта: 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 «Древо семьи»</a:t>
            </a:r>
            <a:endParaRPr sz="3200" b="1"/>
          </a:p>
        </p:txBody>
      </p:sp>
      <p:pic>
        <p:nvPicPr>
          <p:cNvPr id="121" name="Shape 121"/>
          <p:cNvPicPr/>
          <p:nvPr/>
        </p:nvPicPr>
        <p:blipFill>
          <a:blip r:embed="rId2"/>
          <a:stretch/>
        </p:blipFill>
        <p:spPr>
          <a:xfrm>
            <a:off x="142844" y="714356"/>
            <a:ext cx="2214578" cy="2952771"/>
          </a:xfrm>
          <a:prstGeom prst="rect">
            <a:avLst/>
          </a:prstGeom>
        </p:spPr>
      </p:pic>
      <p:pic>
        <p:nvPicPr>
          <p:cNvPr id="123" name="Shape 123"/>
          <p:cNvPicPr/>
          <p:nvPr/>
        </p:nvPicPr>
        <p:blipFill>
          <a:blip r:embed="rId3"/>
          <a:stretch/>
        </p:blipFill>
        <p:spPr>
          <a:xfrm>
            <a:off x="6643702" y="714356"/>
            <a:ext cx="2250296" cy="3000396"/>
          </a:xfrm>
          <a:prstGeom prst="rect">
            <a:avLst/>
          </a:prstGeom>
        </p:spPr>
      </p:pic>
      <p:pic>
        <p:nvPicPr>
          <p:cNvPr id="125" name="Shape 125"/>
          <p:cNvPicPr/>
          <p:nvPr/>
        </p:nvPicPr>
        <p:blipFill>
          <a:blip r:embed="rId4"/>
          <a:stretch/>
        </p:blipFill>
        <p:spPr>
          <a:xfrm>
            <a:off x="3500430" y="785794"/>
            <a:ext cx="2214578" cy="2952771"/>
          </a:xfrm>
          <a:prstGeom prst="rect">
            <a:avLst/>
          </a:prstGeom>
        </p:spPr>
      </p:pic>
      <p:pic>
        <p:nvPicPr>
          <p:cNvPr id="127" name="Shape 127"/>
          <p:cNvPicPr/>
          <p:nvPr/>
        </p:nvPicPr>
        <p:blipFill>
          <a:blip r:embed="rId5"/>
          <a:stretch/>
        </p:blipFill>
        <p:spPr>
          <a:xfrm>
            <a:off x="142844" y="3714729"/>
            <a:ext cx="2357453" cy="3143271"/>
          </a:xfrm>
          <a:prstGeom prst="rect">
            <a:avLst/>
          </a:prstGeom>
        </p:spPr>
      </p:pic>
      <p:pic>
        <p:nvPicPr>
          <p:cNvPr id="129" name="Shape 129"/>
          <p:cNvPicPr/>
          <p:nvPr/>
        </p:nvPicPr>
        <p:blipFill>
          <a:blip r:embed="rId6"/>
          <a:stretch/>
        </p:blipFill>
        <p:spPr>
          <a:xfrm>
            <a:off x="3500430" y="3929042"/>
            <a:ext cx="2196718" cy="2928958"/>
          </a:xfrm>
          <a:prstGeom prst="rect">
            <a:avLst/>
          </a:prstGeom>
        </p:spPr>
      </p:pic>
      <p:pic>
        <p:nvPicPr>
          <p:cNvPr id="131" name="Shape 131"/>
          <p:cNvPicPr/>
          <p:nvPr/>
        </p:nvPicPr>
        <p:blipFill>
          <a:blip r:embed="rId7"/>
          <a:stretch/>
        </p:blipFill>
        <p:spPr>
          <a:xfrm>
            <a:off x="6643702" y="3857604"/>
            <a:ext cx="22502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785786" y="928669"/>
            <a:ext cx="8229240" cy="49244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3200" b="1">
                <a:latin typeface="Times New Roman"/>
                <a:ea typeface="Times New Roman"/>
                <a:cs typeface="Times New Roman"/>
              </a:rPr>
              <a:t> Книжка-малышка «Семейные традиций»</a:t>
            </a:r>
            <a:endParaRPr sz="3200" b="1"/>
          </a:p>
        </p:txBody>
      </p:sp>
      <p:pic>
        <p:nvPicPr>
          <p:cNvPr id="135" name="Shape 135"/>
          <p:cNvPicPr/>
          <p:nvPr/>
        </p:nvPicPr>
        <p:blipFill>
          <a:blip r:embed="rId2"/>
          <a:stretch/>
        </p:blipFill>
        <p:spPr>
          <a:xfrm>
            <a:off x="1989064" y="1643049"/>
            <a:ext cx="5429289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457560" y="2316600"/>
            <a:ext cx="8229240" cy="83099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143108" y="857232"/>
            <a:ext cx="5320752" cy="58477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3200" b="1">
                <a:latin typeface="Times New Roman"/>
                <a:ea typeface="Times New Roman"/>
                <a:cs typeface="Times New Roman"/>
              </a:rPr>
              <a:t>«Фотовыставка моя семья»</a:t>
            </a:r>
            <a:endParaRPr sz="3200" b="1"/>
          </a:p>
        </p:txBody>
      </p:sp>
      <p:pic>
        <p:nvPicPr>
          <p:cNvPr id="140" name="Shape 140"/>
          <p:cNvPicPr/>
          <p:nvPr/>
        </p:nvPicPr>
        <p:blipFill>
          <a:blip r:embed="rId2"/>
          <a:stretch/>
        </p:blipFill>
        <p:spPr>
          <a:xfrm>
            <a:off x="1500166" y="1643049"/>
            <a:ext cx="6429420" cy="485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457560" y="2316600"/>
            <a:ext cx="8229240" cy="27699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>
              <a:buNone/>
            </a:pPr>
            <a:endParaRPr/>
          </a:p>
        </p:txBody>
      </p:sp>
      <p:pic>
        <p:nvPicPr>
          <p:cNvPr id="144" name="Shape 144"/>
          <p:cNvPicPr/>
          <p:nvPr/>
        </p:nvPicPr>
        <p:blipFill>
          <a:blip r:embed="rId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500034" y="142852"/>
            <a:ext cx="8643966" cy="4708981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3200" b="1" dirty="0" err="1">
                <a:latin typeface="Times New Roman"/>
                <a:ea typeface="Times New Roman"/>
                <a:cs typeface="Times New Roman"/>
              </a:rPr>
              <a:t>Информационная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ea typeface="Times New Roman"/>
                <a:cs typeface="Times New Roman"/>
              </a:rPr>
              <a:t>карта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l">
              <a:buNone/>
            </a:pPr>
            <a:endParaRPr sz="3200" dirty="0"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sz="3200" b="1" dirty="0" err="1">
                <a:latin typeface="Times New Roman"/>
                <a:ea typeface="Times New Roman"/>
                <a:cs typeface="Times New Roman"/>
              </a:rPr>
              <a:t>Полное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ea typeface="Times New Roman"/>
                <a:cs typeface="Times New Roman"/>
              </a:rPr>
              <a:t>название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«Я и </a:t>
            </a:r>
            <a:r>
              <a:rPr sz="3200" dirty="0" err="1">
                <a:latin typeface="Times New Roman"/>
                <a:ea typeface="Times New Roman"/>
                <a:cs typeface="Times New Roman"/>
              </a:rPr>
              <a:t>моя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</a:rPr>
              <a:t>семья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algn="l"/>
            <a:r>
              <a:rPr sz="3200" b="1" dirty="0" err="1">
                <a:latin typeface="Times New Roman"/>
                <a:ea typeface="Times New Roman"/>
                <a:cs typeface="Times New Roman"/>
              </a:rPr>
              <a:t>Автор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 smtClean="0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3200" b="1" dirty="0" smtClean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dirty="0" err="1" smtClean="0">
                <a:latin typeface="Times New Roman"/>
                <a:ea typeface="Times New Roman"/>
                <a:cs typeface="Times New Roman"/>
              </a:rPr>
              <a:t>Гуренкова.Н.В</a:t>
            </a:r>
            <a:r>
              <a:rPr sz="3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</a:rPr>
              <a:t>воспитатель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l"/>
            <a:r>
              <a:rPr sz="3200" b="1" dirty="0" err="1">
                <a:latin typeface="Times New Roman"/>
                <a:ea typeface="Times New Roman"/>
                <a:cs typeface="Times New Roman"/>
              </a:rPr>
              <a:t>Продолжительность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 3 </a:t>
            </a:r>
            <a:r>
              <a:rPr sz="3200" dirty="0" err="1">
                <a:latin typeface="Times New Roman"/>
                <a:ea typeface="Times New Roman"/>
                <a:cs typeface="Times New Roman"/>
              </a:rPr>
              <a:t>недели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l"/>
            <a:r>
              <a:rPr sz="3200" b="1" dirty="0" err="1">
                <a:latin typeface="Times New Roman"/>
                <a:ea typeface="Times New Roman"/>
                <a:cs typeface="Times New Roman"/>
              </a:rPr>
              <a:t>Участники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</a:rPr>
              <a:t>родители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3200" dirty="0" err="1">
                <a:latin typeface="Times New Roman"/>
                <a:ea typeface="Times New Roman"/>
                <a:cs typeface="Times New Roman"/>
              </a:rPr>
              <a:t>дети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3200" dirty="0" err="1" smtClean="0">
                <a:latin typeface="Times New Roman"/>
                <a:ea typeface="Times New Roman"/>
                <a:cs typeface="Times New Roman"/>
              </a:rPr>
              <a:t>воспитател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ь</a:t>
            </a:r>
            <a:r>
              <a:rPr sz="3200" dirty="0" smtClean="0">
                <a:latin typeface="Times New Roman"/>
                <a:ea typeface="Times New Roman"/>
                <a:cs typeface="Times New Roman"/>
              </a:rPr>
              <a:t>.</a:t>
            </a:r>
            <a:endParaRPr sz="3200" dirty="0"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sz="3200" b="1" dirty="0" err="1">
                <a:latin typeface="Times New Roman"/>
                <a:ea typeface="Times New Roman"/>
                <a:cs typeface="Times New Roman"/>
              </a:rPr>
              <a:t>Возраст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ea typeface="Times New Roman"/>
                <a:cs typeface="Times New Roman"/>
              </a:rPr>
              <a:t>детей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3-4 </a:t>
            </a:r>
            <a:r>
              <a:rPr sz="3200" dirty="0" err="1">
                <a:latin typeface="Times New Roman"/>
                <a:ea typeface="Times New Roman"/>
                <a:cs typeface="Times New Roman"/>
              </a:rPr>
              <a:t>года</a:t>
            </a:r>
            <a:r>
              <a:rPr sz="32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buNone/>
            </a:pPr>
            <a:endParaRPr sz="32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57560" y="214290"/>
            <a:ext cx="8229240" cy="609397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3200" b="1">
                <a:latin typeface="Times New Roman"/>
                <a:ea typeface="Times New Roman"/>
                <a:cs typeface="Times New Roman"/>
              </a:rPr>
              <a:t>Проблема, значимая для детей, на решение которой направлен проект:</a:t>
            </a:r>
          </a:p>
          <a:p>
            <a:pPr>
              <a:buNone/>
            </a:pPr>
            <a:endParaRPr sz="2000" b="1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В младшем дошкольном возрасте у детей начинают формироваться элементарные представления о явлениях общественной жизни и нормах человеческого общения. Детям этого возраста свойственна большая эмоциональная отзывчивость, что позволяет воспитывать в них любовь, добрые чувства и отношения к окружающим людям и, прежде всего, к близким, к своей семье. А ведь это основа из основ нравственно – патриотического воспитания, его первая и самая важная ступень. Ребёнок должен осознать себя членом семьи. Именно семья является хранителем традиций, обеспечивает преемственность поколений, сохраняет и развивает лучшие качества людей. Ознакомление детей с понятием «семья невозможна без поддержки самой семьи».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457560" y="642918"/>
            <a:ext cx="8229240" cy="63763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П</a:t>
            </a:r>
            <a:r>
              <a:rPr sz="2800" b="1" dirty="0" err="1" smtClean="0">
                <a:latin typeface="Times New Roman"/>
                <a:ea typeface="Times New Roman"/>
                <a:cs typeface="Times New Roman"/>
              </a:rPr>
              <a:t>роект</a:t>
            </a:r>
            <a:r>
              <a:rPr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прекрасный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повод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поразмышлять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роли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семьи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жизни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каждого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человека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, о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семейных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традициях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их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развитии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современных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условиях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Работа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над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проектом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имеет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большое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значение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формирования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личности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ребёнка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укрепление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развития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детско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родительских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отношений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Родители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должны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дать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понятие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ребёнку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что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он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часть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семьи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что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это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очень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важно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Мы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взрослые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должны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помочь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детям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понять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значимость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семьи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воспитывать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у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детей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любовь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уважение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к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членам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семьи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прививать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к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детям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чувство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привязанности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к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семье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800" dirty="0" err="1">
                <a:latin typeface="Times New Roman"/>
                <a:ea typeface="Times New Roman"/>
                <a:cs typeface="Times New Roman"/>
              </a:rPr>
              <a:t>дому</a:t>
            </a:r>
            <a:r>
              <a:rPr sz="28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buNone/>
            </a:pPr>
            <a:endParaRPr sz="28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457560" y="500042"/>
            <a:ext cx="8229240" cy="4708981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sz="2400" b="1">
                <a:latin typeface="Times New Roman"/>
                <a:ea typeface="Times New Roman"/>
                <a:cs typeface="Times New Roman"/>
              </a:rPr>
              <a:t>Цель проекта</a:t>
            </a:r>
            <a:r>
              <a:rPr sz="2400">
                <a:latin typeface="Times New Roman"/>
                <a:ea typeface="Times New Roman"/>
                <a:cs typeface="Times New Roman"/>
              </a:rPr>
              <a:t>: Формирование образа «Я», умение называть своё имя, фамилию, имена членов семьи, развивать представление о своей семье.</a:t>
            </a:r>
          </a:p>
          <a:p>
            <a:pPr>
              <a:buNone/>
            </a:pP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 b="1">
                <a:latin typeface="Times New Roman"/>
                <a:ea typeface="Times New Roman"/>
                <a:cs typeface="Times New Roman"/>
              </a:rPr>
              <a:t>Задачи проекта: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• Познакомить детей с понятиями «семья», «имя» и «фамилия»;</a:t>
            </a: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• Воспитывать у детей любовь и уважение к членам семьи, учить проявлять заботу о родных людях.</a:t>
            </a: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• 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pPr>
              <a:buNone/>
            </a:pP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1214414" y="1428736"/>
            <a:ext cx="7472386" cy="360098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sz="2400" b="1">
                <a:latin typeface="Times New Roman"/>
                <a:ea typeface="Times New Roman"/>
                <a:cs typeface="Times New Roman"/>
              </a:rPr>
              <a:t>Форма проведения итогового мероприятия проекта:</a:t>
            </a:r>
            <a:r>
              <a:rPr sz="2400">
                <a:latin typeface="Times New Roman"/>
                <a:ea typeface="Times New Roman"/>
                <a:cs typeface="Times New Roman"/>
              </a:rPr>
              <a:t> досуговая</a:t>
            </a:r>
            <a:r>
              <a:rPr sz="2400" b="1">
                <a:latin typeface="Times New Roman"/>
                <a:ea typeface="Times New Roman"/>
                <a:cs typeface="Times New Roman"/>
              </a:rPr>
              <a:t>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 b="1">
                <a:latin typeface="Times New Roman"/>
                <a:ea typeface="Times New Roman"/>
                <a:cs typeface="Times New Roman"/>
              </a:rPr>
              <a:t>Название итогового мероприятия проекта:</a:t>
            </a:r>
            <a:r>
              <a:rPr sz="2400">
                <a:latin typeface="Times New Roman"/>
                <a:ea typeface="Times New Roman"/>
                <a:cs typeface="Times New Roman"/>
              </a:rPr>
              <a:t>«Фотовыставка моя семья».</a:t>
            </a:r>
          </a:p>
          <a:p>
            <a:pPr>
              <a:buNone/>
            </a:pP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 b="1">
                <a:latin typeface="Times New Roman"/>
                <a:ea typeface="Times New Roman"/>
                <a:cs typeface="Times New Roman"/>
              </a:rPr>
              <a:t>Этапы проекта: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1 этап: подготовительный 17.01-24.01.22</a:t>
            </a: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2 этап: деятельностный 24.01-31.01.22</a:t>
            </a: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3 этап: завершающий 31.01-07.02.22</a:t>
            </a:r>
          </a:p>
          <a:p>
            <a:pPr>
              <a:buNone/>
            </a:pPr>
            <a:endParaRPr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1" name="Shape 81"/>
          <p:cNvPicPr/>
          <p:nvPr/>
        </p:nvPicPr>
        <p:blipFill>
          <a:blip r:embed="rId2"/>
          <a:stretch/>
        </p:blipFill>
        <p:spPr>
          <a:xfrm>
            <a:off x="6286512" y="1357298"/>
            <a:ext cx="249473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457560" y="1000108"/>
            <a:ext cx="8229240" cy="372409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3200" b="1" dirty="0" err="1">
                <a:latin typeface="Times New Roman"/>
                <a:ea typeface="Times New Roman"/>
                <a:cs typeface="Times New Roman"/>
              </a:rPr>
              <a:t>Продукты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3200" b="1" dirty="0">
                <a:latin typeface="Times New Roman"/>
                <a:ea typeface="Times New Roman"/>
                <a:cs typeface="Times New Roman"/>
              </a:rPr>
              <a:t>: </a:t>
            </a:r>
          </a:p>
          <a:p>
            <a:pPr>
              <a:buNone/>
            </a:pPr>
            <a:endParaRPr sz="2400" dirty="0">
              <a:latin typeface="Times New Roman"/>
              <a:ea typeface="Times New Roman"/>
              <a:cs typeface="Times New Roman"/>
            </a:endParaRPr>
          </a:p>
          <a:p>
            <a:r>
              <a:rPr sz="2400" b="1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ea typeface="Times New Roman"/>
                <a:cs typeface="Times New Roman"/>
              </a:rPr>
              <a:t>детей</a:t>
            </a:r>
            <a:r>
              <a:rPr sz="24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Альбом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«Я  и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моя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семья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», «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Рисунки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моя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семья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>
              <a:buNone/>
            </a:pPr>
            <a:endParaRPr sz="2400" dirty="0">
              <a:latin typeface="Times New Roman"/>
              <a:ea typeface="Times New Roman"/>
              <a:cs typeface="Times New Roman"/>
            </a:endParaRPr>
          </a:p>
          <a:p>
            <a:r>
              <a:rPr sz="2400" b="1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sz="24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Древо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семьи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», 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Книжка-малышка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«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Семейные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традиций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»,«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Фотовыставка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моя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семья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>
              <a:buNone/>
            </a:pPr>
            <a:endParaRPr sz="2400" dirty="0">
              <a:latin typeface="Times New Roman"/>
              <a:ea typeface="Times New Roman"/>
              <a:cs typeface="Times New Roman"/>
            </a:endParaRPr>
          </a:p>
          <a:p>
            <a:r>
              <a:rPr sz="2400" b="1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latin typeface="Times New Roman"/>
                <a:ea typeface="Times New Roman"/>
                <a:cs typeface="Times New Roman"/>
              </a:rPr>
              <a:t>педагог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а</a:t>
            </a:r>
            <a:r>
              <a:rPr sz="2400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Сбор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накопление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материалов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теме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24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buNone/>
            </a:pPr>
            <a:endParaRPr sz="24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457560" y="1214422"/>
            <a:ext cx="8229240" cy="489364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2000" b="1" dirty="0" err="1">
                <a:latin typeface="Times New Roman"/>
                <a:ea typeface="Times New Roman"/>
                <a:cs typeface="Times New Roman"/>
              </a:rPr>
              <a:t>Ожидаемые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результаты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реализации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ctr">
              <a:buNone/>
            </a:pPr>
            <a:endParaRPr sz="2000" dirty="0">
              <a:latin typeface="Times New Roman"/>
              <a:ea typeface="Times New Roman"/>
              <a:cs typeface="Times New Roman"/>
            </a:endParaRPr>
          </a:p>
          <a:p>
            <a:r>
              <a:rPr sz="2000" b="1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детей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Дети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узнают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больше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своей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семье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: о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членах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семьи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традициях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Проявление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уважение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забот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всем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членам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семьи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Умение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организовывать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сюжетно-ролевые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игры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основе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имеющихся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знаний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семье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Понимание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значимости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семьи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жизни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каждого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человека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buNone/>
            </a:pPr>
            <a:endParaRPr sz="2000" dirty="0">
              <a:latin typeface="Times New Roman"/>
              <a:ea typeface="Times New Roman"/>
              <a:cs typeface="Times New Roman"/>
            </a:endParaRPr>
          </a:p>
          <a:p>
            <a:r>
              <a:rPr sz="2000" b="1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приобретение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родителями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психологических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знаний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возрастных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индивидуальных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особенностях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детей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Укрепление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детско-родительских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отношений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Конструктивное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сотрудничество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педагогов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родителями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>
              <a:buNone/>
            </a:pPr>
            <a:endParaRPr sz="2000" dirty="0">
              <a:latin typeface="Times New Roman"/>
              <a:ea typeface="Times New Roman"/>
              <a:cs typeface="Times New Roman"/>
            </a:endParaRPr>
          </a:p>
          <a:p>
            <a:r>
              <a:rPr sz="2000" b="1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ea typeface="Times New Roman"/>
                <a:cs typeface="Times New Roman"/>
              </a:rPr>
              <a:t>педагог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а</a:t>
            </a:r>
            <a:r>
              <a:rPr sz="2000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Анализ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выполнения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достигнутых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результатов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Оценка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проектов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целях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определения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его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актуальности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Создание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системы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занятия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совместной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ребенок-родитель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данной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проблеме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buNone/>
            </a:pPr>
            <a:endParaRPr sz="20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85720" y="571480"/>
            <a:ext cx="8229240" cy="10156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/>
            <a:r>
              <a:rPr sz="2400" b="1"/>
              <a:t>В ходе нашего проекта «Я и моя семья» мы с детьми провели:</a:t>
            </a:r>
            <a:r>
              <a:rPr sz="2000" b="1"/>
              <a:t> </a:t>
            </a:r>
          </a:p>
          <a:p>
            <a:r>
              <a:t>  </a:t>
            </a:r>
          </a:p>
        </p:txBody>
      </p:sp>
      <p:pic>
        <p:nvPicPr>
          <p:cNvPr id="89" name="Shape 89"/>
          <p:cNvPicPr/>
          <p:nvPr/>
        </p:nvPicPr>
        <p:blipFill>
          <a:blip r:embed="rId2"/>
          <a:stretch/>
        </p:blipFill>
        <p:spPr>
          <a:xfrm>
            <a:off x="2643174" y="1571612"/>
            <a:ext cx="2084379" cy="2779172"/>
          </a:xfrm>
          <a:prstGeom prst="rect">
            <a:avLst/>
          </a:prstGeom>
        </p:spPr>
      </p:pic>
      <p:pic>
        <p:nvPicPr>
          <p:cNvPr id="91" name="Shape 91"/>
          <p:cNvPicPr/>
          <p:nvPr/>
        </p:nvPicPr>
        <p:blipFill>
          <a:blip r:embed="rId3"/>
          <a:stretch/>
        </p:blipFill>
        <p:spPr>
          <a:xfrm>
            <a:off x="4929190" y="4000504"/>
            <a:ext cx="2071702" cy="2762269"/>
          </a:xfrm>
          <a:prstGeom prst="rect">
            <a:avLst/>
          </a:prstGeom>
        </p:spPr>
      </p:pic>
      <p:pic>
        <p:nvPicPr>
          <p:cNvPr id="93" name="Shape 93"/>
          <p:cNvPicPr/>
          <p:nvPr/>
        </p:nvPicPr>
        <p:blipFill>
          <a:blip r:embed="rId4"/>
          <a:stretch/>
        </p:blipFill>
        <p:spPr>
          <a:xfrm>
            <a:off x="7072330" y="1643049"/>
            <a:ext cx="1917734" cy="2556979"/>
          </a:xfrm>
          <a:prstGeom prst="rect">
            <a:avLst/>
          </a:prstGeom>
        </p:spPr>
      </p:pic>
      <p:pic>
        <p:nvPicPr>
          <p:cNvPr id="95" name="Shape 95"/>
          <p:cNvPicPr/>
          <p:nvPr/>
        </p:nvPicPr>
        <p:blipFill>
          <a:blip r:embed="rId5"/>
          <a:stretch/>
        </p:blipFill>
        <p:spPr>
          <a:xfrm>
            <a:off x="428595" y="4000504"/>
            <a:ext cx="2082795" cy="2777060"/>
          </a:xfrm>
          <a:prstGeom prst="rect">
            <a:avLst/>
          </a:prstGeom>
        </p:spPr>
      </p:pic>
      <p:sp>
        <p:nvSpPr>
          <p:cNvPr id="96" name="Shape 96"/>
          <p:cNvSpPr txBox="1"/>
          <p:nvPr/>
        </p:nvSpPr>
        <p:spPr>
          <a:xfrm>
            <a:off x="285720" y="1714488"/>
            <a:ext cx="2143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/>
              <a:t>Настольная игра: «Одежда»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лья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6</TotalTime>
  <Words>602</Words>
  <Application>Microsoft Office PowerPoint</Application>
  <DocSecurity>0</DocSecurity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улья</vt:lpstr>
      <vt:lpstr>Муниципальное бюджетное дошкольное образовательное учреждение детский сад  Малыш п.Залари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Малыш п.Залари </dc:title>
  <cp:lastModifiedBy>USER</cp:lastModifiedBy>
  <cp:revision>4</cp:revision>
  <dcterms:modified xsi:type="dcterms:W3CDTF">2022-10-19T12:34:14Z</dcterms:modified>
</cp:coreProperties>
</file>