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4" r:id="rId2"/>
    <p:sldId id="265" r:id="rId3"/>
    <p:sldId id="296" r:id="rId4"/>
    <p:sldId id="297" r:id="rId5"/>
    <p:sldId id="263" r:id="rId6"/>
    <p:sldId id="267" r:id="rId7"/>
    <p:sldId id="287" r:id="rId8"/>
    <p:sldId id="270" r:id="rId9"/>
    <p:sldId id="272" r:id="rId10"/>
    <p:sldId id="273" r:id="rId11"/>
    <p:sldId id="274" r:id="rId12"/>
    <p:sldId id="275" r:id="rId13"/>
    <p:sldId id="289" r:id="rId14"/>
    <p:sldId id="277" r:id="rId15"/>
    <p:sldId id="298" r:id="rId16"/>
    <p:sldId id="292" r:id="rId17"/>
    <p:sldId id="281" r:id="rId18"/>
    <p:sldId id="282" r:id="rId19"/>
    <p:sldId id="286" r:id="rId20"/>
    <p:sldId id="28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90E1"/>
    <a:srgbClr val="996633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89" autoAdjust="0"/>
    <p:restoredTop sz="94660"/>
  </p:normalViewPr>
  <p:slideViewPr>
    <p:cSldViewPr snapToGrid="0">
      <p:cViewPr varScale="1">
        <p:scale>
          <a:sx n="67" d="100"/>
          <a:sy n="67" d="100"/>
        </p:scale>
        <p:origin x="4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43AD3-20A3-413E-A128-97BCB8E0BB6A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E7F97-C21D-43C2-9B70-4B837B4A0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37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E7F97-C21D-43C2-9B70-4B837B4A068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0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C098-07FF-446B-8030-22DBD912A995}" type="datetime1">
              <a:rPr lang="ru-RU" smtClean="0"/>
              <a:t>30.08.2022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1013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9DDE1-F131-4315-BD49-1E49E4E255FA}" type="datetime1">
              <a:rPr lang="ru-RU" smtClean="0"/>
              <a:t>30.08.2022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71832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C98F-EFDF-40FF-84CB-71FD2E4E61EB}" type="datetime1">
              <a:rPr lang="ru-RU" smtClean="0"/>
              <a:t>30.08.2022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11962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EF49-ED8E-47E7-BEE5-F0B1A3AC0B36}" type="datetime1">
              <a:rPr lang="ru-RU" smtClean="0"/>
              <a:t>30.08.2022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19490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5EE2-72E4-4F10-8BEB-CD82B5D9B69D}" type="datetime1">
              <a:rPr lang="ru-RU" smtClean="0"/>
              <a:t>30.08.2022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30562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A532C-812C-42E6-AA05-44DD1BD41D86}" type="datetime1">
              <a:rPr lang="ru-RU" smtClean="0"/>
              <a:t>30.08.2022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83778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D9AD-E686-4E87-86EB-35B0B2327CF1}" type="datetime1">
              <a:rPr lang="ru-RU" smtClean="0"/>
              <a:t>30.08.2022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51226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6CAB-7FA8-45BE-8B4D-504F4125D4FC}" type="datetime1">
              <a:rPr lang="ru-RU" smtClean="0"/>
              <a:t>30.08.2022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63460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1512-FB10-49E7-9A42-49BBEC21E8B1}" type="datetime1">
              <a:rPr lang="ru-RU" smtClean="0"/>
              <a:t>30.08.2022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75668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A2A8-51A6-4F16-A89F-8FC9CEC85761}" type="datetime1">
              <a:rPr lang="ru-RU" smtClean="0"/>
              <a:t>30.08.2022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64194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893D6-ECF4-4B4B-835D-17F862EE52AE}" type="datetime1">
              <a:rPr lang="ru-RU" smtClean="0"/>
              <a:t>30.08.2022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0355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2000"/>
            <a:lum/>
          </a:blip>
          <a:srcRect/>
          <a:stretch>
            <a:fillRect l="-2000" t="-2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07B91-8B97-401C-8517-DDBF4BB65D98}" type="datetime1">
              <a:rPr lang="ru-RU" smtClean="0"/>
              <a:t>30.08.2022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A8CCE-54C7-4D72-9331-245BF26C9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01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9.xml"/><Relationship Id="rId7" Type="http://schemas.openxmlformats.org/officeDocument/2006/relationships/hyperlink" Target="https://r9.whiteboardfox.com/92069417-2837-3459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cs.google.com/document/d/1o2vryiYvGjVow8SL78_ZFG6qY9HErK0X/edit?usp=sharing&amp;ouid=117833629859539146934&amp;rtpof=true&amp;sd=true" TargetMode="External"/><Relationship Id="rId5" Type="http://schemas.openxmlformats.org/officeDocument/2006/relationships/hyperlink" Target="https://docs.google.com/document/d/1G7h1CT15bTqqf-NjVBQFuPDZAK5SVYpz/edit?usp=sharing&amp;ouid=117833629859539146934&amp;rtpof=true&amp;sd=true" TargetMode="Externa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drive.google.com/file/d/1sfdllkM4xHCA0UnzzhNrmOvK_BSB5F2r/view?usp=sharing" TargetMode="External"/><Relationship Id="rId7" Type="http://schemas.openxmlformats.org/officeDocument/2006/relationships/slide" Target="slide9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slide" Target="slide9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8.png"/><Relationship Id="rId4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slide" Target="slide1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slide" Target="slide14.xml"/><Relationship Id="rId4" Type="http://schemas.openxmlformats.org/officeDocument/2006/relationships/slide" Target="slide10.xml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0233" y="357187"/>
            <a:ext cx="11028365" cy="62579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349" y="1078857"/>
            <a:ext cx="8360685" cy="470028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7352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7450" y="1114425"/>
            <a:ext cx="33575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>
                <a:latin typeface="Corbel Light" panose="020B0303020204020204" pitchFamily="34" charset="0"/>
              </a:rPr>
              <a:t>Меню</a:t>
            </a:r>
            <a:endParaRPr lang="ru-RU" sz="8800" dirty="0">
              <a:latin typeface="Corbel Light" panose="020B0303020204020204" pitchFamily="34" charset="0"/>
            </a:endParaRP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817" y="2322351"/>
            <a:ext cx="371477" cy="3714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706" y="2984609"/>
            <a:ext cx="1079658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b="1" dirty="0" smtClean="0">
              <a:latin typeface="Corbel Light" panose="020B03030202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Corbel Light" panose="020B0303020204020204" pitchFamily="34" charset="0"/>
              </a:rPr>
              <a:t>Меню. Еда (Группа 1): </a:t>
            </a:r>
            <a:r>
              <a:rPr lang="ru-RU" sz="2000" u="sng" dirty="0">
                <a:hlinkClick r:id="rId5"/>
              </a:rPr>
              <a:t>https://docs.google.com/document/d/1G7h1CT15bTqqf-NjVBQFuPDZAK5SVYpz/edit?usp=sharing&amp;ouid=117833629859539146934&amp;rtpof=true&amp;sd=true</a:t>
            </a:r>
            <a:endParaRPr lang="ru-RU" sz="2000" dirty="0" smtClean="0">
              <a:latin typeface="Corbel Light" panose="020B03030202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Corbel Light" panose="020B0303020204020204" pitchFamily="34" charset="0"/>
              </a:rPr>
              <a:t>Меню. Напитки (Группа 2): </a:t>
            </a:r>
            <a:r>
              <a:rPr lang="ru-RU" sz="2000" u="sng" dirty="0">
                <a:hlinkClick r:id="rId6"/>
              </a:rPr>
              <a:t>https://docs.google.com/document/d/1o2vryiYvGjVow8SL78_ZFG6qY9HErK0X/edit?usp=sharing&amp;ouid=117833629859539146934&amp;rtpof=true&amp;sd=true</a:t>
            </a:r>
            <a:endParaRPr lang="ru-RU" sz="2000" dirty="0">
              <a:latin typeface="Corbel Light" panose="020B03030202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Corbel Light" panose="020B0303020204020204" pitchFamily="34" charset="0"/>
              </a:rPr>
              <a:t>Задание:</a:t>
            </a:r>
            <a:r>
              <a:rPr lang="ru-RU" sz="2000" dirty="0" smtClean="0">
                <a:latin typeface="Corbel Light" panose="020B0303020204020204" pitchFamily="34" charset="0"/>
              </a:rPr>
              <a:t> </a:t>
            </a:r>
            <a:r>
              <a:rPr lang="ru-RU" sz="2000" u="sng" dirty="0">
                <a:hlinkClick r:id="rId7"/>
              </a:rPr>
              <a:t>https://r9.whiteboardfox.com/92069417-2837-3459</a:t>
            </a:r>
            <a:endParaRPr lang="ru-RU" sz="2000" dirty="0" smtClean="0">
              <a:latin typeface="Corbel Light" panose="020B0303020204020204" pitchFamily="34" charset="0"/>
            </a:endParaRPr>
          </a:p>
          <a:p>
            <a:endParaRPr lang="ru-RU" sz="1600" dirty="0" smtClean="0"/>
          </a:p>
          <a:p>
            <a:endParaRPr lang="ru-RU" sz="16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10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1440" y="2577240"/>
            <a:ext cx="865707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72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046" y="1167517"/>
            <a:ext cx="926154" cy="9261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51" y="1170341"/>
            <a:ext cx="7172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Corbel Light" panose="020B0303020204020204" pitchFamily="34" charset="0"/>
              </a:rPr>
              <a:t>Стилизация помещения</a:t>
            </a:r>
            <a:endParaRPr lang="ru-RU" sz="5400" dirty="0">
              <a:latin typeface="Corbel Light" panose="020B03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769" y="3516889"/>
            <a:ext cx="3700462" cy="2313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51" y="2990772"/>
            <a:ext cx="3700462" cy="3365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00051" y="5739934"/>
            <a:ext cx="400049" cy="5193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442946" y="5235802"/>
            <a:ext cx="400049" cy="5193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pic>
        <p:nvPicPr>
          <p:cNvPr id="15" name="Рисунок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867" y="6297385"/>
            <a:ext cx="440919" cy="44091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11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9108" y="2969306"/>
            <a:ext cx="3935678" cy="32505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143408" y="5570556"/>
            <a:ext cx="400049" cy="5193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3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00694" y="1796808"/>
            <a:ext cx="866775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267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350" y="4772026"/>
            <a:ext cx="4200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latin typeface="Corbel Light" panose="020B0303020204020204" pitchFamily="34" charset="0"/>
              </a:rPr>
              <a:t>Костюмы</a:t>
            </a:r>
            <a:endParaRPr lang="ru-RU" sz="7200" dirty="0">
              <a:latin typeface="Corbel Light" panose="020B03030202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7065"/>
          <a:stretch/>
        </p:blipFill>
        <p:spPr>
          <a:xfrm>
            <a:off x="5605400" y="747845"/>
            <a:ext cx="2790092" cy="24239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075" y="747845"/>
            <a:ext cx="3385342" cy="24239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b="2933"/>
          <a:stretch/>
        </p:blipFill>
        <p:spPr>
          <a:xfrm>
            <a:off x="5229225" y="3376744"/>
            <a:ext cx="3138957" cy="2284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1075" y="3265989"/>
            <a:ext cx="3385342" cy="19008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515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5361372" y="1146172"/>
            <a:ext cx="6239283" cy="4565655"/>
            <a:chOff x="5604259" y="704194"/>
            <a:chExt cx="6239283" cy="456565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/>
            <a:srcRect b="7065"/>
            <a:stretch/>
          </p:blipFill>
          <p:spPr>
            <a:xfrm>
              <a:off x="6096000" y="747845"/>
              <a:ext cx="2504342" cy="21757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43950" y="704194"/>
              <a:ext cx="3099592" cy="22193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/>
            <a:srcRect b="2933"/>
            <a:stretch/>
          </p:blipFill>
          <p:spPr>
            <a:xfrm>
              <a:off x="5604259" y="3120917"/>
              <a:ext cx="2953219" cy="214893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43950" y="3120917"/>
              <a:ext cx="3099592" cy="17404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9" name="Прямоугольник 8"/>
          <p:cNvSpPr/>
          <p:nvPr/>
        </p:nvSpPr>
        <p:spPr>
          <a:xfrm>
            <a:off x="153165" y="1190437"/>
            <a:ext cx="5666642" cy="3139321"/>
          </a:xfrm>
          <a:prstGeom prst="rect">
            <a:avLst/>
          </a:prstGeom>
          <a:ln>
            <a:noFill/>
          </a:ln>
          <a:effectLst>
            <a:softEdge rad="4318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85738" defTabSz="220663"/>
            <a:r>
              <a:rPr lang="ru-RU" dirty="0" smtClean="0"/>
              <a:t>О </a:t>
            </a:r>
            <a:r>
              <a:rPr lang="ru-RU" u="sng" dirty="0" smtClean="0"/>
              <a:t>ЖЕНСКОЙ</a:t>
            </a:r>
            <a:r>
              <a:rPr lang="ru-RU" dirty="0" smtClean="0"/>
              <a:t> крестьянской одежде в средневековье:</a:t>
            </a:r>
            <a:endParaRPr lang="ru-RU" dirty="0"/>
          </a:p>
          <a:p>
            <a:pPr indent="185738" defTabSz="220663"/>
            <a:endParaRPr lang="ru-RU" dirty="0">
              <a:latin typeface="Corbel Light" panose="020B0303020204020204" pitchFamily="34" charset="0"/>
            </a:endParaRPr>
          </a:p>
          <a:p>
            <a:pPr indent="185738" defTabSz="220663"/>
            <a:r>
              <a:rPr lang="ru-RU" b="1" dirty="0">
                <a:solidFill>
                  <a:srgbClr val="00B050"/>
                </a:solidFill>
                <a:latin typeface="Corbel Light" panose="020B0303020204020204" pitchFamily="34" charset="0"/>
              </a:rPr>
              <a:t>1.	Практичность и многослойность.</a:t>
            </a:r>
          </a:p>
          <a:p>
            <a:pPr indent="185738" defTabSz="220663"/>
            <a:r>
              <a:rPr lang="ru-RU" b="1" dirty="0">
                <a:solidFill>
                  <a:srgbClr val="00B050"/>
                </a:solidFill>
                <a:latin typeface="Corbel Light" panose="020B0303020204020204" pitchFamily="34" charset="0"/>
              </a:rPr>
              <a:t>2.	</a:t>
            </a:r>
            <a:r>
              <a:rPr lang="ru-RU" b="1" dirty="0" smtClean="0">
                <a:solidFill>
                  <a:srgbClr val="00B050"/>
                </a:solidFill>
                <a:latin typeface="Corbel Light" panose="020B0303020204020204" pitchFamily="34" charset="0"/>
              </a:rPr>
              <a:t>Женщины </a:t>
            </a:r>
            <a:r>
              <a:rPr lang="ru-RU" b="1" dirty="0">
                <a:solidFill>
                  <a:srgbClr val="00B050"/>
                </a:solidFill>
                <a:latin typeface="Corbel Light" panose="020B0303020204020204" pitchFamily="34" charset="0"/>
              </a:rPr>
              <a:t>носили платья, сарафаны, передники, длинные юбки.</a:t>
            </a:r>
          </a:p>
          <a:p>
            <a:pPr indent="185738" defTabSz="220663"/>
            <a:r>
              <a:rPr lang="ru-RU" dirty="0" smtClean="0">
                <a:latin typeface="Corbel Light" panose="020B0303020204020204" pitchFamily="34" charset="0"/>
              </a:rPr>
              <a:t>3</a:t>
            </a:r>
            <a:r>
              <a:rPr lang="ru-RU" dirty="0">
                <a:latin typeface="Corbel Light" panose="020B0303020204020204" pitchFamily="34" charset="0"/>
              </a:rPr>
              <a:t>.	</a:t>
            </a:r>
            <a:r>
              <a:rPr lang="ru-RU" dirty="0" smtClean="0">
                <a:latin typeface="Corbel Light" panose="020B0303020204020204" pitchFamily="34" charset="0"/>
              </a:rPr>
              <a:t>Женщины не носили платья во время работу в поле и доме.</a:t>
            </a:r>
          </a:p>
          <a:p>
            <a:pPr indent="185738" defTabSz="220663"/>
            <a:r>
              <a:rPr lang="ru-RU" dirty="0" smtClean="0">
                <a:latin typeface="Corbel Light" panose="020B0303020204020204" pitchFamily="34" charset="0"/>
              </a:rPr>
              <a:t>4</a:t>
            </a:r>
            <a:r>
              <a:rPr lang="ru-RU" dirty="0">
                <a:latin typeface="Corbel Light" panose="020B0303020204020204" pitchFamily="34" charset="0"/>
              </a:rPr>
              <a:t>.	Женщины не носили головные уборы и оставляли голову не покрытой.</a:t>
            </a:r>
          </a:p>
          <a:p>
            <a:pPr indent="185738" defTabSz="220663"/>
            <a:endParaRPr lang="ru-RU" dirty="0">
              <a:latin typeface="Corbel Light" panose="020B0303020204020204" pitchFamily="34" charset="0"/>
            </a:endParaRPr>
          </a:p>
          <a:p>
            <a:pPr indent="185738" defTabSz="220663"/>
            <a:endParaRPr lang="ru-RU" dirty="0">
              <a:latin typeface="Corbel Light" panose="020B0303020204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6471" y="3365549"/>
            <a:ext cx="5666642" cy="3416320"/>
          </a:xfrm>
          <a:prstGeom prst="rect">
            <a:avLst/>
          </a:prstGeom>
          <a:ln>
            <a:noFill/>
          </a:ln>
          <a:effectLst>
            <a:softEdge rad="4318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85738" defTabSz="220663"/>
            <a:endParaRPr lang="ru-RU" dirty="0">
              <a:latin typeface="Corbel Light" panose="020B0303020204020204" pitchFamily="34" charset="0"/>
            </a:endParaRPr>
          </a:p>
          <a:p>
            <a:pPr indent="185738" defTabSz="220663"/>
            <a:endParaRPr lang="ru-RU" dirty="0">
              <a:latin typeface="Corbel Light" panose="020B0303020204020204" pitchFamily="34" charset="0"/>
            </a:endParaRPr>
          </a:p>
          <a:p>
            <a:pPr indent="185738" defTabSz="220663"/>
            <a:r>
              <a:rPr lang="ru-RU" dirty="0" smtClean="0"/>
              <a:t>О </a:t>
            </a:r>
            <a:r>
              <a:rPr lang="ru-RU" u="sng" dirty="0" smtClean="0"/>
              <a:t>МУЖСКОЙ</a:t>
            </a:r>
            <a:r>
              <a:rPr lang="ru-RU" dirty="0" smtClean="0"/>
              <a:t> крестьянской одежде в средневековье:</a:t>
            </a:r>
          </a:p>
          <a:p>
            <a:pPr indent="185738" defTabSz="220663"/>
            <a:endParaRPr lang="ru-RU" dirty="0">
              <a:latin typeface="Corbel Light" panose="020B0303020204020204" pitchFamily="34" charset="0"/>
            </a:endParaRPr>
          </a:p>
          <a:p>
            <a:pPr indent="185738" defTabSz="220663"/>
            <a:r>
              <a:rPr lang="ru-RU" b="1" dirty="0">
                <a:solidFill>
                  <a:srgbClr val="00B050"/>
                </a:solidFill>
                <a:latin typeface="Corbel Light" panose="020B0303020204020204" pitchFamily="34" charset="0"/>
              </a:rPr>
              <a:t>1.	Одежда была широкой и бесформенной, чтобы было удобно работать в поле и дома.</a:t>
            </a:r>
          </a:p>
          <a:p>
            <a:pPr indent="185738" defTabSz="220663"/>
            <a:r>
              <a:rPr lang="ru-RU" b="1" dirty="0">
                <a:solidFill>
                  <a:srgbClr val="00B050"/>
                </a:solidFill>
                <a:latin typeface="Corbel Light" panose="020B0303020204020204" pitchFamily="34" charset="0"/>
              </a:rPr>
              <a:t>2.	Мужчины носили: жилеты, рубахи свободного кроя длиной до колен, широкие штаны длиной ниже колен;</a:t>
            </a:r>
          </a:p>
          <a:p>
            <a:pPr indent="185738" defTabSz="220663"/>
            <a:r>
              <a:rPr lang="ru-RU" dirty="0">
                <a:latin typeface="Corbel Light" panose="020B0303020204020204" pitchFamily="34" charset="0"/>
              </a:rPr>
              <a:t>3.	Обувь была слишком дорога для крестьян, ее не носили.</a:t>
            </a:r>
          </a:p>
          <a:p>
            <a:pPr indent="185738" defTabSz="220663"/>
            <a:r>
              <a:rPr lang="ru-RU" b="1" dirty="0">
                <a:solidFill>
                  <a:srgbClr val="00B050"/>
                </a:solidFill>
                <a:latin typeface="Corbel Light" panose="020B0303020204020204" pitchFamily="34" charset="0"/>
              </a:rPr>
              <a:t>4.	Новая одежда была дорога для крестьян и меняли ее редко</a:t>
            </a:r>
            <a:r>
              <a:rPr lang="ru-RU" dirty="0">
                <a:latin typeface="Corbel Light" panose="020B030302020402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5089" y="371946"/>
            <a:ext cx="3328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orbel Light" panose="020B0303020204020204" pitchFamily="34" charset="0"/>
              </a:rPr>
              <a:t>Выберите только </a:t>
            </a:r>
            <a:r>
              <a:rPr lang="ru-RU" b="1" u="sng" dirty="0" smtClean="0">
                <a:latin typeface="Corbel Light" panose="020B0303020204020204" pitchFamily="34" charset="0"/>
              </a:rPr>
              <a:t>ВЕРНЫЕ </a:t>
            </a:r>
            <a:r>
              <a:rPr lang="ru-RU" b="1" dirty="0" smtClean="0">
                <a:latin typeface="Corbel Light" panose="020B0303020204020204" pitchFamily="34" charset="0"/>
              </a:rPr>
              <a:t>суждения</a:t>
            </a:r>
            <a:endParaRPr lang="ru-RU" b="1" dirty="0">
              <a:latin typeface="Corbel Light" panose="020B0303020204020204" pitchFamily="34" charset="0"/>
            </a:endParaRPr>
          </a:p>
        </p:txBody>
      </p:sp>
      <p:pic>
        <p:nvPicPr>
          <p:cNvPr id="8" name="Рисунок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583" y="6150382"/>
            <a:ext cx="336144" cy="336144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659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4462" y="1414460"/>
            <a:ext cx="97012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5850" indent="-457200">
              <a:buFont typeface="Wingdings" panose="05000000000000000000" pitchFamily="2" charset="2"/>
              <a:buChar char="ü"/>
              <a:tabLst>
                <a:tab pos="714375" algn="l"/>
              </a:tabLst>
            </a:pPr>
            <a:r>
              <a:rPr lang="ru-RU" sz="2800" b="1" i="1" dirty="0">
                <a:latin typeface="Corbel Light" panose="020B0303020204020204" pitchFamily="34" charset="0"/>
              </a:rPr>
              <a:t>Мировоззрение</a:t>
            </a:r>
            <a:r>
              <a:rPr lang="ru-RU" sz="2800" dirty="0">
                <a:latin typeface="Corbel Light" panose="020B0303020204020204" pitchFamily="34" charset="0"/>
              </a:rPr>
              <a:t> – это целостное </a:t>
            </a:r>
            <a:r>
              <a:rPr lang="ru-RU" sz="2800" dirty="0" smtClean="0">
                <a:latin typeface="Corbel Light" panose="020B0303020204020204" pitchFamily="34" charset="0"/>
              </a:rPr>
              <a:t>представление о ________, </a:t>
            </a:r>
            <a:r>
              <a:rPr lang="ru-RU" sz="2800" dirty="0">
                <a:latin typeface="Corbel Light" panose="020B0303020204020204" pitchFamily="34" charset="0"/>
              </a:rPr>
              <a:t>обществе </a:t>
            </a:r>
            <a:r>
              <a:rPr lang="ru-RU" sz="2800" dirty="0" smtClean="0">
                <a:latin typeface="Corbel Light" panose="020B0303020204020204" pitchFamily="34" charset="0"/>
              </a:rPr>
              <a:t>и человеке, </a:t>
            </a:r>
            <a:r>
              <a:rPr lang="ru-RU" sz="2800" dirty="0">
                <a:latin typeface="Corbel Light" panose="020B0303020204020204" pitchFamily="34" charset="0"/>
              </a:rPr>
              <a:t>находящее выражение в системе </a:t>
            </a:r>
            <a:r>
              <a:rPr lang="ru-RU" sz="2800" dirty="0" smtClean="0">
                <a:latin typeface="Corbel Light" panose="020B0303020204020204" pitchFamily="34" charset="0"/>
              </a:rPr>
              <a:t>ценностей и </a:t>
            </a:r>
            <a:r>
              <a:rPr lang="ru-RU" sz="2800" dirty="0" smtClean="0">
                <a:latin typeface="Corbel Light" panose="020B0303020204020204" pitchFamily="34" charset="0"/>
              </a:rPr>
              <a:t>идеалов </a:t>
            </a:r>
            <a:r>
              <a:rPr lang="ru-RU" sz="2800" dirty="0" smtClean="0">
                <a:latin typeface="Corbel Light" panose="020B0303020204020204" pitchFamily="34" charset="0"/>
              </a:rPr>
              <a:t>________ или </a:t>
            </a:r>
            <a:r>
              <a:rPr lang="ru-RU" sz="2800" dirty="0">
                <a:latin typeface="Corbel Light" panose="020B0303020204020204" pitchFamily="34" charset="0"/>
              </a:rPr>
              <a:t>общества.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14</a:t>
            </a:fld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1971674" y="3458770"/>
            <a:ext cx="6096000" cy="1156665"/>
            <a:chOff x="1971674" y="3458770"/>
            <a:chExt cx="6096000" cy="1156665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971674" y="3728218"/>
              <a:ext cx="6096000" cy="39068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just">
                <a:lnSpc>
                  <a:spcPct val="115000"/>
                </a:lnSpc>
                <a:spcAft>
                  <a:spcPts val="0"/>
                </a:spcAft>
              </a:pPr>
              <a:r>
                <a:rPr lang="ru-RU" b="1" i="1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2. Космосе</a:t>
              </a:r>
              <a:endParaRPr lang="ru-RU" sz="16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971674" y="3977954"/>
              <a:ext cx="6096000" cy="41088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just">
                <a:lnSpc>
                  <a:spcPct val="115000"/>
                </a:lnSpc>
                <a:spcAft>
                  <a:spcPts val="0"/>
                </a:spcAft>
              </a:pPr>
              <a:r>
                <a:rPr lang="ru-RU" b="1" i="1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3. Личности</a:t>
              </a:r>
              <a:endParaRPr lang="ru-RU" sz="16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971674" y="4223276"/>
              <a:ext cx="6096000" cy="39215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just">
                <a:lnSpc>
                  <a:spcPct val="115000"/>
                </a:lnSpc>
                <a:spcAft>
                  <a:spcPts val="0"/>
                </a:spcAft>
              </a:pPr>
              <a:r>
                <a:rPr lang="ru-RU" b="1" i="1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4. Индивида</a:t>
              </a:r>
              <a:endParaRPr lang="ru-RU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971674" y="3458770"/>
              <a:ext cx="6096000" cy="39068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just">
                <a:lnSpc>
                  <a:spcPct val="115000"/>
                </a:lnSpc>
                <a:spcAft>
                  <a:spcPts val="0"/>
                </a:spcAft>
              </a:pPr>
              <a:r>
                <a:rPr lang="ru-RU" b="1" i="1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1. Природе</a:t>
              </a:r>
              <a:endParaRPr lang="ru-RU" sz="16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72470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15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971674" y="3728218"/>
            <a:ext cx="6096000" cy="39068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2. Космосе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71674" y="4223276"/>
            <a:ext cx="6096000" cy="39215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4. Индивида</a:t>
            </a:r>
            <a:endParaRPr lang="ru-RU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414462" y="1414460"/>
            <a:ext cx="12011024" cy="1384995"/>
            <a:chOff x="1414462" y="1414460"/>
            <a:chExt cx="12011024" cy="1384995"/>
          </a:xfrm>
        </p:grpSpPr>
        <p:sp>
          <p:nvSpPr>
            <p:cNvPr id="3" name="TextBox 2"/>
            <p:cNvSpPr txBox="1"/>
            <p:nvPr/>
          </p:nvSpPr>
          <p:spPr>
            <a:xfrm>
              <a:off x="1414462" y="1414460"/>
              <a:ext cx="970121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85850" indent="-457200">
                <a:buFont typeface="Wingdings" panose="05000000000000000000" pitchFamily="2" charset="2"/>
                <a:buChar char="ü"/>
                <a:tabLst>
                  <a:tab pos="714375" algn="l"/>
                </a:tabLst>
              </a:pPr>
              <a:r>
                <a:rPr lang="ru-RU" sz="2800" b="1" i="1" dirty="0">
                  <a:latin typeface="Corbel Light" panose="020B0303020204020204" pitchFamily="34" charset="0"/>
                </a:rPr>
                <a:t>Мировоззрение</a:t>
              </a:r>
              <a:r>
                <a:rPr lang="ru-RU" sz="2800" dirty="0">
                  <a:latin typeface="Corbel Light" panose="020B0303020204020204" pitchFamily="34" charset="0"/>
                </a:rPr>
                <a:t> – это целостное </a:t>
              </a:r>
              <a:r>
                <a:rPr lang="ru-RU" sz="2800" dirty="0" smtClean="0">
                  <a:latin typeface="Corbel Light" panose="020B0303020204020204" pitchFamily="34" charset="0"/>
                </a:rPr>
                <a:t>представление о ________, </a:t>
              </a:r>
              <a:r>
                <a:rPr lang="ru-RU" sz="2800" dirty="0">
                  <a:latin typeface="Corbel Light" panose="020B0303020204020204" pitchFamily="34" charset="0"/>
                </a:rPr>
                <a:t>обществе </a:t>
              </a:r>
              <a:r>
                <a:rPr lang="ru-RU" sz="2800" dirty="0" smtClean="0">
                  <a:latin typeface="Corbel Light" panose="020B0303020204020204" pitchFamily="34" charset="0"/>
                </a:rPr>
                <a:t>и человеке, </a:t>
              </a:r>
              <a:r>
                <a:rPr lang="ru-RU" sz="2800" dirty="0">
                  <a:latin typeface="Corbel Light" panose="020B0303020204020204" pitchFamily="34" charset="0"/>
                </a:rPr>
                <a:t>находящее выражение в системе </a:t>
              </a:r>
              <a:r>
                <a:rPr lang="ru-RU" sz="2800" dirty="0" smtClean="0">
                  <a:latin typeface="Corbel Light" panose="020B0303020204020204" pitchFamily="34" charset="0"/>
                </a:rPr>
                <a:t>ценностей и </a:t>
              </a:r>
              <a:r>
                <a:rPr lang="ru-RU" sz="2800" dirty="0" smtClean="0">
                  <a:latin typeface="Corbel Light" panose="020B0303020204020204" pitchFamily="34" charset="0"/>
                </a:rPr>
                <a:t>идеалов </a:t>
              </a:r>
              <a:r>
                <a:rPr lang="ru-RU" sz="2800" dirty="0" smtClean="0">
                  <a:latin typeface="Corbel Light" panose="020B0303020204020204" pitchFamily="34" charset="0"/>
                </a:rPr>
                <a:t>________ или </a:t>
              </a:r>
              <a:r>
                <a:rPr lang="ru-RU" sz="2800" dirty="0">
                  <a:latin typeface="Corbel Light" panose="020B0303020204020204" pitchFamily="34" charset="0"/>
                </a:rPr>
                <a:t>общества.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329486" y="2264260"/>
              <a:ext cx="6096000" cy="39215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just">
                <a:lnSpc>
                  <a:spcPct val="115000"/>
                </a:lnSpc>
                <a:spcAft>
                  <a:spcPts val="0"/>
                </a:spcAft>
              </a:pPr>
              <a:r>
                <a:rPr lang="ru-RU" b="1" i="1" dirty="0" smtClean="0">
                  <a:solidFill>
                    <a:srgbClr val="00B05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3. Личности</a:t>
              </a:r>
              <a:endParaRPr lang="ru-RU" sz="16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509838" y="1858803"/>
              <a:ext cx="6096000" cy="39215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just">
                <a:lnSpc>
                  <a:spcPct val="115000"/>
                </a:lnSpc>
                <a:spcAft>
                  <a:spcPts val="0"/>
                </a:spcAft>
              </a:pPr>
              <a:r>
                <a:rPr lang="ru-RU" b="1" i="1" dirty="0" smtClean="0">
                  <a:solidFill>
                    <a:srgbClr val="00B05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1. Природе</a:t>
              </a:r>
              <a:endParaRPr lang="ru-RU" sz="16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2689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10" y="3141840"/>
            <a:ext cx="901265" cy="9057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28490" y="3410027"/>
            <a:ext cx="1864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orbel Light" panose="020B0303020204020204" pitchFamily="34" charset="0"/>
              </a:rPr>
              <a:t>Р</a:t>
            </a:r>
            <a:r>
              <a:rPr lang="ru-RU" sz="2400" dirty="0" smtClean="0">
                <a:latin typeface="Corbel Light" panose="020B0303020204020204" pitchFamily="34" charset="0"/>
              </a:rPr>
              <a:t>елигиозное</a:t>
            </a:r>
            <a:endParaRPr lang="ru-RU" sz="2400" dirty="0">
              <a:latin typeface="Corbel Light" panose="020B0303020204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16</a:t>
            </a:fld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1414462" y="1414460"/>
            <a:ext cx="12011024" cy="1384995"/>
            <a:chOff x="1414462" y="1414460"/>
            <a:chExt cx="12011024" cy="1384995"/>
          </a:xfrm>
        </p:grpSpPr>
        <p:sp>
          <p:nvSpPr>
            <p:cNvPr id="19" name="TextBox 18"/>
            <p:cNvSpPr txBox="1"/>
            <p:nvPr/>
          </p:nvSpPr>
          <p:spPr>
            <a:xfrm>
              <a:off x="1414462" y="1414460"/>
              <a:ext cx="970121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85850" indent="-457200">
                <a:buFont typeface="Wingdings" panose="05000000000000000000" pitchFamily="2" charset="2"/>
                <a:buChar char="ü"/>
                <a:tabLst>
                  <a:tab pos="714375" algn="l"/>
                </a:tabLst>
              </a:pPr>
              <a:r>
                <a:rPr lang="ru-RU" sz="2800" b="1" i="1" dirty="0">
                  <a:latin typeface="Corbel Light" panose="020B0303020204020204" pitchFamily="34" charset="0"/>
                </a:rPr>
                <a:t>Мировоззрение</a:t>
              </a:r>
              <a:r>
                <a:rPr lang="ru-RU" sz="2800" dirty="0">
                  <a:latin typeface="Corbel Light" panose="020B0303020204020204" pitchFamily="34" charset="0"/>
                </a:rPr>
                <a:t> – это целостное </a:t>
              </a:r>
              <a:r>
                <a:rPr lang="ru-RU" sz="2800" dirty="0" smtClean="0">
                  <a:latin typeface="Corbel Light" panose="020B0303020204020204" pitchFamily="34" charset="0"/>
                </a:rPr>
                <a:t>представление о ________, </a:t>
              </a:r>
              <a:r>
                <a:rPr lang="ru-RU" sz="2800" dirty="0">
                  <a:latin typeface="Corbel Light" panose="020B0303020204020204" pitchFamily="34" charset="0"/>
                </a:rPr>
                <a:t>обществе </a:t>
              </a:r>
              <a:r>
                <a:rPr lang="ru-RU" sz="2800" dirty="0" smtClean="0">
                  <a:latin typeface="Corbel Light" panose="020B0303020204020204" pitchFamily="34" charset="0"/>
                </a:rPr>
                <a:t>и человеке, </a:t>
              </a:r>
              <a:r>
                <a:rPr lang="ru-RU" sz="2800" dirty="0">
                  <a:latin typeface="Corbel Light" panose="020B0303020204020204" pitchFamily="34" charset="0"/>
                </a:rPr>
                <a:t>находящее выражение в системе </a:t>
              </a:r>
              <a:r>
                <a:rPr lang="ru-RU" sz="2800" dirty="0" smtClean="0">
                  <a:latin typeface="Corbel Light" panose="020B0303020204020204" pitchFamily="34" charset="0"/>
                </a:rPr>
                <a:t>ценностей и </a:t>
              </a:r>
              <a:r>
                <a:rPr lang="ru-RU" sz="2800" dirty="0" smtClean="0">
                  <a:latin typeface="Corbel Light" panose="020B0303020204020204" pitchFamily="34" charset="0"/>
                </a:rPr>
                <a:t>идеалов </a:t>
              </a:r>
              <a:r>
                <a:rPr lang="ru-RU" sz="2800" dirty="0" smtClean="0">
                  <a:latin typeface="Corbel Light" panose="020B0303020204020204" pitchFamily="34" charset="0"/>
                </a:rPr>
                <a:t>________ или </a:t>
              </a:r>
              <a:r>
                <a:rPr lang="ru-RU" sz="2800" dirty="0">
                  <a:latin typeface="Corbel Light" panose="020B0303020204020204" pitchFamily="34" charset="0"/>
                </a:rPr>
                <a:t>общества.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329486" y="2264260"/>
              <a:ext cx="6096000" cy="39215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just">
                <a:lnSpc>
                  <a:spcPct val="115000"/>
                </a:lnSpc>
                <a:spcAft>
                  <a:spcPts val="0"/>
                </a:spcAft>
              </a:pPr>
              <a:r>
                <a:rPr lang="ru-RU" b="1" i="1" dirty="0" smtClean="0">
                  <a:solidFill>
                    <a:srgbClr val="00B05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3. Личности</a:t>
              </a:r>
              <a:endParaRPr lang="ru-RU" sz="16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2509838" y="1858803"/>
              <a:ext cx="6096000" cy="39215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just">
                <a:lnSpc>
                  <a:spcPct val="115000"/>
                </a:lnSpc>
                <a:spcAft>
                  <a:spcPts val="0"/>
                </a:spcAft>
              </a:pPr>
              <a:r>
                <a:rPr lang="ru-RU" b="1" i="1" dirty="0" smtClean="0">
                  <a:solidFill>
                    <a:srgbClr val="00B05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1. Природе</a:t>
              </a:r>
              <a:endParaRPr lang="ru-RU" sz="16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92984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927" y="698061"/>
            <a:ext cx="7181312" cy="4996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982" y="6016385"/>
            <a:ext cx="354791" cy="3547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780" y="5043487"/>
            <a:ext cx="1327689" cy="13276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176" y="5056097"/>
            <a:ext cx="1302467" cy="130246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5281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1986" y="612844"/>
            <a:ext cx="922496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latin typeface="Garamond" panose="02020404030301010803" pitchFamily="18" charset="0"/>
              </a:rPr>
              <a:t>Уважаемый клиент</a:t>
            </a:r>
            <a:r>
              <a:rPr lang="ru-RU" sz="2000" dirty="0" smtClean="0">
                <a:latin typeface="Garamond" panose="02020404030301010803" pitchFamily="18" charset="0"/>
              </a:rPr>
              <a:t>,</a:t>
            </a:r>
          </a:p>
          <a:p>
            <a:endParaRPr lang="ru-RU" sz="2000" dirty="0">
              <a:latin typeface="Garamond" panose="02020404030301010803" pitchFamily="18" charset="0"/>
            </a:endParaRPr>
          </a:p>
          <a:p>
            <a:r>
              <a:rPr lang="ru-RU" sz="2000" dirty="0">
                <a:latin typeface="Garamond" panose="02020404030301010803" pitchFamily="18" charset="0"/>
              </a:rPr>
              <a:t>Мы проделали большую работу и готовы представить вам </a:t>
            </a:r>
            <a:r>
              <a:rPr lang="ru-RU" sz="2000" dirty="0" smtClean="0">
                <a:latin typeface="Garamond" panose="02020404030301010803" pitchFamily="18" charset="0"/>
              </a:rPr>
              <a:t>ее результат. </a:t>
            </a:r>
          </a:p>
          <a:p>
            <a:endParaRPr lang="ru-RU" sz="2000" dirty="0">
              <a:latin typeface="Garamond" panose="02020404030301010803" pitchFamily="18" charset="0"/>
            </a:endParaRPr>
          </a:p>
          <a:p>
            <a:r>
              <a:rPr lang="ru-RU" sz="2000" dirty="0">
                <a:latin typeface="Garamond" panose="02020404030301010803" pitchFamily="18" charset="0"/>
              </a:rPr>
              <a:t>В меню на вашем празднике в стиле Средневековья планируются блюда, которыми питались обитатели деревень в </a:t>
            </a:r>
            <a:r>
              <a:rPr lang="ru-RU" sz="2000" dirty="0" smtClean="0">
                <a:latin typeface="Garamond" panose="02020404030301010803" pitchFamily="18" charset="0"/>
              </a:rPr>
              <a:t>эту эпоху: </a:t>
            </a:r>
            <a:r>
              <a:rPr lang="ru-RU" sz="2000" dirty="0">
                <a:latin typeface="Garamond" panose="02020404030301010803" pitchFamily="18" charset="0"/>
              </a:rPr>
              <a:t>блюда из капусты, моркови, репы и меда. Минимум мяса, </a:t>
            </a:r>
            <a:endParaRPr lang="ru-RU" sz="2000" dirty="0" smtClean="0">
              <a:latin typeface="Garamond" panose="02020404030301010803" pitchFamily="18" charset="0"/>
            </a:endParaRPr>
          </a:p>
          <a:p>
            <a:endParaRPr lang="ru-RU" sz="2000" i="1" dirty="0">
              <a:latin typeface="Garamond" panose="02020404030301010803" pitchFamily="18" charset="0"/>
            </a:endParaRPr>
          </a:p>
          <a:p>
            <a:r>
              <a:rPr lang="ru-RU" sz="2000" dirty="0" smtClean="0">
                <a:latin typeface="Garamond" panose="02020404030301010803" pitchFamily="18" charset="0"/>
              </a:rPr>
              <a:t>Помещение </a:t>
            </a:r>
            <a:r>
              <a:rPr lang="ru-RU" sz="2000" dirty="0">
                <a:latin typeface="Garamond" panose="02020404030301010803" pitchFamily="18" charset="0"/>
              </a:rPr>
              <a:t>будет </a:t>
            </a:r>
            <a:r>
              <a:rPr lang="ru-RU" sz="2000" dirty="0" smtClean="0">
                <a:latin typeface="Garamond" panose="02020404030301010803" pitchFamily="18" charset="0"/>
              </a:rPr>
              <a:t>стилизованно</a:t>
            </a:r>
          </a:p>
          <a:p>
            <a:endParaRPr lang="ru-RU" sz="2000" i="1" dirty="0">
              <a:latin typeface="Garamond" panose="02020404030301010803" pitchFamily="18" charset="0"/>
            </a:endParaRPr>
          </a:p>
          <a:p>
            <a:r>
              <a:rPr lang="ru-RU" sz="2000" dirty="0" smtClean="0">
                <a:latin typeface="Garamond" panose="02020404030301010803" pitchFamily="18" charset="0"/>
              </a:rPr>
              <a:t>Костюмы </a:t>
            </a:r>
            <a:r>
              <a:rPr lang="ru-RU" sz="2000" dirty="0">
                <a:latin typeface="Garamond" panose="02020404030301010803" pitchFamily="18" charset="0"/>
              </a:rPr>
              <a:t>для вас и гостей готовы. Для мужчин: </a:t>
            </a:r>
            <a:r>
              <a:rPr lang="ru-RU" sz="2000" i="1" dirty="0">
                <a:latin typeface="Garamond" panose="02020404030301010803" pitchFamily="18" charset="0"/>
              </a:rPr>
              <a:t>пиджаки </a:t>
            </a:r>
            <a:r>
              <a:rPr lang="ru-RU" sz="2000" i="1" dirty="0" smtClean="0">
                <a:latin typeface="Garamond" panose="02020404030301010803" pitchFamily="18" charset="0"/>
              </a:rPr>
              <a:t>с бархатными воротниками</a:t>
            </a:r>
            <a:r>
              <a:rPr lang="ru-RU" sz="2000" dirty="0" smtClean="0">
                <a:latin typeface="Garamond" panose="02020404030301010803" pitchFamily="18" charset="0"/>
              </a:rPr>
              <a:t>, </a:t>
            </a:r>
            <a:r>
              <a:rPr lang="ru-RU" sz="2000" dirty="0">
                <a:latin typeface="Garamond" panose="02020404030301010803" pitchFamily="18" charset="0"/>
              </a:rPr>
              <a:t>рубахи свободного кроя длиной до колен, широкие штаны длиной ниже колен. Для женщин: платья, сарафаны, передники, длинные юбки, </a:t>
            </a:r>
            <a:r>
              <a:rPr lang="ru-RU" sz="2000" i="1" dirty="0">
                <a:latin typeface="Garamond" panose="02020404030301010803" pitchFamily="18" charset="0"/>
              </a:rPr>
              <a:t>шляпки с перьями </a:t>
            </a:r>
            <a:r>
              <a:rPr lang="ru-RU" sz="2000" i="1" dirty="0" smtClean="0">
                <a:latin typeface="Garamond" panose="02020404030301010803" pitchFamily="18" charset="0"/>
              </a:rPr>
              <a:t>павлина</a:t>
            </a:r>
            <a:r>
              <a:rPr lang="ru-RU" sz="2000" dirty="0" smtClean="0">
                <a:latin typeface="Garamond" panose="02020404030301010803" pitchFamily="18" charset="0"/>
              </a:rPr>
              <a:t>.</a:t>
            </a:r>
          </a:p>
          <a:p>
            <a:endParaRPr lang="ru-RU" sz="2000" dirty="0">
              <a:latin typeface="Garamond" panose="02020404030301010803" pitchFamily="18" charset="0"/>
            </a:endParaRPr>
          </a:p>
          <a:p>
            <a:r>
              <a:rPr lang="ru-RU" sz="2000" dirty="0">
                <a:latin typeface="Garamond" panose="02020404030301010803" pitchFamily="18" charset="0"/>
              </a:rPr>
              <a:t>В качестве развлечений для гостей организованы выступления музыкантов с игрой на музыкальных инструментах и танцы</a:t>
            </a:r>
            <a:r>
              <a:rPr lang="ru-RU" sz="2000" dirty="0" smtClean="0">
                <a:latin typeface="Garamond" panose="02020404030301010803" pitchFamily="18" charset="0"/>
              </a:rPr>
              <a:t>.</a:t>
            </a:r>
          </a:p>
          <a:p>
            <a:endParaRPr lang="ru-RU" sz="2000" dirty="0">
              <a:latin typeface="Garamond" panose="02020404030301010803" pitchFamily="18" charset="0"/>
            </a:endParaRPr>
          </a:p>
          <a:p>
            <a:r>
              <a:rPr lang="ru-RU" sz="2000" dirty="0">
                <a:latin typeface="Garamond" panose="02020404030301010803" pitchFamily="18" charset="0"/>
              </a:rPr>
              <a:t>С уважением, </a:t>
            </a:r>
            <a:r>
              <a:rPr lang="en-US" sz="2000" dirty="0" smtClean="0">
                <a:latin typeface="Garamond" panose="02020404030301010803" pitchFamily="18" charset="0"/>
              </a:rPr>
              <a:t>Historical Events.</a:t>
            </a:r>
            <a:endParaRPr lang="ru-RU" sz="2000" dirty="0">
              <a:latin typeface="Garamond" panose="020204040303010108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50285" y="2488165"/>
            <a:ext cx="3579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latin typeface="Garamond" panose="02020404030301010803" pitchFamily="18" charset="0"/>
              </a:rPr>
              <a:t>но много блюд из рыбы и морепродуктов.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50285" y="2488165"/>
            <a:ext cx="3837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о</a:t>
            </a:r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тсутствие блюд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из рыбы и морепродуктов.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33925" y="3059667"/>
            <a:ext cx="3230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м</a:t>
            </a:r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инимальным количеством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мебели.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33925" y="3059667"/>
            <a:ext cx="2722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latin typeface="Garamond" panose="02020404030301010803" pitchFamily="18" charset="0"/>
              </a:rPr>
              <a:t>большим количеством мебели.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1267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1986" y="612844"/>
            <a:ext cx="922496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latin typeface="Garamond" panose="02020404030301010803" pitchFamily="18" charset="0"/>
              </a:rPr>
              <a:t>Уважаемый клиент</a:t>
            </a:r>
            <a:r>
              <a:rPr lang="ru-RU" sz="2000" dirty="0" smtClean="0">
                <a:latin typeface="Garamond" panose="02020404030301010803" pitchFamily="18" charset="0"/>
              </a:rPr>
              <a:t>,</a:t>
            </a:r>
          </a:p>
          <a:p>
            <a:endParaRPr lang="ru-RU" sz="2000" dirty="0">
              <a:latin typeface="Garamond" panose="02020404030301010803" pitchFamily="18" charset="0"/>
            </a:endParaRPr>
          </a:p>
          <a:p>
            <a:r>
              <a:rPr lang="ru-RU" sz="2000" dirty="0">
                <a:latin typeface="Garamond" panose="02020404030301010803" pitchFamily="18" charset="0"/>
              </a:rPr>
              <a:t>Мы проделали большую работу и готовы представить вам </a:t>
            </a:r>
            <a:r>
              <a:rPr lang="ru-RU" sz="2000" dirty="0" smtClean="0">
                <a:latin typeface="Garamond" panose="02020404030301010803" pitchFamily="18" charset="0"/>
              </a:rPr>
              <a:t>ее результат нашей. </a:t>
            </a:r>
          </a:p>
          <a:p>
            <a:endParaRPr lang="ru-RU" sz="2000" dirty="0">
              <a:latin typeface="Garamond" panose="02020404030301010803" pitchFamily="18" charset="0"/>
            </a:endParaRPr>
          </a:p>
          <a:p>
            <a:r>
              <a:rPr lang="ru-RU" sz="2000" dirty="0">
                <a:latin typeface="Garamond" panose="02020404030301010803" pitchFamily="18" charset="0"/>
              </a:rPr>
              <a:t>В меню на вашем празднике в стиле Средневековья планируются блюда, которыми питались обитатели деревень в </a:t>
            </a:r>
            <a:r>
              <a:rPr lang="ru-RU" sz="2000" dirty="0" smtClean="0">
                <a:latin typeface="Garamond" panose="02020404030301010803" pitchFamily="18" charset="0"/>
              </a:rPr>
              <a:t>эту эпоху: </a:t>
            </a:r>
            <a:r>
              <a:rPr lang="ru-RU" sz="2000" dirty="0">
                <a:latin typeface="Garamond" panose="02020404030301010803" pitchFamily="18" charset="0"/>
              </a:rPr>
              <a:t>блюда из капусты, моркови, репы и меда. Минимум мяса, </a:t>
            </a:r>
            <a:endParaRPr lang="ru-RU" sz="2000" dirty="0" smtClean="0">
              <a:latin typeface="Garamond" panose="02020404030301010803" pitchFamily="18" charset="0"/>
            </a:endParaRPr>
          </a:p>
          <a:p>
            <a:endParaRPr lang="ru-RU" sz="2000" i="1" dirty="0">
              <a:latin typeface="Garamond" panose="02020404030301010803" pitchFamily="18" charset="0"/>
            </a:endParaRPr>
          </a:p>
          <a:p>
            <a:r>
              <a:rPr lang="ru-RU" sz="2000" dirty="0" smtClean="0">
                <a:latin typeface="Garamond" panose="02020404030301010803" pitchFamily="18" charset="0"/>
              </a:rPr>
              <a:t>Помещение </a:t>
            </a:r>
            <a:r>
              <a:rPr lang="ru-RU" sz="2000" dirty="0">
                <a:latin typeface="Garamond" panose="02020404030301010803" pitchFamily="18" charset="0"/>
              </a:rPr>
              <a:t>будет </a:t>
            </a:r>
            <a:r>
              <a:rPr lang="ru-RU" sz="2000" dirty="0" smtClean="0">
                <a:latin typeface="Garamond" panose="02020404030301010803" pitchFamily="18" charset="0"/>
              </a:rPr>
              <a:t>стилизованно</a:t>
            </a:r>
          </a:p>
          <a:p>
            <a:endParaRPr lang="ru-RU" sz="2000" i="1" dirty="0">
              <a:latin typeface="Garamond" panose="02020404030301010803" pitchFamily="18" charset="0"/>
            </a:endParaRPr>
          </a:p>
          <a:p>
            <a:r>
              <a:rPr lang="ru-RU" sz="2000" dirty="0">
                <a:latin typeface="Garamond" panose="02020404030301010803" pitchFamily="18" charset="0"/>
              </a:rPr>
              <a:t>Костюмы для вас и гостей готовы. Для мужчин: </a:t>
            </a: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жилеты</a:t>
            </a:r>
            <a:r>
              <a:rPr lang="ru-RU" sz="2000" dirty="0">
                <a:latin typeface="Garamond" panose="02020404030301010803" pitchFamily="18" charset="0"/>
              </a:rPr>
              <a:t>, рубахи свободного кроя длиной до колен, широкие штаны длиной ниже колен. Для женщин: платья, сарафаны, передники, длинные юбки, </a:t>
            </a: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чепчики</a:t>
            </a:r>
            <a:r>
              <a:rPr lang="ru-RU" sz="2000" dirty="0">
                <a:latin typeface="Garamond" panose="02020404030301010803" pitchFamily="18" charset="0"/>
              </a:rPr>
              <a:t>.</a:t>
            </a:r>
          </a:p>
          <a:p>
            <a:endParaRPr lang="ru-RU" sz="2000" dirty="0">
              <a:latin typeface="Garamond" panose="02020404030301010803" pitchFamily="18" charset="0"/>
            </a:endParaRPr>
          </a:p>
          <a:p>
            <a:r>
              <a:rPr lang="ru-RU" sz="2000" dirty="0">
                <a:latin typeface="Garamond" panose="02020404030301010803" pitchFamily="18" charset="0"/>
              </a:rPr>
              <a:t>В качестве развлечений для гостей организованы выступления музыкантов с игрой на музыкальных инструментах и танцы</a:t>
            </a:r>
            <a:r>
              <a:rPr lang="ru-RU" sz="2000" dirty="0" smtClean="0">
                <a:latin typeface="Garamond" panose="02020404030301010803" pitchFamily="18" charset="0"/>
              </a:rPr>
              <a:t>.</a:t>
            </a:r>
          </a:p>
          <a:p>
            <a:endParaRPr lang="ru-RU" sz="2000" dirty="0">
              <a:latin typeface="Garamond" panose="02020404030301010803" pitchFamily="18" charset="0"/>
            </a:endParaRPr>
          </a:p>
          <a:p>
            <a:r>
              <a:rPr lang="ru-RU" sz="2000" dirty="0">
                <a:latin typeface="Garamond" panose="02020404030301010803" pitchFamily="18" charset="0"/>
              </a:rPr>
              <a:t>С уважением, </a:t>
            </a:r>
            <a:r>
              <a:rPr lang="en-US" sz="2000" dirty="0" smtClean="0">
                <a:latin typeface="Garamond" panose="02020404030301010803" pitchFamily="18" charset="0"/>
              </a:rPr>
              <a:t>Historical Events.</a:t>
            </a:r>
            <a:endParaRPr lang="ru-RU" sz="2000" dirty="0">
              <a:latin typeface="Garamond" panose="020204040303010108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14970" y="2446822"/>
            <a:ext cx="3837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о</a:t>
            </a:r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тсутствие блюд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из рыбы и морепродуктов.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33925" y="3059667"/>
            <a:ext cx="3230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м</a:t>
            </a:r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инимальным количеством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мебели.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227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0233" y="357187"/>
            <a:ext cx="11028365" cy="62579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349" y="1078857"/>
            <a:ext cx="8360685" cy="47002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41" y="317245"/>
            <a:ext cx="3233072" cy="654075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2342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0233" y="357187"/>
            <a:ext cx="11028365" cy="62579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225" y="900414"/>
            <a:ext cx="8360685" cy="47002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474" y="1097437"/>
            <a:ext cx="3156622" cy="65407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96" y="4136231"/>
            <a:ext cx="3228975" cy="3228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5517">
            <a:off x="405964" y="27095"/>
            <a:ext cx="1174131" cy="160020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4905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3999" y="4635394"/>
            <a:ext cx="12559997" cy="1621291"/>
          </a:xfrm>
          <a:prstGeom prst="rect">
            <a:avLst/>
          </a:prstGeom>
        </p:spPr>
      </p:pic>
      <p:sp>
        <p:nvSpPr>
          <p:cNvPr id="9" name="Google Shape;142;p15"/>
          <p:cNvSpPr txBox="1">
            <a:spLocks/>
          </p:cNvSpPr>
          <p:nvPr/>
        </p:nvSpPr>
        <p:spPr>
          <a:xfrm>
            <a:off x="5786437" y="1711298"/>
            <a:ext cx="6056914" cy="292409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sz="3200" i="1" dirty="0" smtClean="0">
                <a:latin typeface="Corbel Light" panose="020B0303020204020204" pitchFamily="34" charset="0"/>
                <a:ea typeface="Comic Sans MS"/>
                <a:cs typeface="Comic Sans MS"/>
                <a:sym typeface="Comic Sans MS"/>
              </a:rPr>
              <a:t>Я счастлив в том, досталось мне</a:t>
            </a:r>
          </a:p>
          <a:p>
            <a:pPr algn="r">
              <a:spcBef>
                <a:spcPts val="0"/>
              </a:spcBef>
            </a:pPr>
            <a:r>
              <a:rPr lang="ru-RU" sz="3200" i="1" dirty="0" smtClean="0">
                <a:latin typeface="Corbel Light" panose="020B0303020204020204" pitchFamily="34" charset="0"/>
                <a:ea typeface="Comic Sans MS"/>
                <a:cs typeface="Comic Sans MS"/>
                <a:sym typeface="Comic Sans MS"/>
              </a:rPr>
              <a:t>Всю жизнь работать на земле,</a:t>
            </a:r>
          </a:p>
          <a:p>
            <a:pPr algn="r">
              <a:spcBef>
                <a:spcPts val="0"/>
              </a:spcBef>
            </a:pPr>
            <a:r>
              <a:rPr lang="ru-RU" sz="3200" i="1" dirty="0" smtClean="0">
                <a:latin typeface="Corbel Light" panose="020B0303020204020204" pitchFamily="34" charset="0"/>
                <a:ea typeface="Comic Sans MS"/>
                <a:cs typeface="Comic Sans MS"/>
                <a:sym typeface="Comic Sans MS"/>
              </a:rPr>
              <a:t>С любовью землю познавать,</a:t>
            </a:r>
          </a:p>
          <a:p>
            <a:pPr algn="r">
              <a:spcBef>
                <a:spcPts val="0"/>
              </a:spcBef>
            </a:pPr>
            <a:r>
              <a:rPr lang="ru-RU" sz="3200" i="1" dirty="0" smtClean="0">
                <a:latin typeface="Corbel Light" panose="020B0303020204020204" pitchFamily="34" charset="0"/>
                <a:ea typeface="Comic Sans MS"/>
                <a:cs typeface="Comic Sans MS"/>
                <a:sym typeface="Comic Sans MS"/>
              </a:rPr>
              <a:t>С душой себя ей отдавать.</a:t>
            </a:r>
          </a:p>
          <a:p>
            <a:pPr algn="r">
              <a:spcBef>
                <a:spcPts val="0"/>
              </a:spcBef>
            </a:pPr>
            <a:r>
              <a:rPr lang="ru-RU" sz="3200" i="1" dirty="0" smtClean="0">
                <a:latin typeface="Corbel Light" panose="020B0303020204020204" pitchFamily="34" charset="0"/>
                <a:ea typeface="Comic Sans MS"/>
                <a:cs typeface="Comic Sans MS"/>
                <a:sym typeface="Comic Sans MS"/>
              </a:rPr>
              <a:t>За деревенский тяжкий труд</a:t>
            </a:r>
          </a:p>
          <a:p>
            <a:pPr algn="r">
              <a:spcBef>
                <a:spcPts val="0"/>
              </a:spcBef>
            </a:pPr>
            <a:r>
              <a:rPr lang="ru-RU" sz="3200" b="1" i="1" dirty="0" smtClean="0">
                <a:latin typeface="Corbel Light" panose="020B0303020204020204" pitchFamily="34" charset="0"/>
                <a:ea typeface="Comic Sans MS"/>
                <a:cs typeface="Comic Sans MS"/>
                <a:sym typeface="Comic Sans MS"/>
              </a:rPr>
              <a:t>Нас здесь </a:t>
            </a:r>
            <a:r>
              <a:rPr lang="ru-RU" sz="3200" b="1" i="1" dirty="0" smtClean="0">
                <a:solidFill>
                  <a:srgbClr val="996633"/>
                </a:solidFill>
                <a:ea typeface="Comic Sans MS"/>
                <a:cs typeface="Comic Sans MS"/>
                <a:sym typeface="Comic Sans MS"/>
              </a:rPr>
              <a:t>КР_С_ _ЯНАМИ </a:t>
            </a:r>
            <a:r>
              <a:rPr lang="ru-RU" sz="3200" b="1" i="1" dirty="0" smtClean="0">
                <a:latin typeface="Corbel Light" panose="020B0303020204020204" pitchFamily="34" charset="0"/>
                <a:ea typeface="Comic Sans MS"/>
                <a:cs typeface="Comic Sans MS"/>
                <a:sym typeface="Comic Sans MS"/>
              </a:rPr>
              <a:t>зовут....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1266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3999" y="4635394"/>
            <a:ext cx="12559997" cy="1621291"/>
          </a:xfrm>
          <a:prstGeom prst="rect">
            <a:avLst/>
          </a:prstGeom>
        </p:spPr>
      </p:pic>
      <p:sp>
        <p:nvSpPr>
          <p:cNvPr id="5" name="Google Shape;142;p15"/>
          <p:cNvSpPr txBox="1">
            <a:spLocks/>
          </p:cNvSpPr>
          <p:nvPr/>
        </p:nvSpPr>
        <p:spPr>
          <a:xfrm>
            <a:off x="5786437" y="1711298"/>
            <a:ext cx="6056914" cy="292409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sz="3200" i="1" dirty="0" smtClean="0">
                <a:latin typeface="Corbel Light" panose="020B0303020204020204" pitchFamily="34" charset="0"/>
                <a:ea typeface="Comic Sans MS"/>
                <a:cs typeface="Comic Sans MS"/>
                <a:sym typeface="Comic Sans MS"/>
              </a:rPr>
              <a:t>Я счастлив в том, досталось мне</a:t>
            </a:r>
          </a:p>
          <a:p>
            <a:pPr algn="r">
              <a:spcBef>
                <a:spcPts val="0"/>
              </a:spcBef>
            </a:pPr>
            <a:r>
              <a:rPr lang="ru-RU" sz="3200" i="1" dirty="0" smtClean="0">
                <a:latin typeface="Corbel Light" panose="020B0303020204020204" pitchFamily="34" charset="0"/>
                <a:ea typeface="Comic Sans MS"/>
                <a:cs typeface="Comic Sans MS"/>
                <a:sym typeface="Comic Sans MS"/>
              </a:rPr>
              <a:t>Всю жизнь работать на земле,</a:t>
            </a:r>
          </a:p>
          <a:p>
            <a:pPr algn="r">
              <a:spcBef>
                <a:spcPts val="0"/>
              </a:spcBef>
            </a:pPr>
            <a:r>
              <a:rPr lang="ru-RU" sz="3200" i="1" dirty="0" smtClean="0">
                <a:latin typeface="Corbel Light" panose="020B0303020204020204" pitchFamily="34" charset="0"/>
                <a:ea typeface="Comic Sans MS"/>
                <a:cs typeface="Comic Sans MS"/>
                <a:sym typeface="Comic Sans MS"/>
              </a:rPr>
              <a:t>С любовью землю познавать,</a:t>
            </a:r>
          </a:p>
          <a:p>
            <a:pPr algn="r">
              <a:spcBef>
                <a:spcPts val="0"/>
              </a:spcBef>
            </a:pPr>
            <a:r>
              <a:rPr lang="ru-RU" sz="3200" i="1" dirty="0" smtClean="0">
                <a:latin typeface="Corbel Light" panose="020B0303020204020204" pitchFamily="34" charset="0"/>
                <a:ea typeface="Comic Sans MS"/>
                <a:cs typeface="Comic Sans MS"/>
                <a:sym typeface="Comic Sans MS"/>
              </a:rPr>
              <a:t>С душой себя ей отдавать.</a:t>
            </a:r>
          </a:p>
          <a:p>
            <a:pPr algn="r">
              <a:spcBef>
                <a:spcPts val="0"/>
              </a:spcBef>
            </a:pPr>
            <a:r>
              <a:rPr lang="ru-RU" sz="3200" i="1" dirty="0" smtClean="0">
                <a:latin typeface="Corbel Light" panose="020B0303020204020204" pitchFamily="34" charset="0"/>
                <a:ea typeface="Comic Sans MS"/>
                <a:cs typeface="Comic Sans MS"/>
                <a:sym typeface="Comic Sans MS"/>
              </a:rPr>
              <a:t>За деревенский тяжкий труд</a:t>
            </a:r>
          </a:p>
          <a:p>
            <a:pPr algn="r">
              <a:spcBef>
                <a:spcPts val="0"/>
              </a:spcBef>
            </a:pPr>
            <a:r>
              <a:rPr lang="ru-RU" sz="3200" b="1" i="1" dirty="0" smtClean="0">
                <a:latin typeface="Corbel Light" panose="020B0303020204020204" pitchFamily="34" charset="0"/>
                <a:ea typeface="Comic Sans MS"/>
                <a:cs typeface="Comic Sans MS"/>
                <a:sym typeface="Comic Sans MS"/>
              </a:rPr>
              <a:t>Нас здесь </a:t>
            </a:r>
            <a:r>
              <a:rPr lang="ru-RU" sz="3200" b="1" i="1" dirty="0" smtClean="0">
                <a:solidFill>
                  <a:srgbClr val="996633"/>
                </a:solidFill>
                <a:ea typeface="Comic Sans MS"/>
                <a:cs typeface="Comic Sans MS"/>
                <a:sym typeface="Comic Sans MS"/>
              </a:rPr>
              <a:t>КРЕСТЬЯНАМИ</a:t>
            </a:r>
            <a:r>
              <a:rPr lang="ru-RU" sz="3200" b="1" i="1" dirty="0" smtClean="0">
                <a:solidFill>
                  <a:srgbClr val="996633"/>
                </a:solidFill>
                <a:latin typeface="Corbel Light" panose="020B0303020204020204" pitchFamily="34" charset="0"/>
                <a:ea typeface="Comic Sans MS"/>
                <a:cs typeface="Comic Sans MS"/>
                <a:sym typeface="Comic Sans MS"/>
              </a:rPr>
              <a:t> </a:t>
            </a:r>
            <a:r>
              <a:rPr lang="ru-RU" sz="3200" b="1" i="1" dirty="0" smtClean="0">
                <a:latin typeface="Corbel Light" panose="020B0303020204020204" pitchFamily="34" charset="0"/>
                <a:ea typeface="Comic Sans MS"/>
                <a:cs typeface="Comic Sans MS"/>
                <a:sym typeface="Comic Sans MS"/>
              </a:rPr>
              <a:t>зовут....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endParaRPr lang="ru-RU" sz="2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1486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18" y="1557337"/>
            <a:ext cx="4271571" cy="2970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405" y="1181179"/>
            <a:ext cx="3463975" cy="3784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722" y="1742172"/>
            <a:ext cx="4557130" cy="2785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28531" y="5315772"/>
            <a:ext cx="7355839" cy="919401"/>
          </a:xfrm>
          <a:prstGeom prst="roundRect">
            <a:avLst/>
          </a:prstGeom>
          <a:solidFill>
            <a:schemeClr val="lt1">
              <a:alpha val="82000"/>
            </a:schemeClr>
          </a:solidFill>
          <a:effectLst>
            <a:softEdge rad="2921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Comic Sans MS" panose="030F0702030302020204" pitchFamily="66" charset="0"/>
              </a:rPr>
              <a:t>Д_Р_ _НЯ</a:t>
            </a:r>
            <a:endParaRPr lang="ru-RU" sz="48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8531" y="5334878"/>
            <a:ext cx="7355839" cy="919401"/>
          </a:xfrm>
          <a:prstGeom prst="roundRect">
            <a:avLst/>
          </a:prstGeom>
          <a:solidFill>
            <a:schemeClr val="lt1">
              <a:alpha val="82000"/>
            </a:schemeClr>
          </a:solidFill>
          <a:effectLst>
            <a:softEdge rad="2921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Comic Sans MS" panose="030F0702030302020204" pitchFamily="66" charset="0"/>
              </a:rPr>
              <a:t>ДЕРЕВНЯ</a:t>
            </a:r>
            <a:endParaRPr lang="ru-RU" sz="48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8062" y="1640560"/>
            <a:ext cx="400050" cy="5193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222037" y="1323736"/>
            <a:ext cx="400050" cy="5193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7806" y="1843087"/>
            <a:ext cx="400050" cy="5193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64652" y="6008452"/>
            <a:ext cx="2743200" cy="365125"/>
          </a:xfrm>
        </p:spPr>
        <p:txBody>
          <a:bodyPr/>
          <a:lstStyle/>
          <a:p>
            <a:fld id="{345A8CCE-54C7-4D72-9331-245BF26C97AC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73510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84269" y="2875044"/>
            <a:ext cx="2957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Corbel Light" panose="020B0303020204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деревне</a:t>
            </a:r>
            <a:endParaRPr lang="ru-RU" sz="6000" dirty="0">
              <a:latin typeface="Corbel Light" panose="020B0303020204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4749" y="2165177"/>
            <a:ext cx="2357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Corbel Light" panose="020B0303020204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Жизнь</a:t>
            </a:r>
            <a:endParaRPr lang="ru-RU" sz="6000" dirty="0">
              <a:latin typeface="Corbel Light" panose="020B0303020204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9875" y="654724"/>
            <a:ext cx="600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Corbel Light" panose="020B0303020204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в</a:t>
            </a:r>
            <a:endParaRPr lang="ru-RU" sz="6000" dirty="0">
              <a:latin typeface="Corbel Light" panose="020B0303020204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72187" y="5143500"/>
            <a:ext cx="5262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Corbel Light" panose="020B0303020204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средневековой</a:t>
            </a:r>
            <a:endParaRPr lang="ru-RU" sz="6000" dirty="0">
              <a:latin typeface="Corbel Light" panose="020B0303020204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664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93794" y="3243260"/>
            <a:ext cx="2957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Corbel Light" panose="020B0303020204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деревне</a:t>
            </a:r>
            <a:endParaRPr lang="ru-RU" sz="6000" dirty="0">
              <a:latin typeface="Corbel Light" panose="020B0303020204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1232" y="2440662"/>
            <a:ext cx="2357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Corbel Light" panose="020B0303020204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Жизнь</a:t>
            </a:r>
            <a:endParaRPr lang="ru-RU" sz="6000" dirty="0">
              <a:latin typeface="Corbel Light" panose="020B0303020204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8670" y="2440662"/>
            <a:ext cx="600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Corbel Light" panose="020B0303020204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в</a:t>
            </a:r>
            <a:endParaRPr lang="ru-RU" sz="6000" dirty="0">
              <a:latin typeface="Corbel Light" panose="020B0303020204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1232" y="3243261"/>
            <a:ext cx="5262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Corbel Light" panose="020B0303020204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средневековой</a:t>
            </a:r>
            <a:endParaRPr lang="ru-RU" sz="6000" dirty="0">
              <a:latin typeface="Corbel Light" panose="020B0303020204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392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2113" y="2644170"/>
            <a:ext cx="4071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96633"/>
              </a:buClr>
              <a:buFont typeface="Wingdings" panose="05000000000000000000" pitchFamily="2" charset="2"/>
              <a:buChar char="ü"/>
            </a:pPr>
            <a:r>
              <a:rPr lang="ru-RU" sz="3200" dirty="0">
                <a:latin typeface="Corbel Light" panose="020B0303020204020204" pitchFamily="34" charset="0"/>
              </a:rPr>
              <a:t>Нам необходимо </a:t>
            </a:r>
            <a:r>
              <a:rPr lang="ru-RU" sz="3200" b="1" i="1" dirty="0" smtClean="0"/>
              <a:t>знать…</a:t>
            </a:r>
          </a:p>
          <a:p>
            <a:pPr marL="457200" indent="-457200">
              <a:buClr>
                <a:srgbClr val="996633"/>
              </a:buClr>
              <a:buFont typeface="Wingdings" panose="05000000000000000000" pitchFamily="2" charset="2"/>
              <a:buChar char="ü"/>
            </a:pPr>
            <a:endParaRPr lang="ru-RU" sz="3200" dirty="0">
              <a:latin typeface="Corbel Light" panose="020B0303020204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7341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1639909" y="4076157"/>
            <a:ext cx="1643062" cy="1190570"/>
            <a:chOff x="1639909" y="4076157"/>
            <a:chExt cx="1643062" cy="1190570"/>
          </a:xfrm>
        </p:grpSpPr>
        <p:pic>
          <p:nvPicPr>
            <p:cNvPr id="4" name="Рисунок 3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8718" y="4076157"/>
              <a:ext cx="525445" cy="5244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639909" y="4897395"/>
              <a:ext cx="16430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latin typeface="Bahnschrift Condensed" panose="020B0502040204020203" pitchFamily="34" charset="0"/>
                </a:rPr>
                <a:t>Меню</a:t>
              </a:r>
              <a:endParaRPr lang="ru-RU" dirty="0"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208590" y="3976141"/>
            <a:ext cx="1314450" cy="1321305"/>
            <a:chOff x="4208590" y="3976141"/>
            <a:chExt cx="1314450" cy="1321305"/>
          </a:xfrm>
        </p:grpSpPr>
        <p:pic>
          <p:nvPicPr>
            <p:cNvPr id="9" name="Рисунок 8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9240" y="3976141"/>
              <a:ext cx="661553" cy="6615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208590" y="4928114"/>
              <a:ext cx="1314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latin typeface="Bahnschrift Condensed" panose="020B0502040204020203" pitchFamily="34" charset="0"/>
                </a:rPr>
                <a:t>Костюмы</a:t>
              </a:r>
              <a:endParaRPr lang="ru-RU" dirty="0"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448659" y="4023006"/>
            <a:ext cx="1571625" cy="1440885"/>
            <a:chOff x="6448659" y="3995061"/>
            <a:chExt cx="1571625" cy="1440885"/>
          </a:xfrm>
        </p:grpSpPr>
        <p:pic>
          <p:nvPicPr>
            <p:cNvPr id="10" name="Рисунок 9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6012" y="3995061"/>
              <a:ext cx="656921" cy="65692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448659" y="4789615"/>
              <a:ext cx="1571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latin typeface="Bahnschrift Condensed" panose="020B0502040204020203" pitchFamily="34" charset="0"/>
                </a:rPr>
                <a:t>Стилизация помещения</a:t>
              </a:r>
              <a:endParaRPr lang="ru-RU" dirty="0"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9142043" y="3933281"/>
            <a:ext cx="1214742" cy="1333446"/>
            <a:chOff x="9142043" y="3933281"/>
            <a:chExt cx="1214742" cy="1333446"/>
          </a:xfrm>
        </p:grpSpPr>
        <p:pic>
          <p:nvPicPr>
            <p:cNvPr id="8" name="Рисунок 7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330" y="3933281"/>
              <a:ext cx="810168" cy="81016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9142043" y="4897395"/>
              <a:ext cx="12147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latin typeface="Bahnschrift Condensed" panose="020B0502040204020203" pitchFamily="34" charset="0"/>
                </a:rPr>
                <a:t>Развлечения</a:t>
              </a:r>
              <a:endParaRPr lang="ru-RU" dirty="0"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76455" y="1190201"/>
            <a:ext cx="10553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Corbel Light" panose="020B0303020204020204" pitchFamily="34" charset="0"/>
              </a:rPr>
              <a:t>Направления работы</a:t>
            </a:r>
            <a:endParaRPr lang="ru-RU" sz="4800" dirty="0">
              <a:latin typeface="Corbel Light" panose="020B0303020204020204" pitchFamily="34" charset="0"/>
            </a:endParaRPr>
          </a:p>
        </p:txBody>
      </p:sp>
      <p:pic>
        <p:nvPicPr>
          <p:cNvPr id="2" name="Рисунок 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633941"/>
            <a:ext cx="355195" cy="35519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CCE-54C7-4D72-9331-245BF26C97AC}" type="slidenum">
              <a:rPr lang="ru-RU" smtClean="0"/>
              <a:t>9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97576" y="4351466"/>
            <a:ext cx="865707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565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2229</TotalTime>
  <Words>529</Words>
  <Application>Microsoft Office PowerPoint</Application>
  <PresentationFormat>Широкоэкранный</PresentationFormat>
  <Paragraphs>123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Arial</vt:lpstr>
      <vt:lpstr>Bahnschrift Condensed</vt:lpstr>
      <vt:lpstr>Calibri</vt:lpstr>
      <vt:lpstr>Calibri Light</vt:lpstr>
      <vt:lpstr>Comic Sans MS</vt:lpstr>
      <vt:lpstr>Corbel Light</vt:lpstr>
      <vt:lpstr>Ebrima</vt:lpstr>
      <vt:lpstr>Garamond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Учетная запись Майкрософт</dc:creator>
  <cp:lastModifiedBy>Учетная запись Майкрософт</cp:lastModifiedBy>
  <cp:revision>97</cp:revision>
  <dcterms:created xsi:type="dcterms:W3CDTF">2022-02-24T15:31:43Z</dcterms:created>
  <dcterms:modified xsi:type="dcterms:W3CDTF">2022-08-30T15:20:02Z</dcterms:modified>
</cp:coreProperties>
</file>