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9" r:id="rId7"/>
    <p:sldId id="274" r:id="rId8"/>
    <p:sldId id="275" r:id="rId9"/>
    <p:sldId id="276" r:id="rId10"/>
    <p:sldId id="277" r:id="rId11"/>
    <p:sldId id="271" r:id="rId12"/>
    <p:sldId id="273" r:id="rId1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600200"/>
            <a:ext cx="9144000" cy="51054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600200"/>
            <a:ext cx="9144000" cy="5105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4370" y="465277"/>
            <a:ext cx="7819390" cy="721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C7C7B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FF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FF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FF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600200"/>
            <a:ext cx="9144000" cy="5105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4427" y="356742"/>
            <a:ext cx="7375144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FFF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8559" y="2610992"/>
            <a:ext cx="8526881" cy="3790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6576" y="3453206"/>
            <a:ext cx="54178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FF"/>
                </a:solidFill>
              </a:rPr>
              <a:t>Презентация </a:t>
            </a:r>
            <a:r>
              <a:rPr spc="15" dirty="0">
                <a:solidFill>
                  <a:srgbClr val="FFFFFF"/>
                </a:solidFill>
              </a:rPr>
              <a:t>для </a:t>
            </a:r>
            <a:r>
              <a:rPr spc="-5" dirty="0">
                <a:solidFill>
                  <a:srgbClr val="FFFFFF"/>
                </a:solidFill>
              </a:rPr>
              <a:t>детей старшего </a:t>
            </a:r>
            <a:r>
              <a:rPr spc="-60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дошкольного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возраста.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22860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77336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latin typeface="Calibri"/>
                <a:ea typeface="Calibri"/>
                <a:cs typeface="Times New Roman"/>
              </a:rPr>
              <a:t>А кто с земли не давал вражеским самолётам бомбить наши города. Кто сбивал </a:t>
            </a:r>
            <a:r>
              <a:rPr lang="ru-RU" sz="2400" dirty="0" smtClean="0">
                <a:latin typeface="Calibri"/>
                <a:ea typeface="Calibri"/>
                <a:cs typeface="Times New Roman"/>
              </a:rPr>
              <a:t>их 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прямо в </a:t>
            </a:r>
            <a:r>
              <a:rPr lang="ru-RU" sz="2400" dirty="0" smtClean="0">
                <a:latin typeface="Calibri"/>
                <a:ea typeface="Calibri"/>
                <a:cs typeface="Times New Roman"/>
              </a:rPr>
              <a:t>небе? </a:t>
            </a:r>
            <a:endParaRPr sz="2000" dirty="0"/>
          </a:p>
        </p:txBody>
      </p:sp>
      <p:pic>
        <p:nvPicPr>
          <p:cNvPr id="7170" name="Picture 2" descr="C:\Users\Andrew\Desktop\8bb42b54ddeb8ef85d1f0fdfa36871b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07926"/>
            <a:ext cx="6921165" cy="47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837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осиф Кобзон - День Победы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220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5562" y="22351"/>
            <a:ext cx="4720590" cy="3927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59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В честь</a:t>
            </a:r>
            <a:r>
              <a:rPr sz="1600" b="1" spc="3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этого</a:t>
            </a:r>
            <a:r>
              <a:rPr sz="1600" b="1" spc="1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замечательного</a:t>
            </a:r>
            <a:r>
              <a:rPr sz="1600" b="1" spc="6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праздника </a:t>
            </a:r>
            <a:r>
              <a:rPr sz="1600" b="1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каждый</a:t>
            </a:r>
            <a:r>
              <a:rPr sz="1600" b="1" spc="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год</a:t>
            </a:r>
            <a:r>
              <a:rPr sz="1600" b="1" spc="2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9</a:t>
            </a:r>
            <a:r>
              <a:rPr sz="1600" b="1" spc="1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мая</a:t>
            </a:r>
            <a:r>
              <a:rPr sz="1600" b="1" spc="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во</a:t>
            </a:r>
            <a:r>
              <a:rPr sz="1600" b="1" spc="1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всех</a:t>
            </a:r>
            <a:r>
              <a:rPr sz="1600" b="1" spc="1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городах</a:t>
            </a:r>
            <a:r>
              <a:rPr sz="1600" b="1" spc="2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России </a:t>
            </a:r>
            <a:r>
              <a:rPr sz="1600" b="1" spc="-45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проходят</a:t>
            </a:r>
            <a:r>
              <a:rPr sz="1600" b="1" spc="4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торжества.</a:t>
            </a:r>
            <a:r>
              <a:rPr sz="1600" b="1" spc="4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В</a:t>
            </a:r>
            <a:r>
              <a:rPr sz="1600" b="1" spc="1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столице</a:t>
            </a:r>
            <a:r>
              <a:rPr sz="1600" b="1" spc="3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нашей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Родины</a:t>
            </a:r>
            <a:r>
              <a:rPr sz="1600" b="1" spc="1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-</a:t>
            </a:r>
            <a:r>
              <a:rPr sz="1600" b="1" spc="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Москве</a:t>
            </a:r>
            <a:r>
              <a:rPr sz="1600" b="1" spc="2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на</a:t>
            </a:r>
            <a:r>
              <a:rPr sz="1600" b="1" spc="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Красной</a:t>
            </a:r>
            <a:r>
              <a:rPr sz="1600" b="1" spc="3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площади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проходит</a:t>
            </a:r>
            <a:r>
              <a:rPr sz="1600" b="1" spc="2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военный</a:t>
            </a:r>
            <a:r>
              <a:rPr sz="1600" b="1" spc="1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парад.</a:t>
            </a:r>
            <a:r>
              <a:rPr sz="1600" b="1" spc="5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В</a:t>
            </a:r>
            <a:r>
              <a:rPr sz="1600" b="1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памятных</a:t>
            </a:r>
            <a:endParaRPr sz="16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местах</a:t>
            </a:r>
            <a:r>
              <a:rPr sz="1600" b="1" spc="3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столицы</a:t>
            </a:r>
            <a:r>
              <a:rPr sz="1600" b="1" spc="3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-</a:t>
            </a:r>
            <a:r>
              <a:rPr sz="1600" b="1" spc="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на</a:t>
            </a:r>
            <a:r>
              <a:rPr sz="1600" b="1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Поклонной</a:t>
            </a:r>
            <a:r>
              <a:rPr sz="1600" b="1" spc="3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горе,</a:t>
            </a:r>
            <a:r>
              <a:rPr sz="1600" b="1" spc="2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у </a:t>
            </a:r>
            <a:r>
              <a:rPr sz="1600" b="1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Могилы</a:t>
            </a:r>
            <a:r>
              <a:rPr sz="1600" b="1" spc="1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Неизвестного</a:t>
            </a:r>
            <a:r>
              <a:rPr sz="1600" b="1" spc="4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Солдата,</a:t>
            </a:r>
            <a:r>
              <a:rPr sz="1600" b="1" spc="2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на</a:t>
            </a:r>
            <a:r>
              <a:rPr sz="1600" b="1" spc="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площади </a:t>
            </a:r>
            <a:r>
              <a:rPr sz="1600" b="1" spc="-45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перед</a:t>
            </a:r>
            <a:r>
              <a:rPr sz="1600" b="1" spc="1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Большим</a:t>
            </a:r>
            <a:r>
              <a:rPr sz="1600" b="1" spc="3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театром</a:t>
            </a:r>
            <a:r>
              <a:rPr sz="1600" b="1" spc="3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собираются</a:t>
            </a:r>
            <a:endParaRPr sz="1600">
              <a:latin typeface="Tahoma"/>
              <a:cs typeface="Tahoma"/>
            </a:endParaRPr>
          </a:p>
          <a:p>
            <a:pPr marL="12700" marR="110489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ветераны-фронтовики,</a:t>
            </a:r>
            <a:r>
              <a:rPr sz="1600" b="1" spc="5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блистающие </a:t>
            </a:r>
            <a:r>
              <a:rPr sz="1600" b="1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орденами</a:t>
            </a:r>
            <a:r>
              <a:rPr sz="1600" b="1" spc="2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и медалями.</a:t>
            </a:r>
            <a:r>
              <a:rPr sz="1600" b="1" spc="1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Они</a:t>
            </a:r>
            <a:r>
              <a:rPr sz="1600" b="1" spc="1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делятся</a:t>
            </a:r>
            <a:r>
              <a:rPr sz="1600" b="1" spc="4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с</a:t>
            </a:r>
            <a:r>
              <a:rPr sz="1600" b="1" spc="3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нами </a:t>
            </a:r>
            <a:r>
              <a:rPr sz="1600" b="1" spc="-45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рассказами</a:t>
            </a:r>
            <a:r>
              <a:rPr sz="1600" b="1" spc="3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о</a:t>
            </a:r>
            <a:r>
              <a:rPr sz="1600" b="1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лихой военной</a:t>
            </a:r>
            <a:r>
              <a:rPr sz="1600" b="1" spc="1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поре,</a:t>
            </a:r>
            <a:endParaRPr sz="1600">
              <a:latin typeface="Tahoma"/>
              <a:cs typeface="Tahoma"/>
            </a:endParaRPr>
          </a:p>
          <a:p>
            <a:pPr marL="12700" marR="43180" algn="just">
              <a:lnSpc>
                <a:spcPct val="100000"/>
              </a:lnSpc>
            </a:pP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встречаются со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своими боевыми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друзьями. </a:t>
            </a:r>
            <a:r>
              <a:rPr sz="1600" b="1" spc="-45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Мы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благодарны им за то, что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они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победили </a:t>
            </a:r>
            <a:r>
              <a:rPr sz="1600" b="1" spc="-45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в жестокой схватке с врагом,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отстояли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для </a:t>
            </a:r>
            <a:r>
              <a:rPr sz="1600" b="1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нас родную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землю и мирную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жизнь. Будем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достойны</a:t>
            </a:r>
            <a:r>
              <a:rPr sz="1600" b="1" spc="3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EF"/>
                </a:solidFill>
                <a:latin typeface="Tahoma"/>
                <a:cs typeface="Tahoma"/>
              </a:rPr>
              <a:t>своих</a:t>
            </a:r>
            <a:r>
              <a:rPr sz="1600" b="1" spc="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дедов</a:t>
            </a:r>
            <a:r>
              <a:rPr sz="1600" b="1" spc="3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00AFEF"/>
                </a:solidFill>
                <a:latin typeface="Tahoma"/>
                <a:cs typeface="Tahoma"/>
              </a:rPr>
              <a:t>и прадедов!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78763" y="260604"/>
            <a:ext cx="8159750" cy="6480175"/>
            <a:chOff x="778763" y="260604"/>
            <a:chExt cx="8159750" cy="64801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8763" y="4148326"/>
              <a:ext cx="4009644" cy="25923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24143" y="3428999"/>
              <a:ext cx="2663952" cy="30556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28616" y="260604"/>
              <a:ext cx="4009643" cy="28971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334" y="1614296"/>
            <a:ext cx="4291965" cy="5208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22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июня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1941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года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немецкие</a:t>
            </a:r>
            <a:r>
              <a:rPr sz="20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войска </a:t>
            </a:r>
            <a:r>
              <a:rPr sz="2000" spc="-6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перешли</a:t>
            </a:r>
            <a:r>
              <a:rPr sz="20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границу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Советского</a:t>
            </a:r>
            <a:endParaRPr sz="2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Союза.</a:t>
            </a:r>
            <a:endParaRPr sz="2000" dirty="0">
              <a:latin typeface="Tahoma"/>
              <a:cs typeface="Tahoma"/>
            </a:endParaRPr>
          </a:p>
          <a:p>
            <a:pPr marL="12700" marR="44577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Утром по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радио было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передано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 важное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правительственное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 сообщение: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«Внимание,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говорит </a:t>
            </a:r>
            <a:r>
              <a:rPr sz="2000" spc="-6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Москва!</a:t>
            </a:r>
            <a:r>
              <a:rPr sz="20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Граждане</a:t>
            </a:r>
            <a:r>
              <a:rPr sz="20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гражданки</a:t>
            </a:r>
            <a:endParaRPr sz="2000" dirty="0">
              <a:latin typeface="Tahoma"/>
              <a:cs typeface="Tahoma"/>
            </a:endParaRPr>
          </a:p>
          <a:p>
            <a:pPr marL="12700" marR="13970" algn="just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Советского</a:t>
            </a:r>
            <a:r>
              <a:rPr sz="20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Союза!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Сегодня</a:t>
            </a:r>
            <a:r>
              <a:rPr sz="20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часа </a:t>
            </a:r>
            <a:r>
              <a:rPr sz="2000" spc="-6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утра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без всякого объявления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войны </a:t>
            </a:r>
            <a:r>
              <a:rPr sz="2000" spc="-6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германские</a:t>
            </a:r>
            <a:r>
              <a:rPr sz="20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вооруженные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силы</a:t>
            </a:r>
            <a:endParaRPr sz="2000" dirty="0">
              <a:latin typeface="Tahoma"/>
              <a:cs typeface="Tahoma"/>
            </a:endParaRPr>
          </a:p>
          <a:p>
            <a:pPr marL="12700" marR="62103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атаковали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границы</a:t>
            </a:r>
            <a:r>
              <a:rPr sz="20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Советского </a:t>
            </a:r>
            <a:r>
              <a:rPr sz="2000" spc="-6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Союза.</a:t>
            </a:r>
            <a:r>
              <a:rPr sz="20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Началась</a:t>
            </a:r>
            <a:r>
              <a:rPr sz="20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Великая</a:t>
            </a:r>
            <a:endParaRPr sz="2000" dirty="0">
              <a:latin typeface="Tahoma"/>
              <a:cs typeface="Tahoma"/>
            </a:endParaRPr>
          </a:p>
          <a:p>
            <a:pPr marL="12700" marR="39624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Отечественная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война</a:t>
            </a:r>
            <a:r>
              <a:rPr sz="20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советского </a:t>
            </a:r>
            <a:r>
              <a:rPr sz="2000" spc="-6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народа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против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немецко-</a:t>
            </a:r>
            <a:endParaRPr sz="2000" dirty="0">
              <a:latin typeface="Tahoma"/>
              <a:cs typeface="Tahoma"/>
            </a:endParaRPr>
          </a:p>
          <a:p>
            <a:pPr marL="12700" marR="46355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фашистских захватчиков.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Наше </a:t>
            </a:r>
            <a:r>
              <a:rPr sz="2000" spc="-6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дело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правое,</a:t>
            </a:r>
            <a:r>
              <a:rPr sz="20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враг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будет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разбит. </a:t>
            </a:r>
            <a:r>
              <a:rPr sz="2000" spc="-6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Победа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будет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за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нами!</a:t>
            </a:r>
            <a:r>
              <a:rPr sz="20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4588"/>
            <a:ext cx="4098798" cy="7002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5770" y="329311"/>
            <a:ext cx="35280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i="1" dirty="0">
                <a:solidFill>
                  <a:srgbClr val="00AFEF"/>
                </a:solidFill>
                <a:latin typeface="Calibri"/>
                <a:cs typeface="Calibri"/>
              </a:rPr>
              <a:t>Начало</a:t>
            </a:r>
            <a:r>
              <a:rPr sz="4400" b="1" i="1" spc="-6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4400" b="1" i="1" dirty="0">
                <a:solidFill>
                  <a:srgbClr val="00AFEF"/>
                </a:solidFill>
                <a:latin typeface="Calibri"/>
                <a:cs typeface="Calibri"/>
              </a:rPr>
              <a:t>воины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675"/>
            <a:ext cx="4466844" cy="56159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56406" y="-546481"/>
            <a:ext cx="240665" cy="5727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50" spc="15" dirty="0">
                <a:solidFill>
                  <a:srgbClr val="919063"/>
                </a:solidFill>
                <a:latin typeface="Georgia"/>
                <a:cs typeface="Georgia"/>
              </a:rPr>
              <a:t>*</a:t>
            </a:r>
            <a:endParaRPr sz="3550">
              <a:latin typeface="Georgia"/>
              <a:cs typeface="Georg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02579" y="490728"/>
            <a:ext cx="3684270" cy="1262633"/>
            <a:chOff x="5402579" y="490728"/>
            <a:chExt cx="3684270" cy="1262633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3" y="490728"/>
              <a:ext cx="3181349" cy="2491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2579" y="822947"/>
              <a:ext cx="3556254" cy="3208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2579" y="1127747"/>
              <a:ext cx="3684270" cy="3208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2579" y="1432547"/>
              <a:ext cx="998981" cy="3208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5143" y="1432560"/>
              <a:ext cx="342125" cy="29032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419299" y="143939"/>
            <a:ext cx="3344545" cy="6784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>
                <a:latin typeface="Calibri"/>
                <a:cs typeface="Calibri"/>
              </a:rPr>
              <a:t>Рано утром в сорок первом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Началась война.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Чтобы выбить супостата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Встала вся страна.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Кто-то бился с ним в окопах,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Кто-то хлеб растил,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И в далёком сорок пятом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Всё же победил.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И вот спустя десятки лет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У деда я спросил: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"Скажи, отец, откуда в вас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Нашлось так много сил?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Ведь враг был техникой силён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Числом превосходил?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Но был разбит он в пух и прах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И голову сложил!"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Старик немного помолчал,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Слезинку обронил,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Сказал: "Вся сила в том, сынок,</a:t>
            </a:r>
            <a:br>
              <a:rPr lang="ru-RU" sz="2000" b="1" dirty="0">
                <a:latin typeface="Calibri"/>
                <a:cs typeface="Calibri"/>
              </a:rPr>
            </a:br>
            <a:r>
              <a:rPr lang="ru-RU" sz="2000" b="1" dirty="0">
                <a:latin typeface="Calibri"/>
                <a:cs typeface="Calibri"/>
              </a:rPr>
              <a:t>Что РОДИНУ ЛЮБИЛ…"</a:t>
            </a:r>
          </a:p>
        </p:txBody>
      </p:sp>
      <p:pic>
        <p:nvPicPr>
          <p:cNvPr id="2050" name="Picture 2" descr="C:\Users\Andrew\Desktop\xRQ8lPrYCf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4" y="1099383"/>
            <a:ext cx="5101124" cy="415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4732" y="752868"/>
              <a:ext cx="2655569" cy="5067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4732" y="1240548"/>
              <a:ext cx="3822954" cy="5067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4732" y="1728228"/>
              <a:ext cx="2184654" cy="5067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4732" y="2215908"/>
              <a:ext cx="3473958" cy="5067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4152" y="2215908"/>
              <a:ext cx="602729" cy="50671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011673" y="339978"/>
            <a:ext cx="3581400" cy="1977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35"/>
              </a:lnSpc>
            </a:pPr>
            <a:r>
              <a:rPr sz="4100" spc="-5" dirty="0">
                <a:solidFill>
                  <a:srgbClr val="919063"/>
                </a:solidFill>
                <a:latin typeface="Georgia"/>
                <a:cs typeface="Georgia"/>
              </a:rPr>
              <a:t>*</a:t>
            </a:r>
            <a:r>
              <a:rPr sz="4100" spc="-405" dirty="0">
                <a:solidFill>
                  <a:srgbClr val="919063"/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бор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3200" b="1" spc="-4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endParaRPr sz="3200">
              <a:latin typeface="Calibri"/>
              <a:cs typeface="Calibri"/>
            </a:endParaRPr>
          </a:p>
          <a:p>
            <a:pPr marL="332105" marR="5080">
              <a:lnSpc>
                <a:spcPts val="3840"/>
              </a:lnSpc>
              <a:spcBef>
                <a:spcPts val="35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врагом</a:t>
            </a: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поднялась </a:t>
            </a:r>
            <a:r>
              <a:rPr sz="3200" b="1" spc="-7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вся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 наша</a:t>
            </a:r>
            <a:endParaRPr sz="3200">
              <a:latin typeface="Calibri"/>
              <a:cs typeface="Calibri"/>
            </a:endParaRPr>
          </a:p>
          <a:p>
            <a:pPr marL="332105">
              <a:lnSpc>
                <a:spcPts val="3715"/>
              </a:lnSpc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огромная</a:t>
            </a:r>
            <a:r>
              <a:rPr sz="3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страна</a:t>
            </a:r>
            <a:r>
              <a:rPr sz="3200" b="1" spc="-5" dirty="0">
                <a:solidFill>
                  <a:srgbClr val="92D050"/>
                </a:solidFill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9831" y="114300"/>
            <a:ext cx="8821420" cy="6619240"/>
            <a:chOff x="179831" y="114300"/>
            <a:chExt cx="8821420" cy="661924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831" y="114300"/>
              <a:ext cx="4575048" cy="30266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0372" y="3500628"/>
              <a:ext cx="4500372" cy="30967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831" y="3624070"/>
              <a:ext cx="4056888" cy="31089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95800" y="274201"/>
            <a:ext cx="4191000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4400" b="1" spc="-10" dirty="0" smtClean="0">
                <a:latin typeface="Calibri"/>
                <a:cs typeface="Calibri"/>
              </a:rPr>
              <a:t>Родина моя Россия…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400" y="455760"/>
            <a:ext cx="408622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76300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0AFEF"/>
                </a:solidFill>
                <a:latin typeface="Cambria"/>
                <a:cs typeface="Cambria"/>
              </a:rPr>
              <a:t>Родина это место, где ты родился и которое ты любишь. А так же можно сказать Отечество.</a:t>
            </a:r>
            <a:endParaRPr sz="2000" dirty="0">
              <a:latin typeface="Cambria"/>
              <a:cs typeface="Cambria"/>
            </a:endParaRPr>
          </a:p>
        </p:txBody>
      </p:sp>
      <p:pic>
        <p:nvPicPr>
          <p:cNvPr id="1026" name="Picture 2" descr="C:\Users\Andrew\Desktop\portfolio_4a2599d8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553200" cy="44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6303" y="358266"/>
            <a:ext cx="77336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Благодаря солдатам, доблестным героям русский народ и выиграл войну, наши войска сражались и на земле, и в воздухе  и на </a:t>
            </a:r>
            <a:r>
              <a:rPr lang="ru-RU" sz="2400" dirty="0" smtClean="0"/>
              <a:t>воде.</a:t>
            </a:r>
            <a:endParaRPr sz="2000" dirty="0"/>
          </a:p>
        </p:txBody>
      </p:sp>
      <p:pic>
        <p:nvPicPr>
          <p:cNvPr id="3074" name="Picture 2" descr="C:\Users\Andrew\Desktop\0bf3ae01f0e09196c3c9e6bf0bf735c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83910"/>
            <a:ext cx="7287664" cy="509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6303" y="358266"/>
            <a:ext cx="77336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А как называется человек, который ведет бой в воздухе на самолете? </a:t>
            </a:r>
            <a:endParaRPr sz="2000" dirty="0"/>
          </a:p>
        </p:txBody>
      </p:sp>
      <p:pic>
        <p:nvPicPr>
          <p:cNvPr id="4098" name="Picture 2" descr="C:\Users\Andrew\Desktop\239177-b30626ecdabaf671a03fe81f994719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200"/>
            <a:ext cx="6781800" cy="487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0320" y="609600"/>
            <a:ext cx="77336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А кто сражался с врагом на море? </a:t>
            </a:r>
            <a:endParaRPr sz="2000" dirty="0"/>
          </a:p>
        </p:txBody>
      </p:sp>
      <p:pic>
        <p:nvPicPr>
          <p:cNvPr id="5122" name="Picture 2" descr="C:\Users\Andrew\Desktop\1653705611_37-papik-pro-p-risunok-na-den-moryaka-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2097"/>
            <a:ext cx="6584950" cy="494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3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0320" y="609600"/>
            <a:ext cx="77336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latin typeface="Calibri"/>
                <a:ea typeface="Calibri"/>
                <a:cs typeface="Times New Roman"/>
              </a:rPr>
              <a:t>Кто бесстрашно управлял танками? </a:t>
            </a:r>
            <a:endParaRPr sz="2000" dirty="0"/>
          </a:p>
        </p:txBody>
      </p:sp>
      <p:pic>
        <p:nvPicPr>
          <p:cNvPr id="6147" name="Picture 3" descr="C:\Users\Andrew\Desktop\a863541c1bf25379fe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43592"/>
            <a:ext cx="6673241" cy="500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822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296</Words>
  <Application>Microsoft Office PowerPoint</Application>
  <PresentationFormat>Экран (4:3)</PresentationFormat>
  <Paragraphs>25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Презентация для детей старшего  дошкольного возраста.</vt:lpstr>
      <vt:lpstr>Начало воины</vt:lpstr>
      <vt:lpstr>Рано утром в сорок первом Началась война. Чтобы выбить супостата Встала вся страна. Кто-то бился с ним в окопах, Кто-то хлеб растил, И в далёком сорок пятом Всё же победил. И вот спустя десятки лет У деда я спросил: "Скажи, отец, откуда в вас Нашлось так много сил? Ведь враг был техникой силён Числом превосходил? Но был разбит он в пух и прах И голову сложил!" Старик немного помолчал, Слезинку обронил, Сказал: "Вся сила в том, сынок, Что РОДИНУ ЛЮБИЛ…"</vt:lpstr>
      <vt:lpstr>Презентация PowerPoint</vt:lpstr>
      <vt:lpstr>Родина моя Россия…</vt:lpstr>
      <vt:lpstr>Благодаря солдатам, доблестным героям русский народ и выиграл войну, наши войска сражались и на земле, и в воздухе  и на воде.</vt:lpstr>
      <vt:lpstr>А как называется человек, который ведет бой в воздухе на самолете? </vt:lpstr>
      <vt:lpstr>А кто сражался с врагом на море? </vt:lpstr>
      <vt:lpstr>Кто бесстрашно управлял танками? </vt:lpstr>
      <vt:lpstr>А кто с земли не давал вражеским самолётам бомбить наши города. Кто сбивал их прямо в небе?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для детей старшего  дошкольного возраста.</dc:title>
  <dc:creator>Andrew</dc:creator>
  <cp:lastModifiedBy>Andrew</cp:lastModifiedBy>
  <cp:revision>8</cp:revision>
  <dcterms:created xsi:type="dcterms:W3CDTF">2023-04-23T09:43:55Z</dcterms:created>
  <dcterms:modified xsi:type="dcterms:W3CDTF">2023-05-10T11:27:27Z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2020-05-07T00:00:00Z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2023-04-23T00:00:00Z</vt:filetime>
  </property>
</Properties>
</file>