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8.png" ContentType="image/png"/>
  <Override PartName="/ppt/media/image1.jpeg" ContentType="image/jpeg"/>
  <Override PartName="/ppt/media/image2.jpeg" ContentType="image/jpeg"/>
  <Override PartName="/ppt/media/image10.jpeg" ContentType="image/jpeg"/>
  <Override PartName="/ppt/media/media4.mp3" ContentType="audio/mp3"/>
  <Override PartName="/ppt/media/image23.jpeg" ContentType="image/jpeg"/>
  <Override PartName="/ppt/media/image8.png" ContentType="image/png"/>
  <Override PartName="/ppt/media/image5.png" ContentType="image/png"/>
  <Override PartName="/ppt/media/image3.jpeg" ContentType="image/jpeg"/>
  <Override PartName="/ppt/media/image6.png" ContentType="image/png"/>
  <Override PartName="/ppt/media/image7.jpeg" ContentType="image/jpeg"/>
  <Override PartName="/ppt/media/image9.png" ContentType="image/png"/>
  <Override PartName="/ppt/media/image11.png" ContentType="image/png"/>
  <Override PartName="/ppt/media/image12.jpeg" ContentType="image/jpeg"/>
  <Override PartName="/ppt/media/image13.png" ContentType="image/png"/>
  <Override PartName="/ppt/media/image14.jpeg" ContentType="image/jpeg"/>
  <Override PartName="/ppt/media/image15.png" ContentType="image/png"/>
  <Override PartName="/ppt/media/image16.jpeg" ContentType="image/jpe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4.png" ContentType="image/png"/>
  <Override PartName="/ppt/media/image25.jpeg" ContentType="image/jpeg"/>
  <Override PartName="/ppt/media/image26.png" ContentType="image/png"/>
  <Override PartName="/ppt/media/image27.jpeg" ContentType="image/jpeg"/>
  <Override PartName="/ppt/media/image29.jpeg" ContentType="image/jpeg"/>
  <Override PartName="/ppt/media/image30.png" ContentType="image/png"/>
  <Override PartName="/ppt/media/image31.jpeg" ContentType="image/jpeg"/>
  <Override PartName="/ppt/media/image32.png" ContentType="image/png"/>
  <Override PartName="/ppt/media/image33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893BDEC-E157-49F2-847D-A2E9A86F2D7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FB5CBBB-B7F9-4766-9F8F-59D9E2E0756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D7A0608-2189-4E04-B99A-AAA73E19267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C9FA5AE-2805-4750-85B7-8A8FFA33264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C6E9176-DE0B-41C0-A669-E791BC0A1EB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345A169-94DD-4806-9B82-B08103E1218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9CBE05A-653E-40A0-B046-9B17D61E3CC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6E07607-FDB3-4705-ACAC-91E2A82A474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5F563A1-DA08-49B0-A5C3-2AE6ABE1147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CC17F61-9E88-44D1-B70B-5B0D6B6AA33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D7823F4-7A4A-444C-AB10-2D6D0C10352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1135E3A-E087-4BFD-AAFC-C8038FE82F3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338C3DE-26CE-489F-904F-901C4A69F00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F5D0224-9555-4F71-816F-763079BAE97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767B71E-25D9-4517-8EC8-2E9544327FE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3088AE0-8110-441F-B863-FB7327E5296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B177D8F-0035-446B-BB78-0060DF33F02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2FF9CBD-CA4E-4127-B785-8EFFAE4E5A7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E9DF8F6-294D-4EC9-8F2F-C5F2A427D98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B42214F-E88C-46C7-954D-F21C6A882DF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A20628A-22CA-43E4-822D-02BE8E2F18B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5A7C26F-D30A-44CD-AAE8-647B8533ADC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63C8A6C-9702-4932-B7A6-A84A4C72FE3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60FBAFF-74E3-4BAB-9D53-25DBD94A4F6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E255633-BE49-4C00-8C4D-FF98DAB194A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15911E5-AAD0-4FC0-8F01-82825072EBC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BCA9CF1-4DFA-4862-A9B0-E4C06CAA98A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7930482-31CE-4330-BAB4-7655B13E51F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70BEF6E-CACA-4D80-AF60-D886FCFDD2D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B0EC7CF-FAC7-40A9-9B5D-53BE331542B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F17ED06-0E20-4592-B62A-3C8AFADA710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C853713-D1FD-4A98-9678-5C2FDFEDAC7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F75A5CE-7952-42E4-A1CE-3D93FF0338D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5A35834-3508-4174-8768-3296E451EE9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42A25A6-4C90-49DC-BF81-E43609F5176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FF7B305-5B0B-4DA5-960A-0420800AED8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>
              <a:lnSpc>
                <a:spcPct val="100000"/>
              </a:lnSpc>
              <a:buNone/>
              <a:defRPr b="0" lang="ru-RU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r">
              <a:lnSpc>
                <a:spcPct val="100000"/>
              </a:lnSpc>
              <a:buNone/>
              <a:defRPr b="0" lang="ru-RU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2C9A531-E54E-4746-91E1-F7638810EB8F}" type="slidenum">
              <a:rPr b="0" lang="ru-RU" sz="1400" spc="-1" strike="noStrike">
                <a:solidFill>
                  <a:srgbClr val="000000"/>
                </a:solidFill>
                <a:latin typeface="Arial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>
              <a:lnSpc>
                <a:spcPct val="100000"/>
              </a:lnSpc>
              <a:buNone/>
              <a:defRPr b="0" lang="ru-RU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r">
              <a:lnSpc>
                <a:spcPct val="100000"/>
              </a:lnSpc>
              <a:buNone/>
              <a:defRPr b="0" lang="ru-RU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3356D05-75CF-4EE1-A2B3-2D1E06308F32}" type="slidenum">
              <a:rPr b="0" lang="ru-RU" sz="1400" spc="-1" strike="noStrike">
                <a:solidFill>
                  <a:srgbClr val="000000"/>
                </a:solidFill>
                <a:latin typeface="Arial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 idx="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>
              <a:lnSpc>
                <a:spcPct val="100000"/>
              </a:lnSpc>
              <a:buNone/>
              <a:defRPr b="0" lang="ru-RU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 idx="8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 idx="9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r">
              <a:lnSpc>
                <a:spcPct val="100000"/>
              </a:lnSpc>
              <a:buNone/>
              <a:defRPr b="0" lang="ru-RU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5388DBA-E25D-448A-AF53-B40B420C7E8D}" type="slidenum">
              <a:rPr b="0" lang="ru-RU" sz="1400" spc="-1" strike="noStrike">
                <a:solidFill>
                  <a:srgbClr val="000000"/>
                </a:solidFill>
                <a:latin typeface="Arial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audio" Target="../media/media4.mp3"/><Relationship Id="rId2" Type="http://schemas.microsoft.com/office/2007/relationships/media" Target="../media/media4.mp3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" Target="slide2.xml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" Target="slide2.xml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" Target="slide2.xml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" Target="slide2.xml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" Target="slide2.xml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" Target="slide2.xml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" Target="slide2.xml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" Target="slide2.xml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" Target="slide2.xml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" Target="slide3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slide" Target="slide9.xml"/><Relationship Id="rId8" Type="http://schemas.openxmlformats.org/officeDocument/2006/relationships/slide" Target="slide10.xml"/><Relationship Id="rId9" Type="http://schemas.openxmlformats.org/officeDocument/2006/relationships/slide" Target="slide11.xml"/><Relationship Id="rId10" Type="http://schemas.openxmlformats.org/officeDocument/2006/relationships/slide" Target="slide12.xml"/><Relationship Id="rId11" Type="http://schemas.openxmlformats.org/officeDocument/2006/relationships/slide" Target="slide13.xml"/><Relationship Id="rId12" Type="http://schemas.openxmlformats.org/officeDocument/2006/relationships/slide" Target="slide14.xml"/><Relationship Id="rId13" Type="http://schemas.openxmlformats.org/officeDocument/2006/relationships/slide" Target="slide16.xml"/><Relationship Id="rId14" Type="http://schemas.openxmlformats.org/officeDocument/2006/relationships/slide" Target="slide17.xml"/><Relationship Id="rId15" Type="http://schemas.openxmlformats.org/officeDocument/2006/relationships/slide" Target="slide18.xml"/><Relationship Id="rId16" Type="http://schemas.openxmlformats.org/officeDocument/2006/relationships/slide" Target="slide19.xml"/><Relationship Id="rId17" Type="http://schemas.openxmlformats.org/officeDocument/2006/relationships/slide" Target=""/><Relationship Id="rId18" Type="http://schemas.openxmlformats.org/officeDocument/2006/relationships/image" Target="../media/image6.png"/><Relationship Id="rId19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" Target="slide2.xml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" Target="slide2.xm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" Target="slide2.xml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" Target="slide2.xml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" Target="slide2.xml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" Target="slide2.xml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" Target="slide2.xml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11280" y="3429000"/>
            <a:ext cx="7772040" cy="9648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5000" spc="-1" strike="noStrike">
                <a:solidFill>
                  <a:srgbClr val="ffffff"/>
                </a:solidFill>
                <a:latin typeface="Arial"/>
              </a:rPr>
              <a:t>Smart</a:t>
            </a:r>
            <a:r>
              <a:rPr b="0" lang="ru-RU" sz="5000" spc="-1" strike="noStrike">
                <a:solidFill>
                  <a:srgbClr val="ffffff"/>
                </a:solidFill>
                <a:latin typeface="Arial"/>
              </a:rPr>
              <a:t>-игра</a:t>
            </a:r>
            <a:endParaRPr b="0" lang="ru-RU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395280" y="2552760"/>
            <a:ext cx="8638920" cy="17521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algn="ctr">
              <a:lnSpc>
                <a:spcPct val="100000"/>
              </a:lnSpc>
              <a:spcBef>
                <a:spcPts val="1500"/>
              </a:spcBef>
              <a:buNone/>
              <a:tabLst>
                <a:tab algn="l" pos="0"/>
              </a:tabLst>
            </a:pPr>
            <a:r>
              <a:rPr b="1" lang="ru-RU" sz="7500" spc="-1" strike="noStrike">
                <a:solidFill>
                  <a:srgbClr val="ffffff"/>
                </a:solidFill>
                <a:latin typeface="Arial"/>
              </a:rPr>
              <a:t>ПУТЬ К МАЯКУ</a:t>
            </a:r>
            <a:endParaRPr b="0" lang="ru-RU" sz="7500" spc="-1" strike="noStrike">
              <a:latin typeface="Arial"/>
            </a:endParaRPr>
          </a:p>
        </p:txBody>
      </p:sp>
      <p:pic>
        <p:nvPicPr>
          <p:cNvPr id="125" name="" descr="Звук начало.mp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221680" y="5805360"/>
            <a:ext cx="812520" cy="81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8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Box 2"/>
          <p:cNvSpPr/>
          <p:nvPr/>
        </p:nvSpPr>
        <p:spPr>
          <a:xfrm>
            <a:off x="483480" y="543960"/>
            <a:ext cx="775800" cy="608040"/>
          </a:xfrm>
          <a:prstGeom prst="rect">
            <a:avLst/>
          </a:prstGeom>
          <a:solidFill>
            <a:srgbClr val="e7f3f4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3400" spc="-1" strike="noStrike">
                <a:solidFill>
                  <a:srgbClr val="002060"/>
                </a:solidFill>
                <a:latin typeface="Corbel"/>
                <a:ea typeface="Calibri"/>
              </a:rPr>
              <a:t>8.</a:t>
            </a:r>
            <a:endParaRPr b="0" lang="ru-RU" sz="3400" spc="-1" strike="noStrike">
              <a:latin typeface="Arial"/>
            </a:endParaRPr>
          </a:p>
        </p:txBody>
      </p:sp>
      <p:sp>
        <p:nvSpPr>
          <p:cNvPr id="157" name="TextBox 3"/>
          <p:cNvSpPr/>
          <p:nvPr/>
        </p:nvSpPr>
        <p:spPr>
          <a:xfrm>
            <a:off x="483480" y="4076640"/>
            <a:ext cx="8363520" cy="5799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А.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Позволяете этому человеку критиковать других.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58" name="TextBox 3"/>
          <p:cNvSpPr/>
          <p:nvPr/>
        </p:nvSpPr>
        <p:spPr>
          <a:xfrm>
            <a:off x="483480" y="4941000"/>
            <a:ext cx="8363520" cy="5169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Б.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 Предлагаете ему замолчать и отделите от группы.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59" name="Рисунок 4">
            <a:hlinkClick r:id="rId1" action="ppaction://hlinksldjump"/>
          </p:cNvPr>
          <p:cNvSpPr/>
          <p:nvPr/>
        </p:nvSpPr>
        <p:spPr>
          <a:xfrm>
            <a:off x="7884360" y="5661360"/>
            <a:ext cx="962280" cy="101484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60" name="TextBox 4"/>
          <p:cNvSpPr/>
          <p:nvPr/>
        </p:nvSpPr>
        <p:spPr>
          <a:xfrm>
            <a:off x="441360" y="1120680"/>
            <a:ext cx="8280000" cy="2284200"/>
          </a:xfrm>
          <a:prstGeom prst="rect">
            <a:avLst/>
          </a:prstGeom>
          <a:solidFill>
            <a:srgbClr val="e7f3f4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002060"/>
                </a:solidFill>
                <a:latin typeface="Corbel"/>
                <a:ea typeface="Calibri"/>
              </a:rPr>
              <a:t>Один человек из вашей группы постоянно критикует решения лидера. Делает это публично , что вызывает агрессию и недовольство. Вы...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2"/>
          <p:cNvSpPr/>
          <p:nvPr/>
        </p:nvSpPr>
        <p:spPr>
          <a:xfrm>
            <a:off x="483480" y="543960"/>
            <a:ext cx="8280000" cy="3196440"/>
          </a:xfrm>
          <a:prstGeom prst="rect">
            <a:avLst/>
          </a:prstGeom>
          <a:solidFill>
            <a:srgbClr val="e7f3f4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3400" spc="-1" strike="noStrike">
                <a:solidFill>
                  <a:srgbClr val="002060"/>
                </a:solidFill>
                <a:latin typeface="Corbel"/>
                <a:ea typeface="Calibri"/>
              </a:rPr>
              <a:t>9. Один из лидеров группы заболел и нуждается в переливании крови. Несколько человек имеют ту же самую группу крови, но никто не изъявляет желание дать кровь из боязни получить заражение крови. Вы…</a:t>
            </a:r>
            <a:endParaRPr b="0" lang="ru-RU" sz="3400" spc="-1" strike="noStrike">
              <a:latin typeface="Arial"/>
            </a:endParaRPr>
          </a:p>
        </p:txBody>
      </p:sp>
      <p:sp>
        <p:nvSpPr>
          <p:cNvPr id="162" name="TextBox 3"/>
          <p:cNvSpPr/>
          <p:nvPr/>
        </p:nvSpPr>
        <p:spPr>
          <a:xfrm>
            <a:off x="483480" y="4293000"/>
            <a:ext cx="8363520" cy="5799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А.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Позволяете людям отказаться, если они не хотят.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63" name="TextBox 3"/>
          <p:cNvSpPr/>
          <p:nvPr/>
        </p:nvSpPr>
        <p:spPr>
          <a:xfrm>
            <a:off x="755640" y="5238000"/>
            <a:ext cx="6912360" cy="5799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Б.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 Заставляете людей сдать кровь.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64" name="Рисунок 4">
            <a:hlinkClick r:id="rId1" action="ppaction://hlinksldjump"/>
          </p:cNvPr>
          <p:cNvSpPr/>
          <p:nvPr/>
        </p:nvSpPr>
        <p:spPr>
          <a:xfrm>
            <a:off x="7884360" y="5517360"/>
            <a:ext cx="962280" cy="101484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Box 2"/>
          <p:cNvSpPr/>
          <p:nvPr/>
        </p:nvSpPr>
        <p:spPr>
          <a:xfrm>
            <a:off x="483480" y="543960"/>
            <a:ext cx="8280000" cy="2678760"/>
          </a:xfrm>
          <a:prstGeom prst="rect">
            <a:avLst/>
          </a:prstGeom>
          <a:solidFill>
            <a:srgbClr val="e7f3f4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3400" spc="-1" strike="noStrike">
                <a:solidFill>
                  <a:srgbClr val="002060"/>
                </a:solidFill>
                <a:latin typeface="Corbel"/>
                <a:ea typeface="Calibri"/>
              </a:rPr>
              <a:t>10. Одна из женщин отказывается выполнять данные ей поручения. Она говорит, что это не имеет смысла – они все обречены. Она в глубокой депрессии. Вы…</a:t>
            </a:r>
            <a:endParaRPr b="0" lang="ru-RU" sz="3400" spc="-1" strike="noStrike">
              <a:latin typeface="Arial"/>
            </a:endParaRPr>
          </a:p>
        </p:txBody>
      </p:sp>
      <p:sp>
        <p:nvSpPr>
          <p:cNvPr id="166" name="TextBox 3"/>
          <p:cNvSpPr/>
          <p:nvPr/>
        </p:nvSpPr>
        <p:spPr>
          <a:xfrm>
            <a:off x="2555640" y="3686400"/>
            <a:ext cx="6207480" cy="107028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А.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 Оставляете её в покое и позволяете делать ей то, что она хочет.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67" name="TextBox 3"/>
          <p:cNvSpPr/>
          <p:nvPr/>
        </p:nvSpPr>
        <p:spPr>
          <a:xfrm>
            <a:off x="483480" y="5013000"/>
            <a:ext cx="4648320" cy="107028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Б.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 Угрожаете наказать её, если она не будет работать.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68" name="Рисунок 4">
            <a:hlinkClick r:id="rId1" action="ppaction://hlinksldjump"/>
          </p:cNvPr>
          <p:cNvSpPr/>
          <p:nvPr/>
        </p:nvSpPr>
        <p:spPr>
          <a:xfrm>
            <a:off x="7800840" y="5554080"/>
            <a:ext cx="962280" cy="101484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Box 2"/>
          <p:cNvSpPr/>
          <p:nvPr/>
        </p:nvSpPr>
        <p:spPr>
          <a:xfrm>
            <a:off x="483480" y="908640"/>
            <a:ext cx="8280000" cy="1643400"/>
          </a:xfrm>
          <a:prstGeom prst="rect">
            <a:avLst/>
          </a:prstGeom>
          <a:solidFill>
            <a:srgbClr val="e7f3f4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3400" spc="-1" strike="noStrike">
                <a:solidFill>
                  <a:srgbClr val="002060"/>
                </a:solidFill>
                <a:latin typeface="Corbel"/>
                <a:ea typeface="Calibri"/>
              </a:rPr>
              <a:t>11. Пожилая пара, чувствуя, что они задерживают группу, предлагают оставить их. Вы…</a:t>
            </a:r>
            <a:endParaRPr b="0" lang="ru-RU" sz="3400" spc="-1" strike="noStrike">
              <a:latin typeface="Arial"/>
            </a:endParaRPr>
          </a:p>
        </p:txBody>
      </p:sp>
      <p:sp>
        <p:nvSpPr>
          <p:cNvPr id="170" name="TextBox 3"/>
          <p:cNvSpPr/>
          <p:nvPr/>
        </p:nvSpPr>
        <p:spPr>
          <a:xfrm>
            <a:off x="437760" y="3149640"/>
            <a:ext cx="8280000" cy="5799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А.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Помогаете  им справляться с трудностями в пути.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71" name="TextBox 3"/>
          <p:cNvSpPr/>
          <p:nvPr/>
        </p:nvSpPr>
        <p:spPr>
          <a:xfrm>
            <a:off x="2438640" y="4072680"/>
            <a:ext cx="5328360" cy="5799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Б.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 Принимаете их предложение.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72" name="Рисунок 4">
            <a:hlinkClick r:id="rId1" action="ppaction://hlinksldjump"/>
          </p:cNvPr>
          <p:cNvSpPr/>
          <p:nvPr/>
        </p:nvSpPr>
        <p:spPr>
          <a:xfrm>
            <a:off x="7800840" y="5554080"/>
            <a:ext cx="962280" cy="101484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Box 3"/>
          <p:cNvSpPr/>
          <p:nvPr/>
        </p:nvSpPr>
        <p:spPr>
          <a:xfrm>
            <a:off x="476280" y="2700000"/>
            <a:ext cx="8235720" cy="107028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А.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 Позволяете дочери забрать</a:t>
            </a:r>
            <a:r>
              <a:rPr b="0" lang="en-US" sz="2800" spc="-1" strike="noStrike">
                <a:solidFill>
                  <a:srgbClr val="002060"/>
                </a:solidFill>
                <a:latin typeface="Corbel"/>
                <a:ea typeface="Calibri"/>
              </a:rPr>
              <a:t>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имущество, оставшееся после смерти матери.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74" name="TextBox 3"/>
          <p:cNvSpPr/>
          <p:nvPr/>
        </p:nvSpPr>
        <p:spPr>
          <a:xfrm>
            <a:off x="485640" y="4320000"/>
            <a:ext cx="8257680" cy="9435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Б.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Заставляете её разделить имущество между  участниками группы.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75" name="Рисунок 5">
            <a:hlinkClick r:id="rId2" action="ppaction://hlinksldjump"/>
          </p:cNvPr>
          <p:cNvSpPr/>
          <p:nvPr/>
        </p:nvSpPr>
        <p:spPr>
          <a:xfrm>
            <a:off x="7956360" y="5766480"/>
            <a:ext cx="962280" cy="101484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76" name="TextBox 3"/>
          <p:cNvSpPr/>
          <p:nvPr/>
        </p:nvSpPr>
        <p:spPr>
          <a:xfrm>
            <a:off x="4212360" y="61452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TextBox 2"/>
          <p:cNvSpPr/>
          <p:nvPr/>
        </p:nvSpPr>
        <p:spPr>
          <a:xfrm>
            <a:off x="324000" y="223920"/>
            <a:ext cx="791280" cy="608040"/>
          </a:xfrm>
          <a:prstGeom prst="rect">
            <a:avLst/>
          </a:prstGeom>
          <a:solidFill>
            <a:srgbClr val="e7f3f4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400" spc="-1" strike="noStrike">
                <a:solidFill>
                  <a:srgbClr val="002060"/>
                </a:solidFill>
                <a:latin typeface="Corbel"/>
                <a:ea typeface="Calibri"/>
              </a:rPr>
              <a:t>12.</a:t>
            </a:r>
            <a:endParaRPr b="0" lang="ru-RU" sz="3400" spc="-1" strike="noStrike">
              <a:latin typeface="Arial"/>
            </a:endParaRPr>
          </a:p>
        </p:txBody>
      </p:sp>
      <p:sp>
        <p:nvSpPr>
          <p:cNvPr id="178" name="TextBox 1"/>
          <p:cNvSpPr/>
          <p:nvPr/>
        </p:nvSpPr>
        <p:spPr>
          <a:xfrm>
            <a:off x="483480" y="908640"/>
            <a:ext cx="8280000" cy="1642680"/>
          </a:xfrm>
          <a:prstGeom prst="rect">
            <a:avLst/>
          </a:prstGeom>
          <a:solidFill>
            <a:srgbClr val="e7f3f4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3400" spc="-1" strike="noStrike">
                <a:solidFill>
                  <a:srgbClr val="002060"/>
                </a:solidFill>
                <a:latin typeface="Corbel"/>
                <a:ea typeface="Calibri"/>
              </a:rPr>
              <a:t>Умирает старая женщина, оказывается у нее была с собой большая сумма денег, на которую претендует ее дочь. Вы...</a:t>
            </a:r>
            <a:endParaRPr b="0" lang="ru-RU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Box 2"/>
          <p:cNvSpPr/>
          <p:nvPr/>
        </p:nvSpPr>
        <p:spPr>
          <a:xfrm>
            <a:off x="431640" y="407160"/>
            <a:ext cx="8280000" cy="3196440"/>
          </a:xfrm>
          <a:prstGeom prst="rect">
            <a:avLst/>
          </a:prstGeom>
          <a:solidFill>
            <a:srgbClr val="e7f3f4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3400" spc="-1" strike="noStrike">
                <a:solidFill>
                  <a:srgbClr val="002060"/>
                </a:solidFill>
                <a:latin typeface="Corbel"/>
                <a:ea typeface="Calibri"/>
              </a:rPr>
              <a:t>13. Вы узнаете, что человек, которого вы назначили ответственным за запасы продовольствия, провёл 6 месяцев в тюрьме за кражу. До сих пор он очень хорошо справлялся со своей работой. Вы…</a:t>
            </a:r>
            <a:endParaRPr b="0" lang="ru-RU" sz="3400" spc="-1" strike="noStrike">
              <a:latin typeface="Arial"/>
            </a:endParaRPr>
          </a:p>
        </p:txBody>
      </p:sp>
      <p:sp>
        <p:nvSpPr>
          <p:cNvPr id="180" name="TextBox 3"/>
          <p:cNvSpPr/>
          <p:nvPr/>
        </p:nvSpPr>
        <p:spPr>
          <a:xfrm>
            <a:off x="440640" y="4005000"/>
            <a:ext cx="8280000" cy="9435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А.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Доверяете ему и позволяете ему продолжать работать.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81" name="TextBox 3"/>
          <p:cNvSpPr/>
          <p:nvPr/>
        </p:nvSpPr>
        <p:spPr>
          <a:xfrm>
            <a:off x="458640" y="5229360"/>
            <a:ext cx="8263440" cy="9435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Б.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Не рискуете и назначаете кого-то другого ответственным за продовольственные запасы 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82" name="Рисунок 4">
            <a:hlinkClick r:id="rId2" action="ppaction://hlinksldjump"/>
          </p:cNvPr>
          <p:cNvSpPr/>
          <p:nvPr/>
        </p:nvSpPr>
        <p:spPr>
          <a:xfrm>
            <a:off x="7782480" y="5706360"/>
            <a:ext cx="962280" cy="101484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Box 2"/>
          <p:cNvSpPr/>
          <p:nvPr/>
        </p:nvSpPr>
        <p:spPr>
          <a:xfrm>
            <a:off x="458640" y="1404000"/>
            <a:ext cx="8280000" cy="1643400"/>
          </a:xfrm>
          <a:prstGeom prst="rect">
            <a:avLst/>
          </a:prstGeom>
          <a:solidFill>
            <a:srgbClr val="e7f3f4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3400" spc="-1" strike="noStrike">
                <a:solidFill>
                  <a:srgbClr val="002060"/>
                </a:solidFill>
                <a:latin typeface="Corbel"/>
                <a:ea typeface="Calibri"/>
              </a:rPr>
              <a:t>14. Между двумя людьми в вашей группе возник спор. Они собираются подраться сегодня вечером. Вы…</a:t>
            </a:r>
            <a:endParaRPr b="0" lang="ru-RU" sz="3400" spc="-1" strike="noStrike">
              <a:latin typeface="Arial"/>
            </a:endParaRPr>
          </a:p>
        </p:txBody>
      </p:sp>
      <p:sp>
        <p:nvSpPr>
          <p:cNvPr id="184" name="TextBox 3"/>
          <p:cNvSpPr/>
          <p:nvPr/>
        </p:nvSpPr>
        <p:spPr>
          <a:xfrm>
            <a:off x="2843640" y="3530520"/>
            <a:ext cx="5633280" cy="5169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А.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 Позволяете им устроить драку.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85" name="TextBox 3"/>
          <p:cNvSpPr/>
          <p:nvPr/>
        </p:nvSpPr>
        <p:spPr>
          <a:xfrm>
            <a:off x="458640" y="4492080"/>
            <a:ext cx="5337000" cy="9435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Б.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Не допускаете драки, чтобы не присоединились другие.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86" name="Рисунок 4">
            <a:hlinkClick r:id="rId2" action="ppaction://hlinksldjump"/>
          </p:cNvPr>
          <p:cNvSpPr/>
          <p:nvPr/>
        </p:nvSpPr>
        <p:spPr>
          <a:xfrm>
            <a:off x="7782480" y="5706360"/>
            <a:ext cx="962280" cy="101484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Box 2"/>
          <p:cNvSpPr/>
          <p:nvPr/>
        </p:nvSpPr>
        <p:spPr>
          <a:xfrm>
            <a:off x="483480" y="543960"/>
            <a:ext cx="8280000" cy="3196440"/>
          </a:xfrm>
          <a:prstGeom prst="rect">
            <a:avLst/>
          </a:prstGeom>
          <a:solidFill>
            <a:srgbClr val="e7f3f4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3400" spc="-1" strike="noStrike">
                <a:solidFill>
                  <a:srgbClr val="002060"/>
                </a:solidFill>
                <a:latin typeface="Corbel"/>
                <a:ea typeface="Calibri"/>
              </a:rPr>
              <a:t>15. 14 – летний мальчик ведёт себя очень плохо и мешает продвижению всей группы. Его родители не справляются с ним, но отказываются позволить кому-либо другому попытаться призвать его к порядку. Вы…</a:t>
            </a:r>
            <a:endParaRPr b="0" lang="ru-RU" sz="3400" spc="-1" strike="noStrike">
              <a:latin typeface="Arial"/>
            </a:endParaRPr>
          </a:p>
        </p:txBody>
      </p:sp>
      <p:sp>
        <p:nvSpPr>
          <p:cNvPr id="188" name="TextBox 3"/>
          <p:cNvSpPr/>
          <p:nvPr/>
        </p:nvSpPr>
        <p:spPr>
          <a:xfrm>
            <a:off x="2843640" y="4207680"/>
            <a:ext cx="5816520" cy="5799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А.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Уважаете желание родителей.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89" name="TextBox 3"/>
          <p:cNvSpPr/>
          <p:nvPr/>
        </p:nvSpPr>
        <p:spPr>
          <a:xfrm>
            <a:off x="496800" y="5085360"/>
            <a:ext cx="6912360" cy="5799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Б.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 Определяете мальчика в другую семью.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90" name="Рисунок 4">
            <a:hlinkClick r:id="rId2" action="ppaction://hlinksldjump"/>
          </p:cNvPr>
          <p:cNvSpPr/>
          <p:nvPr/>
        </p:nvSpPr>
        <p:spPr>
          <a:xfrm>
            <a:off x="7884360" y="5517360"/>
            <a:ext cx="962280" cy="101484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Box 2"/>
          <p:cNvSpPr/>
          <p:nvPr/>
        </p:nvSpPr>
        <p:spPr>
          <a:xfrm>
            <a:off x="464760" y="1175760"/>
            <a:ext cx="8280000" cy="1643400"/>
          </a:xfrm>
          <a:prstGeom prst="rect">
            <a:avLst/>
          </a:prstGeom>
          <a:solidFill>
            <a:srgbClr val="e7f3f4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3400" spc="-1" strike="noStrike">
                <a:solidFill>
                  <a:srgbClr val="002060"/>
                </a:solidFill>
                <a:latin typeface="Corbel"/>
                <a:ea typeface="Calibri"/>
              </a:rPr>
              <a:t>16. Кто-то стал воровать. Одну женщину застали в тот момент, когда она брала деньги из сумки. Вы…</a:t>
            </a:r>
            <a:endParaRPr b="0" lang="ru-RU" sz="3400" spc="-1" strike="noStrike">
              <a:latin typeface="Arial"/>
            </a:endParaRPr>
          </a:p>
        </p:txBody>
      </p:sp>
      <p:sp>
        <p:nvSpPr>
          <p:cNvPr id="192" name="TextBox 3"/>
          <p:cNvSpPr/>
          <p:nvPr/>
        </p:nvSpPr>
        <p:spPr>
          <a:xfrm>
            <a:off x="488880" y="3264840"/>
            <a:ext cx="8136720" cy="9435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А.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 Наказываете её за одно преступление, которое она, как вы знаете, совершила.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93" name="TextBox 3"/>
          <p:cNvSpPr/>
          <p:nvPr/>
        </p:nvSpPr>
        <p:spPr>
          <a:xfrm>
            <a:off x="536400" y="4505040"/>
            <a:ext cx="8136720" cy="9435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Б.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 Наказываете её очень сурово, дабы это послужило уроком остальным.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94" name="Рисунок 4">
            <a:hlinkClick r:id="rId2" action="ppaction://hlinksldjump"/>
          </p:cNvPr>
          <p:cNvSpPr/>
          <p:nvPr/>
        </p:nvSpPr>
        <p:spPr>
          <a:xfrm>
            <a:off x="7782480" y="5706360"/>
            <a:ext cx="962280" cy="101484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252360" y="4725000"/>
            <a:ext cx="8638920" cy="17521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algn="ctr">
              <a:lnSpc>
                <a:spcPct val="100000"/>
              </a:lnSpc>
              <a:spcBef>
                <a:spcPts val="1500"/>
              </a:spcBef>
              <a:buNone/>
              <a:tabLst>
                <a:tab algn="l" pos="0"/>
              </a:tabLst>
            </a:pPr>
            <a:r>
              <a:rPr b="1" lang="ru-RU" sz="7500" spc="-1" strike="noStrike">
                <a:solidFill>
                  <a:srgbClr val="ffffff"/>
                </a:solidFill>
                <a:latin typeface="Arial"/>
              </a:rPr>
              <a:t>ПУТЬ К МАЯКУ</a:t>
            </a:r>
            <a:endParaRPr b="0" lang="ru-RU" sz="7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" name="Таблица 7"/>
          <p:cNvGraphicFramePr/>
          <p:nvPr/>
        </p:nvGraphicFramePr>
        <p:xfrm>
          <a:off x="701280" y="717840"/>
          <a:ext cx="7741080" cy="5471640"/>
        </p:xfrm>
        <a:graphic>
          <a:graphicData uri="http://schemas.openxmlformats.org/drawingml/2006/table">
            <a:tbl>
              <a:tblPr/>
              <a:tblGrid>
                <a:gridCol w="1980720"/>
                <a:gridCol w="1728000"/>
                <a:gridCol w="1944000"/>
                <a:gridCol w="2088360"/>
              </a:tblGrid>
              <a:tr h="1368000"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5400" spc="-1" strike="noStrike" u="sng">
                          <a:solidFill>
                            <a:srgbClr val="009999"/>
                          </a:solidFill>
                          <a:uFillTx/>
                          <a:latin typeface="Arial"/>
                          <a:hlinkClick r:id="rId1" action="ppaction://hlinksldjump"/>
                        </a:rPr>
                        <a:t>1</a:t>
                      </a:r>
                      <a:endParaRPr b="0" lang="ru-RU" sz="5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5400" spc="-1" strike="noStrike" u="sng">
                          <a:solidFill>
                            <a:srgbClr val="009999"/>
                          </a:solidFill>
                          <a:uFillTx/>
                          <a:latin typeface="Arial"/>
                          <a:hlinkClick r:id="rId2" action="ppaction://hlinksldjump"/>
                        </a:rPr>
                        <a:t>2</a:t>
                      </a:r>
                      <a:endParaRPr b="0" lang="ru-RU" sz="5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5400" spc="-1" strike="noStrike" u="sng">
                          <a:solidFill>
                            <a:srgbClr val="009999"/>
                          </a:solidFill>
                          <a:uFillTx/>
                          <a:latin typeface="Arial"/>
                          <a:hlinkClick r:id="rId3" action="ppaction://hlinksldjump"/>
                        </a:rPr>
                        <a:t>3</a:t>
                      </a:r>
                      <a:endParaRPr b="0" lang="ru-RU" sz="5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5400" spc="-1" strike="noStrike" u="sng">
                          <a:solidFill>
                            <a:srgbClr val="009999"/>
                          </a:solidFill>
                          <a:uFillTx/>
                          <a:latin typeface="Arial"/>
                          <a:hlinkClick r:id="rId4" action="ppaction://hlinksldjump"/>
                        </a:rPr>
                        <a:t>4</a:t>
                      </a:r>
                      <a:endParaRPr b="0" lang="ru-RU" sz="5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be0e3"/>
                    </a:solidFill>
                  </a:tcPr>
                </a:tc>
              </a:tr>
              <a:tr h="1368000"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5400" spc="-1" strike="noStrike" u="sng">
                          <a:solidFill>
                            <a:srgbClr val="009999"/>
                          </a:solidFill>
                          <a:uFillTx/>
                          <a:latin typeface="Arial"/>
                          <a:hlinkClick r:id="rId5" action="ppaction://hlinksldjump"/>
                        </a:rPr>
                        <a:t>5</a:t>
                      </a:r>
                      <a:endParaRPr b="0" lang="ru-RU" sz="5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5400" spc="-1" strike="noStrike" u="sng">
                          <a:solidFill>
                            <a:srgbClr val="009999"/>
                          </a:solidFill>
                          <a:uFillTx/>
                          <a:latin typeface="Arial"/>
                          <a:hlinkClick r:id="rId6" action="ppaction://hlinksldjump"/>
                        </a:rPr>
                        <a:t>6</a:t>
                      </a:r>
                      <a:endParaRPr b="0" lang="ru-RU" sz="5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5400" spc="-1" strike="noStrike" u="sng">
                          <a:solidFill>
                            <a:srgbClr val="009999"/>
                          </a:solidFill>
                          <a:uFillTx/>
                          <a:latin typeface="Arial"/>
                          <a:hlinkClick r:id="rId7" action="ppaction://hlinksldjump"/>
                        </a:rPr>
                        <a:t>7</a:t>
                      </a:r>
                      <a:endParaRPr b="0" lang="ru-RU" sz="5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5400" spc="-1" strike="noStrike" u="sng">
                          <a:solidFill>
                            <a:srgbClr val="009999"/>
                          </a:solidFill>
                          <a:uFillTx/>
                          <a:latin typeface="Arial"/>
                          <a:hlinkClick r:id="rId8" action="ppaction://hlinksldjump"/>
                        </a:rPr>
                        <a:t>8</a:t>
                      </a:r>
                      <a:endParaRPr b="0" lang="ru-RU" sz="5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f3f4"/>
                    </a:solidFill>
                  </a:tcPr>
                </a:tc>
              </a:tr>
              <a:tr h="1368000"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5400" spc="-1" strike="noStrike" u="sng">
                          <a:solidFill>
                            <a:srgbClr val="009999"/>
                          </a:solidFill>
                          <a:uFillTx/>
                          <a:latin typeface="Arial"/>
                          <a:hlinkClick r:id="rId9" action="ppaction://hlinksldjump"/>
                        </a:rPr>
                        <a:t>9</a:t>
                      </a:r>
                      <a:endParaRPr b="0" lang="ru-RU" sz="5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3f9f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5400" spc="-1" strike="noStrike" u="sng">
                          <a:solidFill>
                            <a:srgbClr val="009999"/>
                          </a:solidFill>
                          <a:uFillTx/>
                          <a:latin typeface="Arial"/>
                          <a:hlinkClick r:id="rId10" action="ppaction://hlinksldjump"/>
                        </a:rPr>
                        <a:t>10</a:t>
                      </a:r>
                      <a:endParaRPr b="0" lang="ru-RU" sz="5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3f9f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5400" spc="-1" strike="noStrike" u="sng">
                          <a:solidFill>
                            <a:srgbClr val="009999"/>
                          </a:solidFill>
                          <a:uFillTx/>
                          <a:latin typeface="Arial"/>
                          <a:hlinkClick r:id="rId11" action="ppaction://hlinksldjump"/>
                        </a:rPr>
                        <a:t>11</a:t>
                      </a:r>
                      <a:endParaRPr b="0" lang="ru-RU" sz="5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3f9f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5400" spc="-1" strike="noStrike" u="sng">
                          <a:solidFill>
                            <a:srgbClr val="009999"/>
                          </a:solidFill>
                          <a:uFillTx/>
                          <a:latin typeface="Arial"/>
                          <a:hlinkClick r:id="rId12" action="ppaction://hlinksldjump"/>
                        </a:rPr>
                        <a:t>12</a:t>
                      </a:r>
                      <a:endParaRPr b="0" lang="ru-RU" sz="5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3f9f9"/>
                    </a:solidFill>
                  </a:tcPr>
                </a:tc>
              </a:tr>
              <a:tr h="1368000"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5400" spc="-1" strike="noStrike" u="sng">
                          <a:solidFill>
                            <a:srgbClr val="009999"/>
                          </a:solidFill>
                          <a:uFillTx/>
                          <a:latin typeface="Arial"/>
                          <a:hlinkClick r:id="rId13" action="ppaction://hlinksldjump"/>
                        </a:rPr>
                        <a:t>13</a:t>
                      </a:r>
                      <a:endParaRPr b="0" lang="ru-RU" sz="5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5400" spc="-1" strike="noStrike" u="sng">
                          <a:solidFill>
                            <a:srgbClr val="009999"/>
                          </a:solidFill>
                          <a:uFillTx/>
                          <a:latin typeface="Arial"/>
                          <a:hlinkClick r:id="rId14" action="ppaction://hlinksldjump"/>
                        </a:rPr>
                        <a:t>14</a:t>
                      </a:r>
                      <a:endParaRPr b="0" lang="ru-RU" sz="5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5400" spc="-1" strike="noStrike" u="sng">
                          <a:solidFill>
                            <a:srgbClr val="009999"/>
                          </a:solidFill>
                          <a:uFillTx/>
                          <a:latin typeface="Arial"/>
                          <a:hlinkClick r:id="rId15" action="ppaction://hlinksldjump"/>
                        </a:rPr>
                        <a:t>15</a:t>
                      </a:r>
                      <a:endParaRPr b="0" lang="ru-RU" sz="5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5400" spc="-1" strike="noStrike" u="sng">
                          <a:solidFill>
                            <a:srgbClr val="009999"/>
                          </a:solidFill>
                          <a:uFillTx/>
                          <a:latin typeface="Arial"/>
                          <a:hlinkClick r:id="rId16" action="ppaction://hlinksldjump"/>
                        </a:rPr>
                        <a:t>16</a:t>
                      </a:r>
                      <a:endParaRPr b="0" lang="ru-RU" sz="54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f3f4"/>
                    </a:solidFill>
                  </a:tcPr>
                </a:tc>
              </a:tr>
            </a:tbl>
          </a:graphicData>
        </a:graphic>
      </p:graphicFrame>
      <p:sp>
        <p:nvSpPr>
          <p:cNvPr id="127" name="Рисунок 2">
            <a:hlinkClick r:id="rId17" action="ppaction://hlinksldjump"/>
          </p:cNvPr>
          <p:cNvSpPr/>
          <p:nvPr/>
        </p:nvSpPr>
        <p:spPr>
          <a:xfrm>
            <a:off x="7933680" y="5661360"/>
            <a:ext cx="962280" cy="1014840"/>
          </a:xfrm>
          <a:prstGeom prst="ellipse">
            <a:avLst/>
          </a:prstGeom>
          <a:blipFill rotWithShape="0">
            <a:blip r:embed="rId18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subTitle"/>
          </p:nvPr>
        </p:nvSpPr>
        <p:spPr>
          <a:xfrm>
            <a:off x="252360" y="4725000"/>
            <a:ext cx="8638920" cy="17521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algn="ctr">
              <a:lnSpc>
                <a:spcPct val="100000"/>
              </a:lnSpc>
              <a:spcBef>
                <a:spcPts val="1500"/>
              </a:spcBef>
              <a:buNone/>
              <a:tabLst>
                <a:tab algn="l" pos="0"/>
              </a:tabLst>
            </a:pPr>
            <a:r>
              <a:rPr b="1" lang="ru-RU" sz="7500" spc="-1" strike="noStrike">
                <a:solidFill>
                  <a:srgbClr val="ffffff"/>
                </a:solidFill>
                <a:latin typeface="Arial"/>
              </a:rPr>
              <a:t>ПУТЬ К МАЯКУ</a:t>
            </a:r>
            <a:endParaRPr b="0" lang="ru-RU" sz="7500" spc="-1" strike="noStrike">
              <a:latin typeface="Arial"/>
            </a:endParaRPr>
          </a:p>
        </p:txBody>
      </p:sp>
    </p:spTree>
  </p:cSld>
  <mc:AlternateContent>
    <mc:Choice Requires="p14">
      <p:transition spd="slow" p14:dur="3000">
        <p:wipe dir="l"/>
      </p:transition>
    </mc:Choice>
    <mc:Fallback>
      <p:transition spd="slow">
        <p:wipe dir="l"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2"/>
          <p:cNvSpPr/>
          <p:nvPr/>
        </p:nvSpPr>
        <p:spPr>
          <a:xfrm>
            <a:off x="431640" y="549360"/>
            <a:ext cx="8280000" cy="3196440"/>
          </a:xfrm>
          <a:prstGeom prst="rect">
            <a:avLst/>
          </a:prstGeom>
          <a:solidFill>
            <a:srgbClr val="e7f3f4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3400" spc="-1" strike="noStrike">
                <a:solidFill>
                  <a:srgbClr val="002060"/>
                </a:solidFill>
                <a:latin typeface="Corbel"/>
                <a:ea typeface="Calibri"/>
              </a:rPr>
              <a:t>1. Несколько человек, получившие ранения во время крушения, замедляют продвижение вперёд. Вы опасаетесь, что все запасы продовольствия будут потрачены прежде, чем вы сможете добраться до маяка. Вы…</a:t>
            </a:r>
            <a:endParaRPr b="0" lang="ru-RU" sz="3400" spc="-1" strike="noStrike">
              <a:latin typeface="Arial"/>
            </a:endParaRPr>
          </a:p>
        </p:txBody>
      </p:sp>
      <p:sp>
        <p:nvSpPr>
          <p:cNvPr id="129" name="TextBox 3"/>
          <p:cNvSpPr/>
          <p:nvPr/>
        </p:nvSpPr>
        <p:spPr>
          <a:xfrm>
            <a:off x="441360" y="4076640"/>
            <a:ext cx="6948000" cy="107028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А.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Замедляете темп и рискуете жизнями других.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30" name="TextBox 3"/>
          <p:cNvSpPr/>
          <p:nvPr/>
        </p:nvSpPr>
        <p:spPr>
          <a:xfrm>
            <a:off x="469800" y="5468760"/>
            <a:ext cx="6948000" cy="5799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Б.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Оставляете их, возможно, на гибель.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31" name="Рисунок 4">
            <a:hlinkClick r:id="rId2" action="ppaction://hlinksldjump"/>
          </p:cNvPr>
          <p:cNvSpPr/>
          <p:nvPr/>
        </p:nvSpPr>
        <p:spPr>
          <a:xfrm>
            <a:off x="7884360" y="5517360"/>
            <a:ext cx="962280" cy="101484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2"/>
          <p:cNvSpPr/>
          <p:nvPr/>
        </p:nvSpPr>
        <p:spPr>
          <a:xfrm>
            <a:off x="458640" y="888120"/>
            <a:ext cx="8280000" cy="1643400"/>
          </a:xfrm>
          <a:prstGeom prst="rect">
            <a:avLst/>
          </a:prstGeom>
          <a:solidFill>
            <a:srgbClr val="e7f3f4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3400" spc="-1" strike="noStrike">
                <a:solidFill>
                  <a:srgbClr val="002060"/>
                </a:solidFill>
                <a:latin typeface="Corbel"/>
                <a:ea typeface="Calibri"/>
              </a:rPr>
              <a:t>2. На планете очень холодно. Некоторые люди лишились тёплой одежды при крушении корабля. Вы…</a:t>
            </a:r>
            <a:endParaRPr b="0" lang="ru-RU" sz="3400" spc="-1" strike="noStrike">
              <a:latin typeface="Arial"/>
            </a:endParaRPr>
          </a:p>
        </p:txBody>
      </p:sp>
      <p:sp>
        <p:nvSpPr>
          <p:cNvPr id="133" name="TextBox 3"/>
          <p:cNvSpPr/>
          <p:nvPr/>
        </p:nvSpPr>
        <p:spPr>
          <a:xfrm>
            <a:off x="458640" y="2997000"/>
            <a:ext cx="8217360" cy="17967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А.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Позволяете людям оставить себе всю свою тёплую одежду, так как рано или поздно та, в которой они ходят, начнёт изнашиваться и понадобится другая 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34" name="TextBox 3"/>
          <p:cNvSpPr/>
          <p:nvPr/>
        </p:nvSpPr>
        <p:spPr>
          <a:xfrm>
            <a:off x="458640" y="5085360"/>
            <a:ext cx="6633360" cy="9435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Б.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 Заставляете всех поделиться одеждой с остальными.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35" name="Рисунок 4">
            <a:hlinkClick r:id="rId1" action="ppaction://hlinksldjump"/>
          </p:cNvPr>
          <p:cNvSpPr/>
          <p:nvPr/>
        </p:nvSpPr>
        <p:spPr>
          <a:xfrm>
            <a:off x="7782480" y="5706360"/>
            <a:ext cx="962280" cy="101484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Box 2"/>
          <p:cNvSpPr/>
          <p:nvPr/>
        </p:nvSpPr>
        <p:spPr>
          <a:xfrm>
            <a:off x="431640" y="981000"/>
            <a:ext cx="8280000" cy="2161080"/>
          </a:xfrm>
          <a:prstGeom prst="rect">
            <a:avLst/>
          </a:prstGeom>
          <a:solidFill>
            <a:srgbClr val="e7f3f4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3400" spc="-1" strike="noStrike">
                <a:solidFill>
                  <a:srgbClr val="002060"/>
                </a:solidFill>
                <a:latin typeface="Corbel"/>
                <a:ea typeface="Calibri"/>
              </a:rPr>
              <a:t>3. Возникли разногласия по поводу лидерства группы. На выслушивания мнения каждого члена группы теряется много времени.</a:t>
            </a:r>
            <a:r>
              <a:rPr b="1" lang="en-US" sz="3400" spc="-1" strike="noStrike">
                <a:solidFill>
                  <a:srgbClr val="002060"/>
                </a:solidFill>
                <a:latin typeface="Corbel"/>
                <a:ea typeface="Calibri"/>
              </a:rPr>
              <a:t> </a:t>
            </a:r>
            <a:r>
              <a:rPr b="1" lang="ru-RU" sz="3400" spc="-1" strike="noStrike">
                <a:solidFill>
                  <a:srgbClr val="002060"/>
                </a:solidFill>
                <a:latin typeface="Corbel"/>
                <a:ea typeface="Calibri"/>
              </a:rPr>
              <a:t>Вы…</a:t>
            </a:r>
            <a:endParaRPr b="0" lang="ru-RU" sz="3400" spc="-1" strike="noStrike">
              <a:latin typeface="Arial"/>
            </a:endParaRPr>
          </a:p>
        </p:txBody>
      </p:sp>
      <p:sp>
        <p:nvSpPr>
          <p:cNvPr id="137" name="TextBox 3"/>
          <p:cNvSpPr/>
          <p:nvPr/>
        </p:nvSpPr>
        <p:spPr>
          <a:xfrm>
            <a:off x="431640" y="3573360"/>
            <a:ext cx="6948000" cy="107028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А.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Поддерживаете систему, позволяющую каждому высказывать свое мнение.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38" name="TextBox 3"/>
          <p:cNvSpPr/>
          <p:nvPr/>
        </p:nvSpPr>
        <p:spPr>
          <a:xfrm>
            <a:off x="431640" y="4842000"/>
            <a:ext cx="6948000" cy="107028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Б.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Голосуете за одного лидера, способного принимать быстрые решения.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39" name="Рисунок 4">
            <a:hlinkClick r:id="rId2" action="ppaction://hlinksldjump"/>
          </p:cNvPr>
          <p:cNvSpPr/>
          <p:nvPr/>
        </p:nvSpPr>
        <p:spPr>
          <a:xfrm>
            <a:off x="7884360" y="5517360"/>
            <a:ext cx="962280" cy="101484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Box 3"/>
          <p:cNvSpPr/>
          <p:nvPr/>
        </p:nvSpPr>
        <p:spPr>
          <a:xfrm>
            <a:off x="539640" y="3692520"/>
            <a:ext cx="7848360" cy="5799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А.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Предлагаете семье помощь другого человека.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41" name="TextBox 3"/>
          <p:cNvSpPr/>
          <p:nvPr/>
        </p:nvSpPr>
        <p:spPr>
          <a:xfrm>
            <a:off x="514440" y="4653000"/>
            <a:ext cx="6948000" cy="107028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Б.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Ничего не делаете. Оставляете семью решать её собственные проблемы самим.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42" name="Рисунок 4">
            <a:hlinkClick r:id="rId2" action="ppaction://hlinksldjump"/>
          </p:cNvPr>
          <p:cNvSpPr/>
          <p:nvPr/>
        </p:nvSpPr>
        <p:spPr>
          <a:xfrm>
            <a:off x="7884360" y="5517360"/>
            <a:ext cx="962280" cy="101484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43" name="TextBox 2"/>
          <p:cNvSpPr/>
          <p:nvPr/>
        </p:nvSpPr>
        <p:spPr>
          <a:xfrm>
            <a:off x="431640" y="981000"/>
            <a:ext cx="8280000" cy="2161080"/>
          </a:xfrm>
          <a:prstGeom prst="rect">
            <a:avLst/>
          </a:prstGeom>
          <a:solidFill>
            <a:srgbClr val="e7f3f4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3400" spc="-1" strike="noStrike">
                <a:solidFill>
                  <a:srgbClr val="002060"/>
                </a:solidFill>
                <a:latin typeface="Corbel"/>
                <a:ea typeface="Calibri"/>
              </a:rPr>
              <a:t>4. Семья с ребёнком – инвалидом говорит, что не может ухаживать за ним надлежащим образом. Ребёнок страдает. Вы…</a:t>
            </a:r>
            <a:endParaRPr b="0" lang="ru-RU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Box 2"/>
          <p:cNvSpPr/>
          <p:nvPr/>
        </p:nvSpPr>
        <p:spPr>
          <a:xfrm>
            <a:off x="431640" y="981000"/>
            <a:ext cx="8280000" cy="1643400"/>
          </a:xfrm>
          <a:prstGeom prst="rect">
            <a:avLst/>
          </a:prstGeom>
          <a:solidFill>
            <a:srgbClr val="e7f3f4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3400" spc="-1" strike="noStrike">
                <a:solidFill>
                  <a:srgbClr val="002060"/>
                </a:solidFill>
                <a:latin typeface="Corbel"/>
                <a:ea typeface="Calibri"/>
              </a:rPr>
              <a:t>5. У одной из женщин в вашей группе рождается ребёнок. Он болен, и , возможно умрёт в пути. Вы…</a:t>
            </a:r>
            <a:endParaRPr b="0" lang="ru-RU" sz="3400" spc="-1" strike="noStrike">
              <a:latin typeface="Arial"/>
            </a:endParaRPr>
          </a:p>
        </p:txBody>
      </p:sp>
      <p:sp>
        <p:nvSpPr>
          <p:cNvPr id="145" name="TextBox 3"/>
          <p:cNvSpPr/>
          <p:nvPr/>
        </p:nvSpPr>
        <p:spPr>
          <a:xfrm>
            <a:off x="1838160" y="2981160"/>
            <a:ext cx="6798960" cy="156060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А.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Задерживаете группу до тех пор, пока мать и ребёнок достаточно не окрепнут, чтобы продолжить путь.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46" name="TextBox 3"/>
          <p:cNvSpPr/>
          <p:nvPr/>
        </p:nvSpPr>
        <p:spPr>
          <a:xfrm>
            <a:off x="611280" y="4849920"/>
            <a:ext cx="6948000" cy="107028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Б.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Продолжаете путь, надеясь , что ребёнок выживет.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47" name="Рисунок 4">
            <a:hlinkClick r:id="rId2" action="ppaction://hlinksldjump"/>
          </p:cNvPr>
          <p:cNvSpPr/>
          <p:nvPr/>
        </p:nvSpPr>
        <p:spPr>
          <a:xfrm>
            <a:off x="7884360" y="5517360"/>
            <a:ext cx="962280" cy="101484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Box 2"/>
          <p:cNvSpPr/>
          <p:nvPr/>
        </p:nvSpPr>
        <p:spPr>
          <a:xfrm>
            <a:off x="483480" y="543960"/>
            <a:ext cx="8280000" cy="3196440"/>
          </a:xfrm>
          <a:prstGeom prst="rect">
            <a:avLst/>
          </a:prstGeom>
          <a:solidFill>
            <a:srgbClr val="e7f3f4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3400" spc="-1" strike="noStrike">
                <a:solidFill>
                  <a:srgbClr val="002060"/>
                </a:solidFill>
                <a:latin typeface="Corbel"/>
                <a:ea typeface="Calibri"/>
              </a:rPr>
              <a:t>6. Группа находит пруд, наполненный бледно-зелёной жидкостью. Она имеет необычные свойства: улучшает настроение людей; но некоторые пьют слишком много, что делает их ленивыми. Вы…</a:t>
            </a:r>
            <a:endParaRPr b="0" lang="ru-RU" sz="3400" spc="-1" strike="noStrike">
              <a:latin typeface="Arial"/>
            </a:endParaRPr>
          </a:p>
        </p:txBody>
      </p:sp>
      <p:sp>
        <p:nvSpPr>
          <p:cNvPr id="149" name="TextBox 3"/>
          <p:cNvSpPr/>
          <p:nvPr/>
        </p:nvSpPr>
        <p:spPr>
          <a:xfrm>
            <a:off x="483480" y="4214880"/>
            <a:ext cx="6792120" cy="5799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А.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Позволяете им выпить эту жидкость.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50" name="TextBox 3"/>
          <p:cNvSpPr/>
          <p:nvPr/>
        </p:nvSpPr>
        <p:spPr>
          <a:xfrm>
            <a:off x="483480" y="5238000"/>
            <a:ext cx="5240520" cy="57996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Bef>
                <a:spcPts val="561"/>
              </a:spcBef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Б.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 Запрещаете пить из пруда.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51" name="Рисунок 4">
            <a:hlinkClick r:id="rId2" action="ppaction://hlinksldjump"/>
          </p:cNvPr>
          <p:cNvSpPr/>
          <p:nvPr/>
        </p:nvSpPr>
        <p:spPr>
          <a:xfrm>
            <a:off x="7884360" y="5517360"/>
            <a:ext cx="962280" cy="101484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2"/>
          <p:cNvSpPr/>
          <p:nvPr/>
        </p:nvSpPr>
        <p:spPr>
          <a:xfrm>
            <a:off x="441360" y="1120680"/>
            <a:ext cx="8280000" cy="2284920"/>
          </a:xfrm>
          <a:prstGeom prst="rect">
            <a:avLst/>
          </a:prstGeom>
          <a:solidFill>
            <a:srgbClr val="e7f3f4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002060"/>
                </a:solidFill>
                <a:latin typeface="Corbel"/>
                <a:ea typeface="Calibri"/>
              </a:rPr>
              <a:t>7. Одна женщина из вашей группы любит петь. К сожалению, она поёт всё время. Некоторые не возражают, но других это бесит. Вы…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53" name="TextBox 3"/>
          <p:cNvSpPr/>
          <p:nvPr/>
        </p:nvSpPr>
        <p:spPr>
          <a:xfrm>
            <a:off x="1773360" y="3860640"/>
            <a:ext cx="6948000" cy="107028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А. 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Ничего не делаете и позволяете ей петь, когда она хочет.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54" name="TextBox 3"/>
          <p:cNvSpPr/>
          <p:nvPr/>
        </p:nvSpPr>
        <p:spPr>
          <a:xfrm>
            <a:off x="453960" y="5084640"/>
            <a:ext cx="6948000" cy="1070280"/>
          </a:xfrm>
          <a:prstGeom prst="rect">
            <a:avLst/>
          </a:prstGeom>
          <a:solidFill>
            <a:srgbClr val="f4f9fb"/>
          </a:solidFill>
          <a:ln w="38100">
            <a:solidFill>
              <a:srgbClr val="bbe0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spcAft>
                <a:spcPts val="1001"/>
              </a:spcAft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Б.</a:t>
            </a:r>
            <a:r>
              <a:rPr b="0" lang="ru-RU" sz="2800" spc="-1" strike="noStrike">
                <a:solidFill>
                  <a:srgbClr val="002060"/>
                </a:solidFill>
                <a:latin typeface="Corbel"/>
                <a:ea typeface="Calibri"/>
              </a:rPr>
              <a:t> Требуете, чтобы она не пела, когда рядом находятся другие люди.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55" name="Рисунок 2">
            <a:hlinkClick r:id="rId1" action="ppaction://hlinksldjump"/>
          </p:cNvPr>
          <p:cNvSpPr/>
          <p:nvPr/>
        </p:nvSpPr>
        <p:spPr>
          <a:xfrm>
            <a:off x="7884360" y="5517360"/>
            <a:ext cx="962280" cy="101484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Тема10</Template>
  <TotalTime>206</TotalTime>
  <Application>LibreOffice/7.3.3.2$Windows_X86_64 LibreOffice_project/d1d0ea68f081ee2800a922cac8f79445e4603348</Application>
  <AppVersion>15.0000</AppVersion>
  <Words>779</Words>
  <Paragraphs>69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2022-11-26T20:53:38Z</dcterms:created>
  <dc:creator>Александра Прядко</dc:creator>
  <dc:description/>
  <dc:language>ru-RU</dc:language>
  <cp:lastModifiedBy/>
  <dcterms:modified xsi:type="dcterms:W3CDTF">2023-07-11T14:40:42Z</dcterms:modified>
  <cp:revision>51</cp:revision>
  <dc:subject/>
  <dc:title>Smart-игра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PresentationFormat">
    <vt:lpwstr>Экран (4:3)</vt:lpwstr>
  </property>
  <property fmtid="{D5CDD505-2E9C-101B-9397-08002B2CF9AE}" pid="4" name="Slides">
    <vt:i4>22</vt:i4>
  </property>
</Properties>
</file>