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6" r:id="rId3"/>
    <p:sldId id="267" r:id="rId4"/>
    <p:sldId id="257" r:id="rId5"/>
    <p:sldId id="275" r:id="rId6"/>
    <p:sldId id="268" r:id="rId7"/>
    <p:sldId id="263" r:id="rId8"/>
    <p:sldId id="270" r:id="rId9"/>
    <p:sldId id="269" r:id="rId10"/>
    <p:sldId id="259" r:id="rId11"/>
    <p:sldId id="262" r:id="rId12"/>
    <p:sldId id="260" r:id="rId13"/>
    <p:sldId id="280" r:id="rId14"/>
    <p:sldId id="279" r:id="rId15"/>
    <p:sldId id="277" r:id="rId16"/>
    <p:sldId id="282" r:id="rId17"/>
    <p:sldId id="281" r:id="rId18"/>
    <p:sldId id="283" r:id="rId19"/>
    <p:sldId id="284" r:id="rId20"/>
    <p:sldId id="276" r:id="rId21"/>
    <p:sldId id="258" r:id="rId22"/>
    <p:sldId id="28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44" d="100"/>
          <a:sy n="44" d="100"/>
        </p:scale>
        <p:origin x="-1182" y="-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6BE8E-F66E-4478-9C76-0B129EF1554A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2727F-89F6-4D80-A46A-69063AB69D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2727F-89F6-4D80-A46A-69063AB69D1A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2727F-89F6-4D80-A46A-69063AB69D1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.jpe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2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&#1054;&#1090;&#1082;&#1088;&#1099;&#1090;&#1099;&#1081;%20&#1091;&#1088;&#1086;&#1082;%20&#1087;&#1086;%20&#1088;&#1091;&#1088;\&#1087;&#1086;&#1095;&#1082;&#1080;,%20&#1083;&#1080;&#1089;&#1090;&#1086;&#1095;&#1082;&#1080;.mp4" TargetMode="Externa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&#1054;&#1090;&#1082;&#1088;&#1099;&#1090;&#1099;&#1081;%20&#1091;&#1088;&#1086;&#1082;%20&#1087;&#1086;%20&#1088;&#1091;&#1088;\Melodiya_vesny_-_Probuzhdenie_prirody_(Gybka.com).mp3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54;&#1090;&#1082;&#1088;&#1099;&#1090;&#1099;&#1081;%20&#1091;&#1088;&#1086;&#1082;%20&#1087;&#1086;%20&#1088;&#1091;&#1088;\&#1042;&#1086;&#1083;&#1096;&#1077;&#1073;&#1085;&#1099;&#1077;%20&#1079;&#1074;&#1091;&#1082;&#1080;%20&#1087;&#1088;&#1080;&#1088;&#1086;&#1076;&#1099;%20-%20&#1042;&#1077;&#1089;&#1085;&#1072;,%20&#1087;&#1077;&#1085;&#1080;&#1077;%20&#1087;&#1090;&#1080;&#1094;,%20&#1096;&#1091;&#1084;%20&#1074;&#1086;&#1076;&#1099;,%20&#1082;&#1086;&#1083;&#1086;&#1082;&#1086;&#1083;&#1100;&#1095;&#1080;&#1082;&#1080;%20(mp3cut.net).mp3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&#1054;&#1090;&#1082;&#1088;&#1099;&#1090;&#1099;&#1081;%20&#1091;&#1088;&#1086;&#1082;%20&#1087;&#1086;%20&#1088;&#1091;&#1088;\&#1082;&#1072;&#1087;&#1077;&#1083;&#1100;.mp4" TargetMode="Externa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&#1054;&#1090;&#1082;&#1088;&#1099;&#1090;&#1099;&#1081;%20&#1091;&#1088;&#1086;&#1082;%20&#1087;&#1086;%20&#1088;&#1091;&#1088;\&#1073;&#1077;&#1075;&#1091;&#1090;%20&#1088;&#1091;&#1095;&#1100;&#1080;.mp4" TargetMode="Externa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187624" y="1556792"/>
            <a:ext cx="6705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Урок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«мир природы и человека»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1-4 классы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115616" y="260648"/>
            <a:ext cx="670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ГКОУ РО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Гуковская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школа-интернат №11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899592" y="3068960"/>
            <a:ext cx="7010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Тема</a:t>
            </a:r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4000" b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https://info-grad.com/wa-data/public/shop/img/%D0%BE%D0%B1%D0%B5%D1%80%D0%B5%D0%B3%20%D1%8F%D1%80%D0%B8%D0%BB%D0%B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2252045" cy="2303776"/>
          </a:xfrm>
          <a:prstGeom prst="rect">
            <a:avLst/>
          </a:prstGeom>
          <a:noFill/>
        </p:spPr>
      </p:pic>
      <p:pic>
        <p:nvPicPr>
          <p:cNvPr id="6" name="Picture 2" descr="https://catherineasquithgallery.com/uploads/posts/2021-03/1614546642_3-p-snezhinki-na-belom-fone-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204864"/>
            <a:ext cx="1991606" cy="1799084"/>
          </a:xfrm>
          <a:prstGeom prst="rect">
            <a:avLst/>
          </a:prstGeom>
          <a:noFill/>
        </p:spPr>
      </p:pic>
      <p:pic>
        <p:nvPicPr>
          <p:cNvPr id="20484" name="Picture 4" descr="https://i.pinimg.com/originals/06/ce/44/06ce447e4b22377bb4ede7b8ed9efed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276872"/>
            <a:ext cx="981454" cy="1727912"/>
          </a:xfrm>
          <a:prstGeom prst="rect">
            <a:avLst/>
          </a:prstGeom>
          <a:noFill/>
        </p:spPr>
      </p:pic>
      <p:pic>
        <p:nvPicPr>
          <p:cNvPr id="9" name="Picture 6" descr="https://image.fhserv.ru/hunting/2017-03-48b9cda062aa1fcac3171c26618d4284__rsu-1000-800.jpg?hash=90aca29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2333445"/>
            <a:ext cx="2160240" cy="1430079"/>
          </a:xfrm>
          <a:prstGeom prst="rect">
            <a:avLst/>
          </a:prstGeom>
          <a:noFill/>
        </p:spPr>
      </p:pic>
      <p:sp>
        <p:nvSpPr>
          <p:cNvPr id="10" name="Стрелка вправо 9"/>
          <p:cNvSpPr/>
          <p:nvPr/>
        </p:nvSpPr>
        <p:spPr>
          <a:xfrm>
            <a:off x="2051720" y="2852936"/>
            <a:ext cx="546360" cy="268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4427984" y="2852936"/>
            <a:ext cx="546360" cy="268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5796136" y="2852936"/>
            <a:ext cx="546360" cy="268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419872" y="404664"/>
            <a:ext cx="20617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Стр.41</a:t>
            </a:r>
            <a:endParaRPr lang="ru-RU" sz="5400" b="0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Физкультминутка</a:t>
            </a:r>
          </a:p>
        </p:txBody>
      </p:sp>
      <p:pic>
        <p:nvPicPr>
          <p:cNvPr id="3076" name="Picture 4" descr="https://storage.fabulae.ru/images/gifts/gift_1210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980728"/>
            <a:ext cx="6792329" cy="6480720"/>
          </a:xfrm>
          <a:prstGeom prst="rect">
            <a:avLst/>
          </a:prstGeom>
          <a:noFill/>
        </p:spPr>
      </p:pic>
      <p:pic>
        <p:nvPicPr>
          <p:cNvPr id="11" name="Picture 4" descr="https://school-internat.by/assets/templates/tpl/images/pods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5661248"/>
            <a:ext cx="1196752" cy="1196752"/>
          </a:xfrm>
          <a:prstGeom prst="rect">
            <a:avLst/>
          </a:prstGeom>
          <a:noFill/>
        </p:spPr>
      </p:pic>
      <p:pic>
        <p:nvPicPr>
          <p:cNvPr id="12" name="Picture 4" descr="https://school-internat.by/assets/templates/tpl/images/pods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5373216"/>
            <a:ext cx="1143744" cy="1143744"/>
          </a:xfrm>
          <a:prstGeom prst="rect">
            <a:avLst/>
          </a:prstGeom>
          <a:noFill/>
        </p:spPr>
      </p:pic>
      <p:pic>
        <p:nvPicPr>
          <p:cNvPr id="13" name="Picture 4" descr="https://school-internat.by/assets/templates/tpl/images/pods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5650632"/>
            <a:ext cx="1207368" cy="1207368"/>
          </a:xfrm>
          <a:prstGeom prst="rect">
            <a:avLst/>
          </a:prstGeom>
          <a:noFill/>
        </p:spPr>
      </p:pic>
      <p:pic>
        <p:nvPicPr>
          <p:cNvPr id="14" name="Picture 4" descr="https://school-internat.by/assets/templates/tpl/images/pods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5561856"/>
            <a:ext cx="1296144" cy="1296144"/>
          </a:xfrm>
          <a:prstGeom prst="rect">
            <a:avLst/>
          </a:prstGeom>
          <a:noFill/>
        </p:spPr>
      </p:pic>
      <p:pic>
        <p:nvPicPr>
          <p:cNvPr id="15" name="Picture 4" descr="https://school-internat.by/assets/templates/tpl/images/pods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5561856"/>
            <a:ext cx="1296144" cy="1296144"/>
          </a:xfrm>
          <a:prstGeom prst="rect">
            <a:avLst/>
          </a:prstGeom>
          <a:noFill/>
        </p:spPr>
      </p:pic>
      <p:pic>
        <p:nvPicPr>
          <p:cNvPr id="16" name="Picture 4" descr="https://school-internat.by/assets/templates/tpl/images/pods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76528" y="5714256"/>
            <a:ext cx="1296144" cy="1296144"/>
          </a:xfrm>
          <a:prstGeom prst="rect">
            <a:avLst/>
          </a:prstGeom>
          <a:noFill/>
        </p:spPr>
      </p:pic>
      <p:pic>
        <p:nvPicPr>
          <p:cNvPr id="17" name="Picture 4" descr="https://school-internat.by/assets/templates/tpl/images/pods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063892">
            <a:off x="6028928" y="5866656"/>
            <a:ext cx="1296144" cy="1296144"/>
          </a:xfrm>
          <a:prstGeom prst="rect">
            <a:avLst/>
          </a:prstGeom>
          <a:noFill/>
        </p:spPr>
      </p:pic>
      <p:pic>
        <p:nvPicPr>
          <p:cNvPr id="18" name="Picture 4" descr="https://school-internat.by/assets/templates/tpl/images/pods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5877272"/>
            <a:ext cx="1296144" cy="1296144"/>
          </a:xfrm>
          <a:prstGeom prst="rect">
            <a:avLst/>
          </a:prstGeom>
          <a:noFill/>
        </p:spPr>
      </p:pic>
      <p:pic>
        <p:nvPicPr>
          <p:cNvPr id="19" name="Picture 4" descr="https://school-internat.by/assets/templates/tpl/images/pods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48264" y="5229200"/>
            <a:ext cx="1296144" cy="1296144"/>
          </a:xfrm>
          <a:prstGeom prst="rect">
            <a:avLst/>
          </a:prstGeom>
          <a:noFill/>
        </p:spPr>
      </p:pic>
      <p:pic>
        <p:nvPicPr>
          <p:cNvPr id="20" name="Picture 4" descr="https://school-internat.by/assets/templates/tpl/images/pods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09532">
            <a:off x="6027884" y="5532956"/>
            <a:ext cx="1988042" cy="19880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1469" y="332656"/>
            <a:ext cx="8802531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наступлением весны (где?) … </a:t>
            </a:r>
            <a:endParaRPr lang="ru-RU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 делают?) … (что?)… и (что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?) 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 .</a:t>
            </a:r>
          </a:p>
          <a:p>
            <a:pPr algn="ctr">
              <a:defRPr/>
            </a:pPr>
            <a:endParaRPr lang="ru-RU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916832"/>
            <a:ext cx="8458199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наступлением весны (где?) … </a:t>
            </a:r>
            <a:endParaRPr lang="ru-RU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 делают?) … (что?).</a:t>
            </a:r>
          </a:p>
        </p:txBody>
      </p:sp>
      <p:pic>
        <p:nvPicPr>
          <p:cNvPr id="9" name="почки, листочки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03648" y="3071115"/>
            <a:ext cx="6732240" cy="3786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8601" y="548680"/>
            <a:ext cx="8915399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наступлением весны (откуда?) … </a:t>
            </a:r>
            <a:endParaRPr lang="ru-RU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что делают?) … (кто?) … .</a:t>
            </a:r>
          </a:p>
        </p:txBody>
      </p:sp>
      <p:pic>
        <p:nvPicPr>
          <p:cNvPr id="37890" name="Picture 2" descr="https://pofoto.club/uploads/posts/2022-01/1641107225_7-pofoto-club-p-pereletnikh-ptits-vesnoi-foto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204864"/>
            <a:ext cx="6593627" cy="46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1772816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Игра</a:t>
            </a:r>
          </a:p>
          <a:p>
            <a:pPr algn="ctr">
              <a:defRPr/>
            </a:pP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«Волшебный мешочек»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1746" name="Picture 2" descr="https://img-fotki.yandex.ru/get/69089/55182939.156/0_12ae57_fedcbd0a_orig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556792"/>
            <a:ext cx="7620000" cy="428625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332656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Коллективная работа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Melodiya_vesny_-_Probuzhdenie_prirody_(Gybka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8316416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291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28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Игра</a:t>
            </a:r>
          </a:p>
          <a:p>
            <a:pPr algn="ctr">
              <a:defRPr/>
            </a:pP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«Весенние приметы»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4" descr="https://storage.fabulae.ru/images/gifts/gift_12106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916832"/>
            <a:ext cx="3979464" cy="4941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2060848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Самостоятельная работа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70" name="Picture 10" descr="https://coolsen.ru/wp-content/uploads/2021/12/38-20211203_202108.jpg"/>
          <p:cNvPicPr>
            <a:picLocks noChangeAspect="1" noChangeArrowheads="1"/>
          </p:cNvPicPr>
          <p:nvPr/>
        </p:nvPicPr>
        <p:blipFill>
          <a:blip r:embed="rId4" cstate="print"/>
          <a:srcRect l="2405" t="4805" r="81872" b="73914"/>
          <a:stretch>
            <a:fillRect/>
          </a:stretch>
        </p:blipFill>
        <p:spPr bwMode="auto">
          <a:xfrm>
            <a:off x="2195736" y="1268760"/>
            <a:ext cx="936104" cy="885825"/>
          </a:xfrm>
          <a:prstGeom prst="rect">
            <a:avLst/>
          </a:prstGeom>
          <a:noFill/>
        </p:spPr>
      </p:pic>
      <p:pic>
        <p:nvPicPr>
          <p:cNvPr id="40969" name="Picture 9" descr="https://coolsen.ru/wp-content/uploads/2021/12/38-20211203_202108.jpg"/>
          <p:cNvPicPr>
            <a:picLocks noChangeAspect="1" noChangeArrowheads="1"/>
          </p:cNvPicPr>
          <p:nvPr/>
        </p:nvPicPr>
        <p:blipFill>
          <a:blip r:embed="rId4" cstate="print"/>
          <a:srcRect l="81773" t="50801" r="2992" b="27231"/>
          <a:stretch>
            <a:fillRect/>
          </a:stretch>
        </p:blipFill>
        <p:spPr bwMode="auto">
          <a:xfrm>
            <a:off x="2195736" y="2204864"/>
            <a:ext cx="904875" cy="914400"/>
          </a:xfrm>
          <a:prstGeom prst="rect">
            <a:avLst/>
          </a:prstGeom>
          <a:noFill/>
        </p:spPr>
      </p:pic>
      <p:pic>
        <p:nvPicPr>
          <p:cNvPr id="40968" name="Picture 8" descr="https://coolsen.ru/wp-content/uploads/2021/12/38-20211203_202108.jpg"/>
          <p:cNvPicPr>
            <a:picLocks noChangeAspect="1" noChangeArrowheads="1"/>
          </p:cNvPicPr>
          <p:nvPr/>
        </p:nvPicPr>
        <p:blipFill>
          <a:blip r:embed="rId4" cstate="print"/>
          <a:srcRect l="2084" t="28146" r="66933" b="50572"/>
          <a:stretch>
            <a:fillRect/>
          </a:stretch>
        </p:blipFill>
        <p:spPr bwMode="auto">
          <a:xfrm>
            <a:off x="3131840" y="2276872"/>
            <a:ext cx="1838325" cy="885825"/>
          </a:xfrm>
          <a:prstGeom prst="rect">
            <a:avLst/>
          </a:prstGeom>
          <a:noFill/>
        </p:spPr>
      </p:pic>
      <p:pic>
        <p:nvPicPr>
          <p:cNvPr id="40967" name="Picture 7" descr="https://coolsen.ru/wp-content/uploads/2021/12/38-20211203_202108.jpg"/>
          <p:cNvPicPr>
            <a:picLocks noChangeAspect="1" noChangeArrowheads="1"/>
          </p:cNvPicPr>
          <p:nvPr/>
        </p:nvPicPr>
        <p:blipFill>
          <a:blip r:embed="rId4" cstate="print"/>
          <a:srcRect l="33994" t="28146" r="51096" b="50343"/>
          <a:stretch>
            <a:fillRect/>
          </a:stretch>
        </p:blipFill>
        <p:spPr bwMode="auto">
          <a:xfrm>
            <a:off x="5004048" y="2276872"/>
            <a:ext cx="895350" cy="895350"/>
          </a:xfrm>
          <a:prstGeom prst="rect">
            <a:avLst/>
          </a:prstGeom>
          <a:noFill/>
        </p:spPr>
      </p:pic>
      <p:pic>
        <p:nvPicPr>
          <p:cNvPr id="40966" name="Picture 6" descr="Что бывает весной картинки"/>
          <p:cNvPicPr>
            <a:picLocks noChangeAspect="1" noChangeArrowheads="1"/>
          </p:cNvPicPr>
          <p:nvPr/>
        </p:nvPicPr>
        <p:blipFill>
          <a:blip r:embed="rId5" cstate="print"/>
          <a:srcRect l="2727" t="2940" r="49982" b="71875"/>
          <a:stretch>
            <a:fillRect/>
          </a:stretch>
        </p:blipFill>
        <p:spPr bwMode="auto">
          <a:xfrm>
            <a:off x="2195736" y="3356992"/>
            <a:ext cx="1866900" cy="866775"/>
          </a:xfrm>
          <a:prstGeom prst="rect">
            <a:avLst/>
          </a:prstGeom>
          <a:noFill/>
        </p:spPr>
      </p:pic>
      <p:pic>
        <p:nvPicPr>
          <p:cNvPr id="40965" name="Picture 5" descr="https://coolsen.ru/wp-content/uploads/2021/12/38-20211203_202108.jpg"/>
          <p:cNvPicPr>
            <a:picLocks noChangeAspect="1" noChangeArrowheads="1"/>
          </p:cNvPicPr>
          <p:nvPr/>
        </p:nvPicPr>
        <p:blipFill>
          <a:blip r:embed="rId4" cstate="print"/>
          <a:srcRect l="34154" t="50801" r="35353" b="27231"/>
          <a:stretch>
            <a:fillRect/>
          </a:stretch>
        </p:blipFill>
        <p:spPr bwMode="auto">
          <a:xfrm>
            <a:off x="4139952" y="3356992"/>
            <a:ext cx="1819275" cy="914400"/>
          </a:xfrm>
          <a:prstGeom prst="rect">
            <a:avLst/>
          </a:prstGeom>
          <a:noFill/>
        </p:spPr>
      </p:pic>
      <p:pic>
        <p:nvPicPr>
          <p:cNvPr id="40964" name="Picture 4" descr="Что бывает весной картинки"/>
          <p:cNvPicPr>
            <a:picLocks noChangeAspect="1" noChangeArrowheads="1"/>
          </p:cNvPicPr>
          <p:nvPr/>
        </p:nvPicPr>
        <p:blipFill>
          <a:blip r:embed="rId6" cstate="print"/>
          <a:srcRect l="50487" t="2940" r="26389" b="71875"/>
          <a:stretch>
            <a:fillRect/>
          </a:stretch>
        </p:blipFill>
        <p:spPr bwMode="auto">
          <a:xfrm>
            <a:off x="2195736" y="4365104"/>
            <a:ext cx="914400" cy="866775"/>
          </a:xfrm>
          <a:prstGeom prst="rect">
            <a:avLst/>
          </a:prstGeom>
          <a:noFill/>
        </p:spPr>
      </p:pic>
      <p:pic>
        <p:nvPicPr>
          <p:cNvPr id="40963" name="Рисунок 6" descr="https://coolsen.ru/wp-content/uploads/2021/12/38-20211203_202108.jpg"/>
          <p:cNvPicPr>
            <a:picLocks noChangeAspect="1" noChangeArrowheads="1"/>
          </p:cNvPicPr>
          <p:nvPr/>
        </p:nvPicPr>
        <p:blipFill>
          <a:blip r:embed="rId4" cstate="print"/>
          <a:srcRect l="81935" t="73914" r="2345" b="3889"/>
          <a:stretch>
            <a:fillRect/>
          </a:stretch>
        </p:blipFill>
        <p:spPr bwMode="auto">
          <a:xfrm>
            <a:off x="3131840" y="4365104"/>
            <a:ext cx="933450" cy="923925"/>
          </a:xfrm>
          <a:prstGeom prst="rect">
            <a:avLst/>
          </a:prstGeom>
          <a:noFill/>
        </p:spPr>
      </p:pic>
      <p:pic>
        <p:nvPicPr>
          <p:cNvPr id="40962" name="Picture 2" descr="Что бывает весной картинки"/>
          <p:cNvPicPr>
            <a:picLocks noChangeAspect="1" noChangeArrowheads="1"/>
          </p:cNvPicPr>
          <p:nvPr/>
        </p:nvPicPr>
        <p:blipFill>
          <a:blip r:embed="rId7" cstate="print"/>
          <a:srcRect l="2565" t="34926" r="74025" b="40257"/>
          <a:stretch>
            <a:fillRect/>
          </a:stretch>
        </p:blipFill>
        <p:spPr bwMode="auto">
          <a:xfrm>
            <a:off x="4067944" y="4365104"/>
            <a:ext cx="962025" cy="895350"/>
          </a:xfrm>
          <a:prstGeom prst="rect">
            <a:avLst/>
          </a:prstGeom>
          <a:noFill/>
        </p:spPr>
      </p:pic>
      <p:pic>
        <p:nvPicPr>
          <p:cNvPr id="40961" name="Рисунок 9" descr="Что бывает весной картинки"/>
          <p:cNvPicPr>
            <a:picLocks noChangeAspect="1" noChangeArrowheads="1"/>
          </p:cNvPicPr>
          <p:nvPr/>
        </p:nvPicPr>
        <p:blipFill>
          <a:blip r:embed="rId8" cstate="print"/>
          <a:srcRect l="75200" t="34926" r="2351" b="39339"/>
          <a:stretch>
            <a:fillRect/>
          </a:stretch>
        </p:blipFill>
        <p:spPr bwMode="auto">
          <a:xfrm>
            <a:off x="5076056" y="4293096"/>
            <a:ext cx="923925" cy="923925"/>
          </a:xfrm>
          <a:prstGeom prst="rect">
            <a:avLst/>
          </a:prstGeom>
          <a:noFill/>
        </p:spPr>
      </p:pic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0" y="1343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0" y="403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0" y="5819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0" y="94297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252536" y="0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вариант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2" name="Picture 10" descr="https://coolsen.ru/wp-content/uploads/2021/12/38-20211203_202108.jpg"/>
          <p:cNvPicPr>
            <a:picLocks noChangeAspect="1" noChangeArrowheads="1"/>
          </p:cNvPicPr>
          <p:nvPr/>
        </p:nvPicPr>
        <p:blipFill>
          <a:blip r:embed="rId4" cstate="print"/>
          <a:srcRect l="17987" t="4805" r="66291" b="73914"/>
          <a:stretch>
            <a:fillRect/>
          </a:stretch>
        </p:blipFill>
        <p:spPr bwMode="auto">
          <a:xfrm>
            <a:off x="3131840" y="1268760"/>
            <a:ext cx="936104" cy="885825"/>
          </a:xfrm>
          <a:prstGeom prst="rect">
            <a:avLst/>
          </a:prstGeom>
          <a:noFill/>
        </p:spPr>
      </p:pic>
      <p:pic>
        <p:nvPicPr>
          <p:cNvPr id="23" name="Picture 10" descr="https://coolsen.ru/wp-content/uploads/2021/12/38-20211203_202108.jpg"/>
          <p:cNvPicPr>
            <a:picLocks noChangeAspect="1" noChangeArrowheads="1"/>
          </p:cNvPicPr>
          <p:nvPr/>
        </p:nvPicPr>
        <p:blipFill>
          <a:blip r:embed="rId4" cstate="print"/>
          <a:srcRect l="33850" t="4805" r="34563" b="73914"/>
          <a:stretch>
            <a:fillRect/>
          </a:stretch>
        </p:blipFill>
        <p:spPr bwMode="auto">
          <a:xfrm>
            <a:off x="4067944" y="1268760"/>
            <a:ext cx="1880642" cy="885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0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 вариант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764704"/>
            <a:ext cx="8305801" cy="590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5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Стало теплее</a:t>
            </a:r>
            <a:r>
              <a:rPr lang="ru-RU" sz="5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5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5400" b="1" dirty="0" smtClean="0">
              <a:ln w="12700">
                <a:solidFill>
                  <a:srgbClr val="002060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5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Тает </a:t>
            </a:r>
            <a:r>
              <a:rPr lang="ru-RU" sz="5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снег и лёд. </a:t>
            </a:r>
          </a:p>
          <a:p>
            <a:pPr algn="ctr" eaLnBrk="0" hangingPunct="0">
              <a:defRPr/>
            </a:pPr>
            <a:r>
              <a:rPr lang="ru-RU" sz="5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Образовались проталины.      </a:t>
            </a:r>
            <a:endParaRPr lang="ru-RU" sz="5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ea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5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День прибавляется.</a:t>
            </a:r>
            <a:endParaRPr lang="ru-RU" sz="5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ru-RU" sz="5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Лёд на реке тает.</a:t>
            </a:r>
            <a:endParaRPr lang="ru-RU" sz="5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ru-RU" sz="5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Листья распускаются.             </a:t>
            </a:r>
            <a:endParaRPr lang="ru-RU" sz="5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 eaLnBrk="0" hangingPunct="0">
              <a:defRPr/>
            </a:pPr>
            <a:r>
              <a:rPr lang="ru-RU" sz="5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Птицы прилетают с юга</a:t>
            </a:r>
            <a:r>
              <a:rPr lang="ru-RU" sz="5400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54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5400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https://krot.info/uploads/posts/2021-11/1637938647_3-krot-info-p-krasivie-peizazhi-rannei-vesni-priroda-kra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Волшебные звуки природы - Весна, пение птиц, шум воды, колокольчики (mp3cut.net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88424" y="587727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827584" y="404664"/>
          <a:ext cx="8001000" cy="6453336"/>
        </p:xfrm>
        <a:graphic>
          <a:graphicData uri="http://schemas.openxmlformats.org/drawingml/2006/table">
            <a:tbl>
              <a:tblPr/>
              <a:tblGrid>
                <a:gridCol w="8001000"/>
              </a:tblGrid>
              <a:tr h="64533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Солнышко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 стало светить ярче. Дни стали 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длиннее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, а ночи короче. На улице потеплело. Снег начал таять, с крыш капает 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капель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. Появились 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сосульки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, побежали 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ручьи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. Появилась 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травка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 и первые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 цветы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. Прилетели 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птицы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 pitchFamily="34" charset="0"/>
                          <a:cs typeface="Times New Roman" pitchFamily="18" charset="0"/>
                        </a:rPr>
                        <a:t>. Природа пробуждается. </a:t>
                      </a:r>
                    </a:p>
                  </a:txBody>
                  <a:tcPr marL="114300" marR="1143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0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 вариант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1052736"/>
            <a:ext cx="719085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Приход весны</a:t>
            </a:r>
            <a:endParaRPr lang="ru-RU" sz="5400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404664"/>
            <a:ext cx="9144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Итог урока. Рефлексия.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C0099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https://img5.goodfon.ru/original/1080x960/6/a4/plate-zelen-vesna-rastitelno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0"/>
            <a:ext cx="771524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115616" y="908720"/>
            <a:ext cx="6705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Урок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«мир природы и человека» 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1-4 классы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115616" y="260648"/>
            <a:ext cx="6705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ГКОУ РО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Гуковская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школа-интернат №11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827584" y="1916832"/>
            <a:ext cx="7010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Тема</a:t>
            </a:r>
            <a:r>
              <a:rPr lang="ru-RU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323528" y="2564904"/>
            <a:ext cx="856895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00B05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«Весна-пробуждение природы»</a:t>
            </a:r>
            <a:endParaRPr lang="ru-RU" sz="7200" b="1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00B05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16813" y="381000"/>
            <a:ext cx="5110373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План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536" y="1916832"/>
          <a:ext cx="8305800" cy="3662680"/>
        </p:xfrm>
        <a:graphic>
          <a:graphicData uri="http://schemas.openxmlformats.org/drawingml/2006/table">
            <a:tbl>
              <a:tblPr/>
              <a:tblGrid>
                <a:gridCol w="8305800"/>
              </a:tblGrid>
              <a:tr h="3384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- Вспомним …</a:t>
                      </a:r>
                      <a:endParaRPr kumimoji="0" 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- Узнаем …</a:t>
                      </a:r>
                      <a:endParaRPr kumimoji="0" 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- Будем учиться отвечать на …</a:t>
                      </a:r>
                      <a:endParaRPr kumimoji="0" 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 Будем составлять 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 Научимся работать …</a:t>
                      </a:r>
                      <a:endParaRPr kumimoji="0" 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Calibri" pitchFamily="34" charset="0"/>
                      </a:endParaRPr>
                    </a:p>
                  </a:txBody>
                  <a:tcPr marL="114300" marR="1143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16813" y="381000"/>
            <a:ext cx="5110373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C0099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План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5536" y="1916832"/>
          <a:ext cx="8305800" cy="3452368"/>
        </p:xfrm>
        <a:graphic>
          <a:graphicData uri="http://schemas.openxmlformats.org/drawingml/2006/table">
            <a:tbl>
              <a:tblPr/>
              <a:tblGrid>
                <a:gridCol w="8305800"/>
              </a:tblGrid>
              <a:tr h="33843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- Вспомним основные признаки весны.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- Узнаем значение некоторых слов.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- Будем учиться отвечать на вопросы.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Calibri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 Будем составлять предложения и рассказ о весне.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 Научимся работать коллективно.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cs typeface="Calibri" pitchFamily="34" charset="0"/>
                      </a:endParaRPr>
                    </a:p>
                  </a:txBody>
                  <a:tcPr marL="114300" marR="11430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https://info-grad.com/wa-data/public/shop/img/%D0%BE%D0%B1%D0%B5%D1%80%D0%B5%D0%B3%20%D1%8F%D1%80%D0%B8%D0%BB%D0%B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21088"/>
            <a:ext cx="1548134" cy="1583696"/>
          </a:xfrm>
          <a:prstGeom prst="rect">
            <a:avLst/>
          </a:prstGeom>
          <a:noFill/>
        </p:spPr>
      </p:pic>
      <p:pic>
        <p:nvPicPr>
          <p:cNvPr id="6" name="Picture 2" descr="https://info-grad.com/wa-data/public/shop/img/%D0%BE%D0%B1%D0%B5%D1%80%D0%B5%D0%B3%20%D1%8F%D1%80%D0%B8%D0%BB%D0%B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420888"/>
            <a:ext cx="1688916" cy="1727712"/>
          </a:xfrm>
          <a:prstGeom prst="rect">
            <a:avLst/>
          </a:prstGeom>
          <a:noFill/>
          <a:effectLst>
            <a:glow rad="101600">
              <a:srgbClr val="FFFF00">
                <a:alpha val="60000"/>
              </a:srgbClr>
            </a:glow>
          </a:effectLst>
        </p:spPr>
      </p:pic>
      <p:sp>
        <p:nvSpPr>
          <p:cNvPr id="9" name="TextBox 8"/>
          <p:cNvSpPr txBox="1"/>
          <p:nvPr/>
        </p:nvSpPr>
        <p:spPr>
          <a:xfrm>
            <a:off x="1547664" y="2996952"/>
            <a:ext cx="1044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ВЕСНА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4869160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ЗИМА</a:t>
            </a:r>
            <a:endParaRPr lang="ru-RU" sz="2400" b="1" dirty="0"/>
          </a:p>
        </p:txBody>
      </p:sp>
      <p:pic>
        <p:nvPicPr>
          <p:cNvPr id="11" name="Picture 2" descr="http://natpotolok.com/gallery/1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340768"/>
            <a:ext cx="6012160" cy="494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7" name="Picture 2" descr="https://info-grad.com/wa-data/public/shop/img/%D0%BE%D0%B1%D0%B5%D1%80%D0%B5%D0%B3%20%D1%8F%D1%80%D0%B8%D0%BB%D0%B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620688"/>
            <a:ext cx="1900090" cy="1943736"/>
          </a:xfrm>
          <a:prstGeom prst="rect">
            <a:avLst/>
          </a:prstGeom>
          <a:noFill/>
          <a:effectLst>
            <a:glow rad="228600">
              <a:srgbClr val="FFC000">
                <a:alpha val="40000"/>
              </a:srgbClr>
            </a:glow>
          </a:effectLst>
        </p:spPr>
      </p:pic>
      <p:sp>
        <p:nvSpPr>
          <p:cNvPr id="12" name="TextBox 11"/>
          <p:cNvSpPr txBox="1"/>
          <p:nvPr/>
        </p:nvSpPr>
        <p:spPr>
          <a:xfrm>
            <a:off x="3059832" y="1340768"/>
            <a:ext cx="882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ЛЕТО</a:t>
            </a:r>
            <a:endParaRPr lang="ru-RU" sz="2400" b="1" dirty="0"/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5364088" y="5517232"/>
            <a:ext cx="2286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/>
              <a:t>Длиннее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6156176" y="1196752"/>
            <a:ext cx="1463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/>
              <a:t>Короче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https://vsegda-pomnim.com/uploads/posts/2022-02/1645913838_32-vsegda-pomnim-com-p-protalina-foto-33.jpg"/>
          <p:cNvPicPr>
            <a:picLocks noChangeAspect="1" noChangeArrowheads="1"/>
          </p:cNvPicPr>
          <p:nvPr/>
        </p:nvPicPr>
        <p:blipFill>
          <a:blip r:embed="rId3" cstate="print"/>
          <a:srcRect t="3087" b="2650"/>
          <a:stretch>
            <a:fillRect/>
          </a:stretch>
        </p:blipFill>
        <p:spPr bwMode="auto">
          <a:xfrm>
            <a:off x="0" y="1097360"/>
            <a:ext cx="9144000" cy="576064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649683" y="0"/>
            <a:ext cx="4037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ПРОТАЛИНЫ</a:t>
            </a:r>
            <a:endParaRPr lang="ru-RU" sz="5400" b="1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капель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357222" y="642918"/>
            <a:ext cx="9815736" cy="55213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86116" y="0"/>
            <a:ext cx="2579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КАПЕЛЬ</a:t>
            </a:r>
            <a:endParaRPr lang="ru-RU" sz="5400" b="1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phonoteka.org/uploads/posts/2021-04/thumbs/1618685804_35-phonoteka_org-p-fon-dlya-prezentatsii-detskii-vesna-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бегут ручьи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642918"/>
            <a:ext cx="9095656" cy="537321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57554" y="0"/>
            <a:ext cx="21553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РУЧЬИ</a:t>
            </a:r>
            <a:endParaRPr lang="ru-RU" sz="5400" b="1" cap="none" spc="0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262</Words>
  <Application>Microsoft Office PowerPoint</Application>
  <PresentationFormat>Экран (4:3)</PresentationFormat>
  <Paragraphs>63</Paragraphs>
  <Slides>22</Slides>
  <Notes>2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Sergey</dc:creator>
  <cp:lastModifiedBy>USER</cp:lastModifiedBy>
  <cp:revision>24</cp:revision>
  <dcterms:created xsi:type="dcterms:W3CDTF">2023-03-15T11:29:25Z</dcterms:created>
  <dcterms:modified xsi:type="dcterms:W3CDTF">2023-03-17T07:41:50Z</dcterms:modified>
</cp:coreProperties>
</file>