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12" r:id="rId4"/>
    <p:sldId id="284" r:id="rId5"/>
    <p:sldId id="267" r:id="rId6"/>
    <p:sldId id="266" r:id="rId7"/>
    <p:sldId id="301" r:id="rId8"/>
    <p:sldId id="285" r:id="rId9"/>
    <p:sldId id="307" r:id="rId10"/>
    <p:sldId id="310" r:id="rId11"/>
    <p:sldId id="297" r:id="rId12"/>
    <p:sldId id="302" r:id="rId13"/>
    <p:sldId id="300" r:id="rId14"/>
    <p:sldId id="308" r:id="rId15"/>
    <p:sldId id="309" r:id="rId16"/>
    <p:sldId id="306" r:id="rId17"/>
    <p:sldId id="299" r:id="rId18"/>
    <p:sldId id="298" r:id="rId19"/>
    <p:sldId id="304" r:id="rId20"/>
    <p:sldId id="303" r:id="rId21"/>
    <p:sldId id="305" r:id="rId22"/>
    <p:sldId id="311" r:id="rId23"/>
    <p:sldId id="2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0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2858"/>
      </p:ext>
    </p:extLst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09586"/>
      </p:ext>
    </p:extLst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39309"/>
      </p:ext>
    </p:extLst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44133"/>
      </p:ext>
    </p:extLst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01455"/>
      </p:ext>
    </p:extLst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03707"/>
      </p:ext>
    </p:extLst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58322"/>
      </p:ext>
    </p:extLst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16109"/>
      </p:ext>
    </p:extLst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49511"/>
      </p:ext>
    </p:extLst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8825"/>
      </p:ext>
    </p:extLst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72906"/>
      </p:ext>
    </p:extLst>
  </p:cSld>
  <p:clrMapOvr>
    <a:masterClrMapping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1B33-21AF-4943-839E-C652121612E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6C623-3AC2-4779-87F7-C52A9FECF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8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961" y="1761096"/>
            <a:ext cx="9144000" cy="2142163"/>
          </a:xfrm>
        </p:spPr>
        <p:txBody>
          <a:bodyPr>
            <a:normAutofit/>
          </a:bodyPr>
          <a:lstStyle/>
          <a:p>
            <a:r>
              <a:rPr lang="ru-RU" sz="4800" b="1" i="1" dirty="0">
                <a:solidFill>
                  <a:srgbClr val="7030A0"/>
                </a:solidFill>
              </a:rPr>
              <a:t>«Инновационные методы в обучении плаванию дошкольников в ДОУ»</a:t>
            </a:r>
            <a:endParaRPr lang="en-US" sz="4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0111" y="5322626"/>
            <a:ext cx="9144000" cy="99872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000" b="1" dirty="0" err="1">
                <a:solidFill>
                  <a:srgbClr val="250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Трунченко</a:t>
            </a:r>
            <a:r>
              <a:rPr lang="ru-RU" sz="2000" b="1" dirty="0">
                <a:solidFill>
                  <a:srgbClr val="250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Алина Сергеевна</a:t>
            </a:r>
            <a:endParaRPr lang="en-US" sz="2000" b="1" dirty="0">
              <a:solidFill>
                <a:srgbClr val="2501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>
                <a:solidFill>
                  <a:srgbClr val="250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 (плавание)</a:t>
            </a:r>
          </a:p>
          <a:p>
            <a:pPr algn="l"/>
            <a:r>
              <a:rPr lang="ru-RU" sz="2000" b="1" dirty="0">
                <a:solidFill>
                  <a:srgbClr val="250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</a:t>
            </a:r>
            <a:r>
              <a:rPr lang="ru-RU" sz="2000" b="1" dirty="0" err="1">
                <a:solidFill>
                  <a:srgbClr val="250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dirty="0">
                <a:solidFill>
                  <a:srgbClr val="250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/с №35 комбинированного вида «Непоседы»</a:t>
            </a:r>
            <a:endParaRPr lang="en-US" sz="2000" b="1" dirty="0">
              <a:solidFill>
                <a:srgbClr val="2501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72" y="4332081"/>
            <a:ext cx="3121423" cy="23227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5182" y="220683"/>
            <a:ext cx="109508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850" indent="-323850" algn="ctr">
              <a:spcAft>
                <a:spcPts val="600"/>
              </a:spcAft>
            </a:pPr>
            <a:r>
              <a:rPr lang="ru-RU" sz="2000" dirty="0">
                <a:solidFill>
                  <a:srgbClr val="2501B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 казенное дошкольное образовательное учреждение</a:t>
            </a:r>
            <a:endParaRPr lang="en-US" sz="2000" dirty="0">
              <a:solidFill>
                <a:srgbClr val="2501B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3850" indent="-323850" algn="ctr">
              <a:spcAft>
                <a:spcPts val="600"/>
              </a:spcAft>
            </a:pPr>
            <a:r>
              <a:rPr lang="ru-RU" sz="2000" dirty="0">
                <a:solidFill>
                  <a:srgbClr val="2501B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№35 комбинированного вида «Непоседы»</a:t>
            </a:r>
            <a:endParaRPr lang="en-US" sz="2000" dirty="0">
              <a:solidFill>
                <a:srgbClr val="2501B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974" y="4225173"/>
            <a:ext cx="3121423" cy="2322777"/>
          </a:xfrm>
          <a:prstGeom prst="rect">
            <a:avLst/>
          </a:prstGeom>
        </p:spPr>
      </p:pic>
      <p:pic>
        <p:nvPicPr>
          <p:cNvPr id="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05950" y="183155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4207567"/>
      </p:ext>
    </p:extLst>
  </p:cSld>
  <p:clrMapOvr>
    <a:masterClrMapping/>
  </p:clrMapOvr>
  <p:transition spd="med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6273" y="232012"/>
            <a:ext cx="4802580" cy="64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 descr="C:\Users\user\Desktop\Алина\фото\IMG-20190412-WA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3420" y="245660"/>
            <a:ext cx="4767619" cy="635682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https://avatars.mds.yandex.net/get-pdb/224463/1800ebc4-cde5-4aa1-b61d-04335904831a/s1200?webp=fals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562" y="5331417"/>
            <a:ext cx="2423852" cy="1260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1122" y="2753435"/>
            <a:ext cx="5472753" cy="4104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 rot="21277547">
            <a:off x="147191" y="302676"/>
            <a:ext cx="6119310" cy="343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 rot="307462">
            <a:off x="7189208" y="210048"/>
            <a:ext cx="4858096" cy="3457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68" y="4914071"/>
            <a:ext cx="2612315" cy="1943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728" y="4612943"/>
            <a:ext cx="2556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</a:rPr>
              <a:t>Акробатика </a:t>
            </a:r>
          </a:p>
          <a:p>
            <a:pPr algn="ctr"/>
            <a:r>
              <a:rPr lang="ru-RU" sz="3200" b="1" i="1" dirty="0">
                <a:solidFill>
                  <a:srgbClr val="7030A0"/>
                </a:solidFill>
              </a:rPr>
              <a:t>на </a:t>
            </a:r>
          </a:p>
          <a:p>
            <a:pPr algn="ctr"/>
            <a:r>
              <a:rPr lang="ru-RU" sz="3200" b="1" i="1" dirty="0">
                <a:solidFill>
                  <a:srgbClr val="7030A0"/>
                </a:solidFill>
              </a:rPr>
              <a:t>суше</a:t>
            </a:r>
            <a:r>
              <a:rPr lang="ru-RU" sz="3200" dirty="0"/>
              <a:t> </a:t>
            </a:r>
          </a:p>
        </p:txBody>
      </p:sp>
    </p:spTree>
  </p:cSld>
  <p:clrMapOvr>
    <a:masterClrMapping/>
  </p:clrMapOvr>
  <p:transition spd="med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050" name="Picture 2" descr="C:\Users\user\Desktop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5529"/>
            <a:ext cx="4246230" cy="3101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Алина\фото\IMG-20190410-WA000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93782" y="377671"/>
            <a:ext cx="7702600" cy="6017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95785" y="5786650"/>
            <a:ext cx="360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</a:rPr>
              <a:t>Шпагат на воде</a:t>
            </a:r>
          </a:p>
        </p:txBody>
      </p:sp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050" name="Picture 2" descr="C:\Users\user\Desktop\Алина\фото\IMG-20190410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838" y="204717"/>
            <a:ext cx="4856897" cy="647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s1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722" y="805219"/>
            <a:ext cx="6315012" cy="4387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673" y="5240740"/>
            <a:ext cx="2173327" cy="1617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32060" y="5609229"/>
            <a:ext cx="4640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Элементы </a:t>
            </a:r>
            <a:r>
              <a:rPr lang="ru-RU" sz="2800" b="1" i="1" dirty="0" err="1">
                <a:solidFill>
                  <a:srgbClr val="7030A0"/>
                </a:solidFill>
              </a:rPr>
              <a:t>акваакробатики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954" y="206231"/>
            <a:ext cx="4089779" cy="5453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Алина\фото\IMG-20190412-WA0006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123053" y="1351129"/>
            <a:ext cx="3987866" cy="531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Алина\фото\IMG-20190412-WA0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7379" y="218364"/>
            <a:ext cx="4192421" cy="558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0376" y="5759354"/>
            <a:ext cx="3643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rgbClr val="7030A0"/>
                </a:solidFill>
              </a:rPr>
              <a:t>«Колодец»</a:t>
            </a:r>
          </a:p>
        </p:txBody>
      </p:sp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C:\Users\user\Desktop\Алина\фото\IMG-20190412-WA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3761" y="216872"/>
            <a:ext cx="7320460" cy="647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o-KIDS-STRETCHING-facebook-1170x8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98041"/>
            <a:ext cx="5020675" cy="3433551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29268" y="2006220"/>
            <a:ext cx="3406254" cy="1651379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Упражнение «Дельфин»</a:t>
            </a:r>
          </a:p>
        </p:txBody>
      </p:sp>
      <p:pic>
        <p:nvPicPr>
          <p:cNvPr id="4098" name="Picture 2" descr="C:\Users\user\Desktop\Алина\фото\IMG-20190410-WA000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0330" y="406258"/>
            <a:ext cx="7426051" cy="5985320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s://cdn5.vectorstock.com/i/1000x1000/57/69/child-playing-with-dolphin-cute-dolphin-vector-2265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2094"/>
            <a:ext cx="2714154" cy="2934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074" name="Picture 2" descr="C:\Users\user\Desktop\Алина\фото\IMG-20190410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871" y="189930"/>
            <a:ext cx="4878222" cy="650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user\Desktop\Алина\фото\IMG-20190410-WA000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321179" y="187504"/>
            <a:ext cx="4870821" cy="649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145205" y="750628"/>
            <a:ext cx="2224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Элементы</a:t>
            </a:r>
          </a:p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синхронного </a:t>
            </a:r>
          </a:p>
          <a:p>
            <a:pPr algn="ctr"/>
            <a:endParaRPr lang="ru-RU" sz="2800" b="1" i="1" dirty="0">
              <a:solidFill>
                <a:srgbClr val="7030A0"/>
              </a:solidFill>
            </a:endParaRPr>
          </a:p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плавания</a:t>
            </a:r>
            <a:r>
              <a:rPr lang="ru-RU" sz="2800" dirty="0"/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23" y="3104155"/>
            <a:ext cx="33337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Алина\фото\IMG-20190410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46704">
            <a:off x="7451428" y="456645"/>
            <a:ext cx="4380623" cy="584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Алина\фото\IMG-20190410-WA000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 rot="21198880">
            <a:off x="335034" y="242322"/>
            <a:ext cx="4514598" cy="601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397" y="613854"/>
            <a:ext cx="36030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</a:rPr>
              <a:t>Элементы</a:t>
            </a:r>
          </a:p>
          <a:p>
            <a:pPr algn="ctr"/>
            <a:r>
              <a:rPr lang="ru-RU" sz="3200" b="1" i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3200" b="1" i="1" dirty="0">
                <a:solidFill>
                  <a:srgbClr val="7030A0"/>
                </a:solidFill>
              </a:rPr>
              <a:t>синхронного </a:t>
            </a:r>
          </a:p>
          <a:p>
            <a:pPr algn="ctr"/>
            <a:endParaRPr lang="ru-RU" sz="3200" b="1" i="1" dirty="0">
              <a:solidFill>
                <a:srgbClr val="7030A0"/>
              </a:solidFill>
            </a:endParaRPr>
          </a:p>
          <a:p>
            <a:pPr algn="ctr"/>
            <a:r>
              <a:rPr lang="ru-RU" sz="3200" b="1" i="1" dirty="0">
                <a:solidFill>
                  <a:srgbClr val="7030A0"/>
                </a:solidFill>
              </a:rPr>
              <a:t>плавания</a:t>
            </a:r>
            <a:endParaRPr lang="ru-RU" sz="3200" dirty="0"/>
          </a:p>
        </p:txBody>
      </p:sp>
      <p:pic>
        <p:nvPicPr>
          <p:cNvPr id="25602" name="Picture 2" descr="https://media.istockphoto.com/vectors/woman-synchronised-swimming-in-group-vector-id637597048?k=6&amp;m=637597048&amp;s=612x612&amp;w=0&amp;h=iUBqPk1o2hvGajzhGjq2PnT52cyDVw0QbG_fjvC9cW0=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23360" y="3346521"/>
            <a:ext cx="2092783" cy="1791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Алина\фото\IMG-20190410-WA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098" y="171734"/>
            <a:ext cx="4835573" cy="6447430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9" name="Picture 1" descr="C:\Users\user\Desktop\10320_html_77d3696b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013277" y="1344586"/>
            <a:ext cx="7001303" cy="3049992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919414" y="4858602"/>
            <a:ext cx="368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>
                <a:solidFill>
                  <a:srgbClr val="7030A0"/>
                </a:solidFill>
              </a:rPr>
              <a:t>«Звезда»</a:t>
            </a:r>
          </a:p>
        </p:txBody>
      </p:sp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0008" y="488468"/>
            <a:ext cx="11481992" cy="4902397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4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4800" b="1" i="1" dirty="0">
                <a:solidFill>
                  <a:srgbClr val="2501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</a:t>
            </a:r>
          </a:p>
          <a:p>
            <a:pPr marL="0" indent="0" algn="ctr" fontAlgn="base">
              <a:buNone/>
            </a:pP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buNone/>
            </a:pPr>
            <a:r>
              <a:rPr lang="ru-RU" sz="4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польза                                       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всестороннего</a:t>
            </a:r>
          </a:p>
          <a:p>
            <a:pPr marL="0" indent="0" algn="just" fontAlgn="base">
              <a:buNone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удовольствие        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развития</a:t>
            </a:r>
          </a:p>
          <a:p>
            <a:pPr marL="0" indent="0" algn="just" fontAlgn="base">
              <a:buNone/>
            </a:pPr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</a:p>
          <a:p>
            <a:pPr marL="0" indent="0" algn="just" fontAlgn="base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95" y="4284408"/>
            <a:ext cx="3458477" cy="2573592"/>
          </a:xfrm>
          <a:prstGeom prst="rect">
            <a:avLst/>
          </a:prstGeom>
        </p:spPr>
      </p:pic>
      <p:sp>
        <p:nvSpPr>
          <p:cNvPr id="18" name="Стрелка вниз 17"/>
          <p:cNvSpPr/>
          <p:nvPr/>
        </p:nvSpPr>
        <p:spPr>
          <a:xfrm rot="3352151">
            <a:off x="3098211" y="759147"/>
            <a:ext cx="470830" cy="2175013"/>
          </a:xfrm>
          <a:prstGeom prst="downArrow">
            <a:avLst>
              <a:gd name="adj1" fmla="val 50000"/>
              <a:gd name="adj2" fmla="val 52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5434084" y="1296537"/>
            <a:ext cx="420807" cy="2049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8463371">
            <a:off x="7868955" y="805415"/>
            <a:ext cx="399574" cy="1938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464949"/>
      </p:ext>
    </p:extLst>
  </p:cSld>
  <p:clrMapOvr>
    <a:masterClrMapping/>
  </p:clrMapOvr>
  <p:transition spd="med"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esktop\Алина\фото\IMG-20190410-WA0006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277716"/>
            <a:ext cx="5895833" cy="629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096000" y="368490"/>
            <a:ext cx="6096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>
                <a:solidFill>
                  <a:srgbClr val="7030A0"/>
                </a:solidFill>
                <a:cs typeface="Arial" pitchFamily="34" charset="0"/>
              </a:rPr>
              <a:t>Результат: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cs typeface="Arial" pitchFamily="34" charset="0"/>
              </a:rPr>
              <a:t> повышение двигательной активности детей;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cs typeface="Arial" pitchFamily="34" charset="0"/>
              </a:rPr>
              <a:t> формирование умения координировать и согласовывать движения  с темпом и ритмом музыки;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cs typeface="Arial" pitchFamily="34" charset="0"/>
              </a:rPr>
              <a:t> выражение своих индивидуальных особенностей в движении;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  <a:cs typeface="Arial" pitchFamily="34" charset="0"/>
              </a:rPr>
              <a:t> ориентирование в пространстве;</a:t>
            </a:r>
          </a:p>
        </p:txBody>
      </p:sp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5950" y="218364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Алина\фото\IMG-20190410-WA00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9870" y="668740"/>
            <a:ext cx="5912129" cy="6189260"/>
          </a:xfrm>
          <a:prstGeom prst="wav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63773" y="0"/>
            <a:ext cx="653272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>
                <a:solidFill>
                  <a:srgbClr val="7030A0"/>
                </a:solidFill>
              </a:rPr>
              <a:t>Результат:</a:t>
            </a:r>
          </a:p>
          <a:p>
            <a:pPr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</a:rPr>
              <a:t> формирование  координации движений;</a:t>
            </a:r>
          </a:p>
          <a:p>
            <a:pPr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</a:rPr>
              <a:t>быстрое и рациональное овладение двигательных навыков;</a:t>
            </a:r>
          </a:p>
          <a:p>
            <a:pPr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</a:rPr>
              <a:t>развитие интереса детей к занятиям плаванием;</a:t>
            </a:r>
          </a:p>
          <a:p>
            <a:pPr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</a:rPr>
              <a:t>улучшение показателей физического развития;</a:t>
            </a:r>
          </a:p>
          <a:p>
            <a:pPr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</a:rPr>
              <a:t>улучшение функций </a:t>
            </a:r>
            <a:r>
              <a:rPr lang="ru-RU" sz="2800" b="1" i="1" dirty="0" err="1">
                <a:solidFill>
                  <a:srgbClr val="7030A0"/>
                </a:solidFill>
              </a:rPr>
              <a:t>опорно</a:t>
            </a:r>
            <a:r>
              <a:rPr lang="ru-RU" sz="2800" b="1" i="1" dirty="0">
                <a:solidFill>
                  <a:srgbClr val="7030A0"/>
                </a:solidFill>
              </a:rPr>
              <a:t> - двигательного аппарата (увеличивается сила мышц и подвижность суставов);</a:t>
            </a:r>
          </a:p>
          <a:p>
            <a:pPr>
              <a:buFont typeface="Arial" pitchFamily="34" charset="0"/>
              <a:buChar char="•"/>
            </a:pPr>
            <a:r>
              <a:rPr lang="ru-RU" sz="2800" b="1" i="1" dirty="0">
                <a:solidFill>
                  <a:srgbClr val="7030A0"/>
                </a:solidFill>
              </a:rPr>
              <a:t>повышение общей выносливости и увеличение эмоционального состояния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Алина\фото\20190415_1658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784" y="46061"/>
            <a:ext cx="11573301" cy="65099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169" y="4450047"/>
            <a:ext cx="2612315" cy="19439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2345" y="3208951"/>
            <a:ext cx="762454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i="1" dirty="0">
                <a:solidFill>
                  <a:srgbClr val="2501BF"/>
                </a:solidFill>
              </a:rPr>
              <a:t>Наши контакты:</a:t>
            </a:r>
          </a:p>
          <a:p>
            <a:pPr>
              <a:defRPr/>
            </a:pPr>
            <a:r>
              <a:rPr lang="ru-RU" sz="4000" b="1" i="1" dirty="0">
                <a:solidFill>
                  <a:srgbClr val="2501BF"/>
                </a:solidFill>
              </a:rPr>
              <a:t>МКДОУ </a:t>
            </a:r>
            <a:r>
              <a:rPr lang="ru-RU" sz="4000" b="1" i="1" dirty="0" err="1">
                <a:solidFill>
                  <a:srgbClr val="2501BF"/>
                </a:solidFill>
              </a:rPr>
              <a:t>д</a:t>
            </a:r>
            <a:r>
              <a:rPr lang="ru-RU" sz="4000" b="1" i="1" dirty="0">
                <a:solidFill>
                  <a:srgbClr val="2501BF"/>
                </a:solidFill>
              </a:rPr>
              <a:t>/с №35 «Непоседы»</a:t>
            </a:r>
          </a:p>
          <a:p>
            <a:pPr>
              <a:defRPr/>
            </a:pPr>
            <a:r>
              <a:rPr lang="ru-RU" sz="4000" b="1" i="1" dirty="0">
                <a:solidFill>
                  <a:srgbClr val="2501BF"/>
                </a:solidFill>
              </a:rPr>
              <a:t>Тел. (383)3-370-380</a:t>
            </a:r>
          </a:p>
          <a:p>
            <a:pPr>
              <a:defRPr/>
            </a:pPr>
            <a:r>
              <a:rPr lang="ru-RU" sz="4000" b="1" i="1" dirty="0">
                <a:solidFill>
                  <a:srgbClr val="2501BF"/>
                </a:solidFill>
              </a:rPr>
              <a:t>Сайт: </a:t>
            </a:r>
            <a:r>
              <a:rPr lang="en-US" sz="4000" b="1" i="1" dirty="0">
                <a:solidFill>
                  <a:srgbClr val="2501BF"/>
                </a:solidFill>
              </a:rPr>
              <a:t>ds35nsk.edusite.ru</a:t>
            </a:r>
            <a:endParaRPr lang="ru-RU" sz="4000" b="1" i="1" dirty="0">
              <a:solidFill>
                <a:srgbClr val="2501BF"/>
              </a:solidFill>
            </a:endParaRPr>
          </a:p>
          <a:p>
            <a:pPr>
              <a:defRPr/>
            </a:pPr>
            <a:r>
              <a:rPr lang="en-US" sz="4000" b="1" i="1" dirty="0">
                <a:solidFill>
                  <a:srgbClr val="2501BF"/>
                </a:solidFill>
              </a:rPr>
              <a:t>E-mail</a:t>
            </a:r>
            <a:r>
              <a:rPr lang="ru-RU" sz="4000" b="1" i="1" dirty="0">
                <a:solidFill>
                  <a:srgbClr val="2501BF"/>
                </a:solidFill>
              </a:rPr>
              <a:t>: </a:t>
            </a:r>
            <a:r>
              <a:rPr lang="en-US" sz="4000" b="1" i="1" dirty="0" err="1">
                <a:solidFill>
                  <a:srgbClr val="2501BF"/>
                </a:solidFill>
              </a:rPr>
              <a:t>ds</a:t>
            </a:r>
            <a:r>
              <a:rPr lang="ru-RU" sz="4000" b="1" i="1" dirty="0">
                <a:solidFill>
                  <a:srgbClr val="2501BF"/>
                </a:solidFill>
              </a:rPr>
              <a:t>_</a:t>
            </a:r>
            <a:r>
              <a:rPr lang="en-US" sz="4000" b="1" i="1" dirty="0">
                <a:solidFill>
                  <a:srgbClr val="2501BF"/>
                </a:solidFill>
              </a:rPr>
              <a:t>35</a:t>
            </a:r>
            <a:r>
              <a:rPr lang="ru-RU" sz="4000" b="1" i="1" dirty="0">
                <a:solidFill>
                  <a:srgbClr val="2501BF"/>
                </a:solidFill>
              </a:rPr>
              <a:t>_</a:t>
            </a:r>
            <a:r>
              <a:rPr lang="en-US" sz="4000" b="1" i="1" dirty="0">
                <a:solidFill>
                  <a:srgbClr val="2501BF"/>
                </a:solidFill>
              </a:rPr>
              <a:t>nsk@nios.ru</a:t>
            </a:r>
            <a:endParaRPr lang="ru-RU" sz="4000" b="1" i="1" dirty="0">
              <a:solidFill>
                <a:srgbClr val="2501B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5211" y="1501254"/>
            <a:ext cx="8147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>
                <a:solidFill>
                  <a:srgbClr val="2501BF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ransition spd="med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1028" name="Picture 4" descr="https://im0-tub-ru.yandex.net/i?id=ef6a8e0b19c2a8452b65a14ab42af107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9519" y="1803013"/>
            <a:ext cx="7582481" cy="5054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3939" y="177421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s://im0-tub-ru.yandex.net/i?id=7ad9f59fbb48e6bbc61a11e5d5671c23-l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369507"/>
            <a:ext cx="2770496" cy="2995130"/>
          </a:xfrm>
          <a:prstGeom prst="rect">
            <a:avLst/>
          </a:prstGeom>
          <a:noFill/>
        </p:spPr>
      </p:pic>
      <p:pic>
        <p:nvPicPr>
          <p:cNvPr id="1026" name="Picture 2" descr="http://mtdata.ru/u27/photoC95F/20160413130-0/origina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7606770" cy="4203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657" y="4332513"/>
            <a:ext cx="2443762" cy="188564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284" y="671739"/>
            <a:ext cx="9078687" cy="4351338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  <a:p>
            <a:pPr marL="0" indent="0" fontAlgn="base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плаванием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занимают особое место в физическом воспитании, развитии и укреплении здоровья дошкольников.  Плавание помогает сформировать физические качества и возможность предупреждения опасных ситуаций на воде. Регулярные занятия плаванием положительно влияют на закаливание детского организма, улучшается адаптация к водной среде.</a:t>
            </a:r>
          </a:p>
          <a:p>
            <a:pPr marL="0" indent="0" fontAlgn="base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поступлении в детский сад значительное число детей имеет низкие и ниже средних возрастных показателей развития основных двигательных навыков. Современные дети испытывают дефицит двигательной активности. В связи с этим возрастает роль ДОУ в формировании здоровой личности, возникает постоянная необходимость внедрять новые формы работы с детьми.</a:t>
            </a:r>
          </a:p>
          <a:p>
            <a:pPr marL="0" indent="0" fontAlgn="base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танцам на воде позволяет раскрыть творческие способности каждого ребенка, дает право поучаствовать в процессе создания танца. Отличительной особенностью данной технологии является интеграция физических, эстетических, художественно-творческих и эмоциональных особенностей дошкольника. А также приобщение к здоровому образу жизни, культурному и спортивному наследию.</a:t>
            </a:r>
          </a:p>
          <a:p>
            <a:pPr marL="0" lv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28529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18949" y="805218"/>
            <a:ext cx="105588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40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Цель ДОУ- </a:t>
            </a:r>
            <a:r>
              <a:rPr lang="ru-RU" sz="4000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оптимальное увеличение степени оздоровления воспитанников.</a:t>
            </a:r>
          </a:p>
          <a:p>
            <a:endParaRPr lang="ru-RU" sz="4000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40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Бассейн</a:t>
            </a:r>
            <a:r>
              <a:rPr lang="ru-RU" sz="4000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одна из главных оздоровительных процедур в единой системе оздоровления детей в ДОУ.</a:t>
            </a:r>
          </a:p>
          <a:p>
            <a:endParaRPr lang="ru-RU" sz="4000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4000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124" y="4668411"/>
            <a:ext cx="2612315" cy="194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08013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11" descr="C:\Documents and Settings\Admin\Мои документы\здоровье\ильина\фотоотчет к занятию в бассейне В гостях у Водяного\1230 15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964" y="217289"/>
            <a:ext cx="6792358" cy="382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Documents and Settings\Admin\Рабочий стол\фото  сада\100OLYMP\P51531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7553" y="535035"/>
            <a:ext cx="4522154" cy="6029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9" y="4914071"/>
            <a:ext cx="2612315" cy="194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60585"/>
      </p:ext>
    </p:extLst>
  </p:cSld>
  <p:clrMapOvr>
    <a:masterClrMapping/>
  </p:clrMapOvr>
  <p:transition spd="med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41" y="5168651"/>
            <a:ext cx="3208259" cy="1689349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3899" y="365125"/>
            <a:ext cx="11668835" cy="5776368"/>
          </a:xfrm>
          <a:ln>
            <a:noFill/>
          </a:ln>
        </p:spPr>
        <p:txBody>
          <a:bodyPr>
            <a:noAutofit/>
          </a:bodyPr>
          <a:lstStyle/>
          <a:p>
            <a:pPr marL="742950" indent="-742950"/>
            <a:br>
              <a:rPr lang="ru-RU" dirty="0"/>
            </a:br>
            <a:r>
              <a:rPr lang="ru-RU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3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етрадиционные формы работы:</a:t>
            </a:r>
            <a:b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36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аквааэробика</a:t>
            </a:r>
            <a:r>
              <a:rPr lang="ru-RU" sz="3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(выполнение различных упражнений в воде под музыку с элементами плавания, гимнастики и хореографии);</a:t>
            </a:r>
            <a:br>
              <a:rPr lang="ru-RU" sz="3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36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акваакробатика</a:t>
            </a:r>
            <a:r>
              <a:rPr lang="ru-RU" sz="3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(применение элементов акробатики в воде);</a:t>
            </a:r>
            <a:br>
              <a:rPr lang="ru-RU" sz="3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36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фигурное (синхронное) плавание </a:t>
            </a:r>
            <a:r>
              <a:rPr lang="ru-RU" sz="3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(комплексы, составленные из элементов хореографии для построения различных фигур в воде).</a:t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7106664"/>
      </p:ext>
    </p:extLst>
  </p:cSld>
  <p:clrMapOvr>
    <a:masterClrMapping/>
  </p:clrMapOvr>
  <p:transition spd="med"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0356" y="163774"/>
            <a:ext cx="3014223" cy="161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Алина\фото\IMG-20190410-WA0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134" y="341421"/>
            <a:ext cx="4719952" cy="6397480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6" name="Picture 4" descr="C:\Users\user\Desktop\Алина\фото\IMG-20190410-WA0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4503" y="2013328"/>
            <a:ext cx="5777497" cy="4844672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Алина\фото\IMG-20190410-WA0011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270404" y="0"/>
            <a:ext cx="4436868" cy="435133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http://s39.radikal.ru/i086/1009/da/78bc51009ec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81916" y="5036023"/>
            <a:ext cx="2298907" cy="1626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://www.auksoc.ru/sites/default/files/styles/novosti_kontent/public/2018-10/%D0%B0%D0%BA%D0%B2%D0%B0%201.png?itok=S2V9t8J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2040" y="4566998"/>
            <a:ext cx="2778694" cy="189238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743423" y="209266"/>
            <a:ext cx="4679753" cy="623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5480" y="248693"/>
            <a:ext cx="4692555" cy="625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s.vexels.com/media/users/17482/110038/preview2/6c1b6fd74f2af5b593c1aaa8b16fac08-vector-de-onda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5950" y="0"/>
            <a:ext cx="26860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user\Desktop\Алина\фото\IMG-20190412-WA0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701" y="181971"/>
            <a:ext cx="4794914" cy="6393218"/>
          </a:xfrm>
          <a:prstGeom prst="rect">
            <a:avLst/>
          </a:prstGeom>
          <a:noFill/>
        </p:spPr>
      </p:pic>
      <p:pic>
        <p:nvPicPr>
          <p:cNvPr id="3077" name="Picture 5" descr="C:\Users\user\Desktop\Алина\фото\IMG-20190412-WA00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8722" y="153536"/>
            <a:ext cx="4757099" cy="6342798"/>
          </a:xfrm>
          <a:prstGeom prst="rect">
            <a:avLst/>
          </a:prstGeom>
          <a:noFill/>
        </p:spPr>
      </p:pic>
      <p:pic>
        <p:nvPicPr>
          <p:cNvPr id="3074" name="Picture 2" descr="https://rs-news.net/user/function_resize.php3?pic=19102015142652&amp;width=2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5232" y="4885899"/>
            <a:ext cx="2345377" cy="178785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49923" y="-163773"/>
            <a:ext cx="1061188" cy="554099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Применение 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583436989"/>
      </p:ext>
    </p:extLst>
  </p:cSld>
  <p:clrMapOvr>
    <a:masterClrMapping/>
  </p:clrMapOvr>
  <p:transition spd="med">
    <p:diamond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429</Words>
  <Application>Microsoft Office PowerPoint</Application>
  <PresentationFormat>Широкоэкранный</PresentationFormat>
  <Paragraphs>59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«Инновационные методы в обучении плаванию дошкольников в ДОУ»</vt:lpstr>
      <vt:lpstr>Презентация PowerPoint</vt:lpstr>
      <vt:lpstr>Презентация PowerPoint</vt:lpstr>
      <vt:lpstr>Презентация PowerPoint</vt:lpstr>
      <vt:lpstr>Презентация PowerPoint</vt:lpstr>
      <vt:lpstr> Нетрадиционные формы работы: - аквааэробика (выполнение различных упражнений в воде под музыку с элементами плавания, гимнастики и хореографии); - акваакробатика (применение элементов акробатики в воде); - фигурное (синхронное) плавание (комплексы, составленные из элементов хореографии для построения различных фигур в воде).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«Дельфин»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Образовательный проект  «Обучение плаванию с использованием элементов синхронного плавания».</dc:title>
  <dc:creator>Наталья</dc:creator>
  <cp:lastModifiedBy>User-PC</cp:lastModifiedBy>
  <cp:revision>84</cp:revision>
  <dcterms:created xsi:type="dcterms:W3CDTF">2015-12-20T05:08:09Z</dcterms:created>
  <dcterms:modified xsi:type="dcterms:W3CDTF">2022-11-25T06:40:11Z</dcterms:modified>
</cp:coreProperties>
</file>