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71" r:id="rId5"/>
    <p:sldId id="258" r:id="rId6"/>
    <p:sldId id="264" r:id="rId7"/>
    <p:sldId id="265" r:id="rId8"/>
    <p:sldId id="278" r:id="rId9"/>
    <p:sldId id="274" r:id="rId10"/>
    <p:sldId id="280" r:id="rId11"/>
    <p:sldId id="281" r:id="rId12"/>
    <p:sldId id="279" r:id="rId13"/>
    <p:sldId id="277" r:id="rId14"/>
    <p:sldId id="276" r:id="rId15"/>
    <p:sldId id="268" r:id="rId16"/>
    <p:sldId id="267" r:id="rId17"/>
    <p:sldId id="282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7" autoAdjust="0"/>
  </p:normalViewPr>
  <p:slideViewPr>
    <p:cSldViewPr>
      <p:cViewPr varScale="1">
        <p:scale>
          <a:sx n="73" d="100"/>
          <a:sy n="73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8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60648"/>
            <a:ext cx="8786842" cy="195390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6000" dirty="0" smtClean="0">
                <a:solidFill>
                  <a:srgbClr val="002060"/>
                </a:solidFill>
              </a:rPr>
              <a:t>ПРОЕКТ: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2214554"/>
            <a:ext cx="6400800" cy="3518702"/>
          </a:xfrm>
        </p:spPr>
        <p:txBody>
          <a:bodyPr>
            <a:noAutofit/>
          </a:bodyPr>
          <a:lstStyle/>
          <a:p>
            <a:pPr lvl="0" defTabSz="457200" fontAlgn="base">
              <a:lnSpc>
                <a:spcPct val="115000"/>
              </a:lnSpc>
              <a:spcAft>
                <a:spcPct val="0"/>
              </a:spcAft>
              <a:buClr>
                <a:srgbClr val="404040"/>
              </a:buClr>
            </a:pPr>
            <a:r>
              <a:rPr lang="ru-RU" sz="3600" b="1" dirty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Использование технологии «СИНКВЕЙН» в работе по развитию речи детей старшего дошкольного возраста</a:t>
            </a:r>
            <a:r>
              <a:rPr lang="ru-RU" b="1" dirty="0" smtClean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defTabSz="457200" fontAlgn="base">
              <a:lnSpc>
                <a:spcPct val="115000"/>
              </a:lnSpc>
              <a:spcAft>
                <a:spcPct val="0"/>
              </a:spcAft>
              <a:buClr>
                <a:srgbClr val="404040"/>
              </a:buClr>
            </a:pPr>
            <a:endParaRPr lang="ru-RU" sz="2000" b="1" dirty="0">
              <a:ln w="1905"/>
              <a:gradFill>
                <a:gsLst>
                  <a:gs pos="0">
                    <a:srgbClr val="00349E">
                      <a:shade val="20000"/>
                      <a:satMod val="200000"/>
                    </a:srgbClr>
                  </a:gs>
                  <a:gs pos="78000">
                    <a:srgbClr val="00349E">
                      <a:tint val="90000"/>
                      <a:shade val="89000"/>
                      <a:satMod val="220000"/>
                    </a:srgbClr>
                  </a:gs>
                  <a:gs pos="100000">
                    <a:srgbClr val="00349E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defTabSz="457200" fontAlgn="base">
              <a:lnSpc>
                <a:spcPct val="115000"/>
              </a:lnSpc>
              <a:spcAft>
                <a:spcPct val="0"/>
              </a:spcAft>
              <a:buClr>
                <a:srgbClr val="404040"/>
              </a:buClr>
            </a:pPr>
            <a:endParaRPr lang="ru-RU" sz="2000" b="1" dirty="0" smtClean="0">
              <a:ln w="1905"/>
              <a:gradFill>
                <a:gsLst>
                  <a:gs pos="0">
                    <a:srgbClr val="00349E">
                      <a:shade val="20000"/>
                      <a:satMod val="200000"/>
                    </a:srgbClr>
                  </a:gs>
                  <a:gs pos="78000">
                    <a:srgbClr val="00349E">
                      <a:tint val="90000"/>
                      <a:shade val="89000"/>
                      <a:satMod val="220000"/>
                    </a:srgbClr>
                  </a:gs>
                  <a:gs pos="100000">
                    <a:srgbClr val="00349E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defTabSz="457200" fontAlgn="base">
              <a:lnSpc>
                <a:spcPct val="115000"/>
              </a:lnSpc>
              <a:spcAft>
                <a:spcPct val="0"/>
              </a:spcAft>
              <a:buClr>
                <a:srgbClr val="404040"/>
              </a:buClr>
            </a:pPr>
            <a:endParaRPr lang="ru-RU" sz="2000" b="1" dirty="0">
              <a:ln w="1905"/>
              <a:gradFill>
                <a:gsLst>
                  <a:gs pos="0">
                    <a:srgbClr val="00349E">
                      <a:shade val="20000"/>
                      <a:satMod val="200000"/>
                    </a:srgbClr>
                  </a:gs>
                  <a:gs pos="78000">
                    <a:srgbClr val="00349E">
                      <a:tint val="90000"/>
                      <a:shade val="89000"/>
                      <a:satMod val="220000"/>
                    </a:srgbClr>
                  </a:gs>
                  <a:gs pos="100000">
                    <a:srgbClr val="00349E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defTabSz="457200" fontAlgn="base">
              <a:lnSpc>
                <a:spcPct val="115000"/>
              </a:lnSpc>
              <a:spcAft>
                <a:spcPct val="0"/>
              </a:spcAft>
              <a:buClr>
                <a:srgbClr val="404040"/>
              </a:buClr>
            </a:pPr>
            <a:r>
              <a:rPr lang="ru-RU" sz="2000" b="1" dirty="0" smtClean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dirty="0" err="1" smtClean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Выполнили:Прищепа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А.В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2000" b="1" dirty="0" err="1" smtClean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Казьмина</a:t>
            </a:r>
            <a:r>
              <a:rPr lang="ru-RU" sz="2000" b="1" smtClean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С.Н</a:t>
            </a:r>
            <a:endParaRPr lang="ru-RU" sz="2000" b="1" dirty="0">
              <a:ln w="1905"/>
              <a:gradFill>
                <a:gsLst>
                  <a:gs pos="0">
                    <a:srgbClr val="00349E">
                      <a:shade val="20000"/>
                      <a:satMod val="200000"/>
                    </a:srgbClr>
                  </a:gs>
                  <a:gs pos="78000">
                    <a:srgbClr val="00349E">
                      <a:tint val="90000"/>
                      <a:shade val="89000"/>
                      <a:satMod val="220000"/>
                    </a:srgbClr>
                  </a:gs>
                  <a:gs pos="100000">
                    <a:srgbClr val="00349E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Проводились дидактическая игры: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84784"/>
            <a:ext cx="3384376" cy="4464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8164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7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3744416" cy="5023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2476" y="1440213"/>
            <a:ext cx="5815512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5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9053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Составляли </a:t>
            </a:r>
            <a:r>
              <a:rPr lang="ru-RU" sz="3600" dirty="0" err="1" smtClean="0">
                <a:solidFill>
                  <a:srgbClr val="002060"/>
                </a:solidFill>
              </a:rPr>
              <a:t>синквейн</a:t>
            </a:r>
            <a:r>
              <a:rPr lang="ru-RU" sz="3600" dirty="0" smtClean="0">
                <a:solidFill>
                  <a:srgbClr val="002060"/>
                </a:solidFill>
              </a:rPr>
              <a:t> по картинкам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5" y="1700808"/>
            <a:ext cx="2904919" cy="46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51845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828092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Самостоятельно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 практическом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занятии с помощью рисунков: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104456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96044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4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Самостоятельно при выполнении домашней работы.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24036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221088"/>
            <a:ext cx="3867894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60851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3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Совместно с детьми были созданы книги: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664" y="1978696"/>
            <a:ext cx="4329096" cy="3629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799"/>
            <a:ext cx="4032448" cy="43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999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Провелась работа с родителями: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разместили информацию в </a:t>
            </a:r>
            <a:r>
              <a:rPr lang="ru-RU" sz="3200" dirty="0" err="1" smtClean="0">
                <a:solidFill>
                  <a:srgbClr val="0070C0"/>
                </a:solidFill>
              </a:rPr>
              <a:t>соц.сети</a:t>
            </a:r>
            <a:r>
              <a:rPr lang="ru-RU" sz="3200" dirty="0" smtClean="0">
                <a:solidFill>
                  <a:srgbClr val="0070C0"/>
                </a:solidFill>
              </a:rPr>
              <a:t> для род. ,раздавали памятки.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7781" y="448854"/>
            <a:ext cx="4600285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РЕЗУЛЬТАТЫ ПРОЕКТА:</a:t>
            </a:r>
            <a:endParaRPr lang="ru-RU" sz="2800" dirty="0"/>
          </a:p>
          <a:p>
            <a:r>
              <a:rPr lang="ru-RU" sz="2400" dirty="0">
                <a:solidFill>
                  <a:srgbClr val="002060"/>
                </a:solidFill>
              </a:rPr>
              <a:t>-созданы условия для творческого самовыражения детей, проявления инициативы;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-дети владеют достаточными навыками составления </a:t>
            </a:r>
            <a:r>
              <a:rPr lang="ru-RU" sz="2400" dirty="0" err="1">
                <a:solidFill>
                  <a:srgbClr val="002060"/>
                </a:solidFill>
              </a:rPr>
              <a:t>синквейна</a:t>
            </a:r>
            <a:r>
              <a:rPr lang="ru-RU" sz="2400" dirty="0">
                <a:solidFill>
                  <a:srgbClr val="002060"/>
                </a:solidFill>
              </a:rPr>
              <a:t>, умеют обозначать признаки и действия предмета, увеличился словарный запас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-развита фразовая речь, ассоциативное мышление,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-в проект были вовлечены все родители и </a:t>
            </a:r>
            <a:r>
              <a:rPr lang="ru-RU" sz="2400" dirty="0" smtClean="0">
                <a:solidFill>
                  <a:srgbClr val="002060"/>
                </a:solidFill>
              </a:rPr>
              <a:t>дети нашей группы.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-проведение различных форм взаимодействия воспитателя, детей и родителей способствовало сплочению нашего коллектива.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81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2084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lvl="0" algn="ctr"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257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92906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20688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СТРУКТУРА ПРОЕКТА: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Проблема:</a:t>
            </a:r>
            <a:r>
              <a:rPr lang="ru-RU" sz="2400" dirty="0">
                <a:solidFill>
                  <a:srgbClr val="002060"/>
                </a:solidFill>
              </a:rPr>
              <a:t> умение общаться со </a:t>
            </a:r>
            <a:r>
              <a:rPr lang="ru-RU" sz="2400" dirty="0" smtClean="0">
                <a:solidFill>
                  <a:srgbClr val="002060"/>
                </a:solidFill>
              </a:rPr>
              <a:t>сверстниками. </a:t>
            </a:r>
            <a:r>
              <a:rPr lang="ru-RU" sz="2400" dirty="0">
                <a:solidFill>
                  <a:srgbClr val="002060"/>
                </a:solidFill>
              </a:rPr>
              <a:t>Чем богаче и правильнее речь ребенка, тем легче ему высказывать свои мысли. Если речь ребенка недостаточно развита,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то это затрудняет развитие коммуникативной сферы. Очень важно не только научить грамотно, правильно и четко говорить, но и мыслить.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Актуальность: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синквейн</a:t>
            </a:r>
            <a:r>
              <a:rPr lang="ru-RU" sz="2400" dirty="0">
                <a:solidFill>
                  <a:srgbClr val="002060"/>
                </a:solidFill>
              </a:rPr>
              <a:t> прост в исполнении, побуждает самостоятельно мыслить, творить. У детей речь станет ярче, богаче, увеличится словарный запас, который они будут использовать для содержательного и полноценного общения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-387424"/>
            <a:ext cx="7772400" cy="52565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smtClean="0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smtClean="0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smtClean="0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smtClean="0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smtClean="0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smtClean="0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smtClean="0">
                <a:ln w="50800"/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           </a:t>
            </a:r>
            <a:r>
              <a:rPr lang="ru-RU" sz="2200" b="1" smtClean="0">
                <a:ln w="5080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ЦЕЛЬ</a:t>
            </a:r>
            <a:r>
              <a:rPr lang="ru-RU" sz="2200" b="1">
                <a:ln w="5080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Повышение результативности работы по развитию речи посредством применения синквейн-технологии</a:t>
            </a:r>
            <a:r>
              <a:rPr lang="ru-RU" sz="28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ru-RU" sz="28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   </a:t>
            </a:r>
            <a:r>
              <a:rPr lang="ru-RU" sz="2200" b="1" smtClean="0">
                <a:ln w="5080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ЗАДАЧИ:</a:t>
            </a:r>
            <a:br>
              <a:rPr lang="ru-RU" sz="2200" b="1" smtClean="0">
                <a:ln w="5080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smtClean="0">
                <a:ln w="5080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Образовательные:-</a:t>
            </a:r>
            <a: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познакомить </a:t>
            </a: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детей с творческой игровой </a:t>
            </a:r>
            <a: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технологией</a:t>
            </a:r>
            <a:b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- создание синквейна, вовлекать в интерактивную </a:t>
            </a:r>
            <a: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деятельность;</a:t>
            </a:r>
            <a:b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-обогащать </a:t>
            </a: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и активизировать словарный запас, познавательную деятельность</a:t>
            </a:r>
            <a: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;</a:t>
            </a: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-научить </a:t>
            </a: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выделять главную мысль, кратко формулировать свои мысли.</a:t>
            </a:r>
            <a:b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>
                <a:ln w="5080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Развивающие:</a:t>
            </a: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развивать ассоциативное и логическое мышление; способность анализировать, обобщать, конкретизировать информацию;развивать грамматический строй речи.</a:t>
            </a:r>
            <a:b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smtClean="0">
                <a:ln w="5080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Воспитательные:</a:t>
            </a:r>
            <a:r>
              <a:rPr lang="ru-RU" sz="2200" b="1" smtClean="0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желание самостоятельно заниматься словотворчеством.</a:t>
            </a:r>
            <a:br>
              <a:rPr lang="ru-RU" sz="2200" b="1">
                <a:ln w="50800"/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200" b="1" dirty="0">
              <a:ln w="50800"/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90488" algn="l"/>
              </a:tabLst>
            </a:pPr>
            <a:r>
              <a:rPr lang="ru-RU" sz="2800" b="1" i="1" u="sng" dirty="0">
                <a:solidFill>
                  <a:srgbClr val="00349E">
                    <a:lumMod val="60000"/>
                    <a:lumOff val="4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ценность </a:t>
            </a:r>
            <a:r>
              <a:rPr lang="ru-RU" sz="2800" b="1" i="1" u="sng" dirty="0" err="1">
                <a:solidFill>
                  <a:srgbClr val="00349E">
                    <a:lumMod val="60000"/>
                    <a:lumOff val="4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b="1" i="1" u="sng" dirty="0">
                <a:solidFill>
                  <a:srgbClr val="00349E">
                    <a:lumMod val="60000"/>
                    <a:lumOff val="4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90488" algn="l"/>
              </a:tabLst>
            </a:pPr>
            <a:endParaRPr lang="ru-RU" sz="2800" dirty="0">
              <a:solidFill>
                <a:srgbClr val="00349E">
                  <a:lumMod val="60000"/>
                  <a:lumOff val="4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является игровым приемом.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Позволяет почувствовать себя хоть на мгновение творцом.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Получается у всех, каждый ребенок может реализовать свои интеллектуальные возможности.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Облегчает процесс усвоения понятий и их содержания;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Способствует расширению и актуализации словарного запаса; закрепляет знания по изученным лексическим темам.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Учит находить и выделять в большом объеме информации главную мысль, учит коротко, но точно выражать свои мысли;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Активизирует  и развивает мыслительную деятельность.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Повышается интерес к изучаемому материалу.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90488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формированию коммуникативных действий - воспитывает  умение сотрудничества с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педагогом и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 со сверстниками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4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65618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Планирование педагогической деятельности: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Пополнили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речевой уголок: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7008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Беседами по </a:t>
            </a:r>
            <a:r>
              <a:rPr lang="ru-RU" dirty="0" err="1">
                <a:solidFill>
                  <a:srgbClr val="002060"/>
                </a:solidFill>
              </a:rPr>
              <a:t>синквейну</a:t>
            </a:r>
            <a:r>
              <a:rPr lang="ru-RU" dirty="0">
                <a:solidFill>
                  <a:srgbClr val="002060"/>
                </a:solidFill>
              </a:rPr>
              <a:t> ,дидактическими играми, загадками </a:t>
            </a:r>
            <a:r>
              <a:rPr lang="ru-RU" dirty="0" err="1">
                <a:solidFill>
                  <a:srgbClr val="002060"/>
                </a:solidFill>
              </a:rPr>
              <a:t>синквейн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40" y="2528900"/>
            <a:ext cx="3816424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012" y="2384884"/>
            <a:ext cx="3816424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 Работа с детьми:</a:t>
            </a:r>
          </a:p>
          <a:p>
            <a:r>
              <a:rPr lang="ru-RU" sz="2800" dirty="0" smtClean="0"/>
              <a:t>Проводились беседы по изучению </a:t>
            </a:r>
            <a:r>
              <a:rPr lang="ru-RU" sz="2800" dirty="0" err="1" smtClean="0"/>
              <a:t>синквейна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95023"/>
            <a:ext cx="3979254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524" y="2147051"/>
            <a:ext cx="45365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332656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Мы использовали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следующие способы работы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синквейнами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840761"/>
            <a:ext cx="4050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Составление нового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синквейна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5746" y="2150869"/>
            <a:ext cx="406845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828092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 составе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группы при участии педагога,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выступающего в качестве ведущего, помогающего группе составить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синквейн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060848"/>
            <a:ext cx="3528392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5365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332656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Составление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краткого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рассказа по картине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 использованием слов и фраз, входящих в состав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синквейна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0" y="2132856"/>
            <a:ext cx="4482244" cy="3870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27076"/>
            <a:ext cx="4032448" cy="44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2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400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ПРОЕКТ:</vt:lpstr>
      <vt:lpstr>Презентация PowerPoint</vt:lpstr>
      <vt:lpstr>                                            ЦЕЛЬ: Повышение результативности работы по развитию речи посредством применения синквейн-технологии.                               ЗАДАЧИ: Образовательные:-познакомить детей с творческой игровой технологией  - создание синквейна, вовлекать в интерактивную деятельность; -обогащать и активизировать словарный запас, познавательную деятельность; -научить выделять главную мысль, кратко формулировать свои мысли. Развивающие:развивать ассоциативное и логическое мышление; способность анализировать, обобщать, конкретизировать информацию;развивать грамматический строй речи. Воспитательные: желание самостоятельно заниматься словотворчеством. </vt:lpstr>
      <vt:lpstr>Презентация PowerPoint</vt:lpstr>
      <vt:lpstr>Планирование педагогической деятельности: Пополнили речевой уголок: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47</cp:revision>
  <dcterms:created xsi:type="dcterms:W3CDTF">2013-01-06T18:32:13Z</dcterms:created>
  <dcterms:modified xsi:type="dcterms:W3CDTF">2023-11-25T11:10:09Z</dcterms:modified>
</cp:coreProperties>
</file>