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av" ContentType="audio/x-wav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3"/>
    <p:sldId id="411" r:id="rId4"/>
    <p:sldId id="284" r:id="rId5"/>
    <p:sldId id="285" r:id="rId6"/>
    <p:sldId id="336" r:id="rId7"/>
    <p:sldId id="286" r:id="rId8"/>
    <p:sldId id="391" r:id="rId9"/>
    <p:sldId id="357" r:id="rId10"/>
    <p:sldId id="318" r:id="rId11"/>
    <p:sldId id="319" r:id="rId12"/>
    <p:sldId id="380" r:id="rId13"/>
    <p:sldId id="412" r:id="rId14"/>
    <p:sldId id="361" r:id="rId15"/>
    <p:sldId id="382" r:id="rId16"/>
    <p:sldId id="410" r:id="rId17"/>
    <p:sldId id="274" r:id="rId18"/>
    <p:sldId id="414" r:id="rId19"/>
    <p:sldId id="431" r:id="rId20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B2B2B2"/>
    <a:srgbClr val="FF3300"/>
    <a:srgbClr val="202020"/>
    <a:srgbClr val="323232"/>
    <a:srgbClr val="CC33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278" autoAdjust="0"/>
    <p:restoredTop sz="94660"/>
  </p:normalViewPr>
  <p:slideViewPr>
    <p:cSldViewPr snapToGrid="0" showGuides="1">
      <p:cViewPr varScale="1">
        <p:scale>
          <a:sx n="88" d="100"/>
          <a:sy n="88" d="100"/>
        </p:scale>
        <p:origin x="619" y="62"/>
      </p:cViewPr>
      <p:guideLst>
        <p:guide orient="horz" pos="2159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handoutMaster" Target="handoutMasters/handoutMaster1.xml"/><Relationship Id="rId21" Type="http://schemas.openxmlformats.org/officeDocument/2006/relationships/notesMaster" Target="notesMasters/notesMaster1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en-US" smtClean="0"/>
            </a:fld>
            <a:endParaRPr lang="en-US"/>
          </a:p>
        </p:txBody>
      </p:sp>
      <p:sp>
        <p:nvSpPr>
          <p:cNvPr id="4" name="Slide Image Placehoder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 Placeholder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  <a:endParaRPr lang="en-US" sz="8000" dirty="0">
              <a:solidFill>
                <a:schemeClr val="tx1"/>
              </a:solidFill>
              <a:effectLst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  <a:endParaRPr lang="en-US" sz="8000" dirty="0"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  <a:endParaRPr lang="en-US" sz="8000" dirty="0">
              <a:solidFill>
                <a:schemeClr val="tx1"/>
              </a:solidFill>
              <a:effectLst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  <a:endParaRPr lang="en-US" sz="8000" dirty="0"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760FBDFE-C587-4B4C-A407-44438C67B59E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49AE70B2-8BF9-45C0-BB95-33D1B9D3A854}" type="slidenum">
              <a:rPr lang="en-US" smtClean="0"/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openxmlformats.org/officeDocument/2006/relationships/image" Target="../media/image17.jpeg"/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4.xml"/><Relationship Id="rId5" Type="http://schemas.openxmlformats.org/officeDocument/2006/relationships/audio" Target="../media/audio3.wav"/><Relationship Id="rId4" Type="http://schemas.openxmlformats.org/officeDocument/2006/relationships/image" Target="../media/image17.jpeg"/><Relationship Id="rId3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0.png"/><Relationship Id="rId4" Type="http://schemas.openxmlformats.org/officeDocument/2006/relationships/image" Target="../media/image8.png"/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20.jpeg"/><Relationship Id="rId1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20.jpeg"/><Relationship Id="rId2" Type="http://schemas.openxmlformats.org/officeDocument/2006/relationships/image" Target="../media/image21.png"/><Relationship Id="rId1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audio" Target="../media/audio4.wav"/><Relationship Id="rId2" Type="http://schemas.openxmlformats.org/officeDocument/2006/relationships/image" Target="../media/image23.jpeg"/><Relationship Id="rId1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0.png"/><Relationship Id="rId4" Type="http://schemas.openxmlformats.org/officeDocument/2006/relationships/image" Target="../media/image8.png"/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audio" Target="../media/audio1.wav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audio" Target="../media/audio2.wav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2.wav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.xml"/><Relationship Id="rId7" Type="http://schemas.openxmlformats.org/officeDocument/2006/relationships/image" Target="../media/image12.png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audio2.wav"/><Relationship Id="rId1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audio2.wav"/><Relationship Id="rId1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83055" y="553720"/>
            <a:ext cx="9267825" cy="844550"/>
          </a:xfrm>
        </p:spPr>
        <p:txBody>
          <a:bodyPr>
            <a:noAutofit/>
          </a:bodyPr>
          <a:lstStyle/>
          <a:p>
            <a:pPr algn="ctr"/>
            <a:r>
              <a:rPr lang="ru-RU" altLang="en-US" sz="3200" b="1" dirty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Arial Black" panose="020B0A04020102020204" pitchFamily="34" charset="0"/>
                <a:cs typeface="Arial Black" panose="020B0A04020102020204" pitchFamily="34" charset="0"/>
              </a:rPr>
              <a:t>путешествие в  «страну загадок»</a:t>
            </a:r>
            <a:endParaRPr lang="ru-RU" altLang="en-US" sz="3200" b="1" dirty="0"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lin scaled="0"/>
              </a:gradFill>
              <a:latin typeface="Arial Black" panose="020B0A04020102020204" pitchFamily="34" charset="0"/>
              <a:cs typeface="Arial Black" panose="020B0A040201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254750" y="835660"/>
            <a:ext cx="5276850" cy="5843270"/>
          </a:xfrm>
        </p:spPr>
        <p:txBody>
          <a:bodyPr>
            <a:normAutofit fontScale="25000"/>
          </a:bodyPr>
          <a:lstStyle/>
          <a:p>
            <a:pPr algn="ctr">
              <a:lnSpc>
                <a:spcPct val="150000"/>
              </a:lnSpc>
            </a:pPr>
            <a:endParaRPr lang="ru-RU" alt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endParaRPr lang="ru-RU" alt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ru-RU" altLang="en-US" sz="10665" dirty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Arial Black" panose="020B0A04020102020204" pitchFamily="34" charset="0"/>
                <a:cs typeface="Arial Black" panose="020B0A04020102020204" pitchFamily="34" charset="0"/>
              </a:rPr>
              <a:t>(или секреты составления загадки)</a:t>
            </a:r>
            <a:endParaRPr lang="ru-RU" altLang="en-US" sz="6000" dirty="0"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lin scaled="0"/>
              </a:gradFill>
              <a:latin typeface="Arial Black" panose="020B0A04020102020204" pitchFamily="34" charset="0"/>
              <a:cs typeface="Arial Black" panose="020B0A04020102020204" pitchFamily="34" charset="0"/>
            </a:endParaRPr>
          </a:p>
          <a:p>
            <a:pPr algn="ctr">
              <a:lnSpc>
                <a:spcPct val="150000"/>
              </a:lnSpc>
            </a:pPr>
            <a:endParaRPr lang="ru-RU" altLang="en-US" sz="6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ru-RU" altLang="en-US" sz="8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Игра-путешествие                                                                               для детей старшего дошкольного возраста</a:t>
            </a:r>
            <a:endParaRPr lang="ru-RU" altLang="en-US" sz="8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ru-RU" altLang="en-US" sz="7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Составила: воспитатель Мухьянова Надежда Михайловна</a:t>
            </a:r>
            <a:endParaRPr lang="ru-RU" altLang="en-US" sz="7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ru-RU" altLang="en-US" sz="7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ГБДОУ №93 Фрунзенского района Санкт-Петербурга</a:t>
            </a:r>
            <a:endParaRPr lang="ru-RU" altLang="en-US" sz="7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2425" y="1727200"/>
            <a:ext cx="5459095" cy="42030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2" y="5408023"/>
            <a:ext cx="2738257" cy="586376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en-US" dirty="0">
                <a:latin typeface="Arial Black" panose="020B0A04020102020204" pitchFamily="34" charset="0"/>
                <a:cs typeface="Arial Black" panose="020B0A04020102020204" pitchFamily="34" charset="0"/>
              </a:rPr>
              <a:t>Что это? </a:t>
            </a:r>
            <a:endParaRPr lang="ru-RU" altLang="en-US" dirty="0">
              <a:latin typeface="Arial Black" panose="020B0A04020102020204" pitchFamily="34" charset="0"/>
              <a:cs typeface="Arial Black" panose="020B0A04020102020204" pitchFamily="34" charset="0"/>
            </a:endParaRPr>
          </a:p>
        </p:txBody>
      </p:sp>
      <p:pic>
        <p:nvPicPr>
          <p:cNvPr id="7" name="Замещающее содержимое 6"/>
          <p:cNvPicPr>
            <a:picLocks noGrp="1" noChangeAspect="1"/>
          </p:cNvPicPr>
          <p:nvPr>
            <p:ph sz="half" idx="1"/>
          </p:nvPr>
        </p:nvPicPr>
        <p:blipFill>
          <a:blip r:embed="rId1"/>
          <a:srcRect t="11985" r="-614" b="14382"/>
          <a:stretch>
            <a:fillRect/>
          </a:stretch>
        </p:blipFill>
        <p:spPr>
          <a:xfrm>
            <a:off x="8877300" y="3061697"/>
            <a:ext cx="2705100" cy="1521460"/>
          </a:xfrm>
          <a:prstGeom prst="rect">
            <a:avLst/>
          </a:prstGeom>
        </p:spPr>
      </p:pic>
      <p:pic>
        <p:nvPicPr>
          <p:cNvPr id="6" name="Замещающее содержимое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703492" y="780097"/>
            <a:ext cx="2756535" cy="1824355"/>
          </a:xfrm>
          <a:prstGeom prst="rect">
            <a:avLst/>
          </a:prstGeom>
        </p:spPr>
      </p:pic>
      <p:cxnSp>
        <p:nvCxnSpPr>
          <p:cNvPr id="13" name="Прямая со стрелкой 12"/>
          <p:cNvCxnSpPr/>
          <p:nvPr/>
        </p:nvCxnSpPr>
        <p:spPr>
          <a:xfrm flipV="1">
            <a:off x="4766310" y="1692275"/>
            <a:ext cx="3063240" cy="1906905"/>
          </a:xfrm>
          <a:prstGeom prst="straightConnector1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</p:cxnSp>
      <p:cxnSp>
        <p:nvCxnSpPr>
          <p:cNvPr id="14" name="Прямая со стрелкой 13"/>
          <p:cNvCxnSpPr/>
          <p:nvPr/>
        </p:nvCxnSpPr>
        <p:spPr>
          <a:xfrm>
            <a:off x="4766310" y="3690620"/>
            <a:ext cx="3378200" cy="50165"/>
          </a:xfrm>
          <a:prstGeom prst="straightConnector1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</p:cxnSp>
      <p:cxnSp>
        <p:nvCxnSpPr>
          <p:cNvPr id="15" name="Прямая со стрелкой 14"/>
          <p:cNvCxnSpPr/>
          <p:nvPr/>
        </p:nvCxnSpPr>
        <p:spPr>
          <a:xfrm>
            <a:off x="4685665" y="3740785"/>
            <a:ext cx="3469005" cy="2241550"/>
          </a:xfrm>
          <a:prstGeom prst="straightConnector1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</p:cxnSp>
      <p:pic>
        <p:nvPicPr>
          <p:cNvPr id="17" name="Изображение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120" y="780097"/>
            <a:ext cx="2710815" cy="426339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19781976">
            <a:off x="4969780" y="1747356"/>
            <a:ext cx="30045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Arial Black" panose="020B0A04020102020204" pitchFamily="34" charset="0"/>
              </a:rPr>
              <a:t>Быстрый, как</a:t>
            </a:r>
            <a:endParaRPr lang="ru-RU" sz="2400" dirty="0">
              <a:latin typeface="Arial Black" panose="020B0A040201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20937" y="3346370"/>
            <a:ext cx="29042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</a:t>
            </a:r>
            <a:r>
              <a:rPr lang="ru-RU" sz="2400" dirty="0" smtClean="0">
                <a:latin typeface="Arial Black" panose="020B0A04020102020204" pitchFamily="34" charset="0"/>
              </a:rPr>
              <a:t>Летает, как</a:t>
            </a:r>
            <a:endParaRPr lang="ru-RU" sz="2400" dirty="0">
              <a:latin typeface="Arial Black" panose="020B0A04020102020204" pitchFamily="34" charset="0"/>
            </a:endParaRPr>
          </a:p>
        </p:txBody>
      </p:sp>
      <p:pic>
        <p:nvPicPr>
          <p:cNvPr id="1026" name="Picture 2" descr="https://www.1001shina.ru/assets/gallery/128/365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66" b="1451"/>
          <a:stretch>
            <a:fillRect/>
          </a:stretch>
        </p:blipFill>
        <p:spPr bwMode="auto">
          <a:xfrm>
            <a:off x="9121140" y="4864026"/>
            <a:ext cx="2461260" cy="1811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 rot="2035644">
            <a:off x="6138031" y="4679153"/>
            <a:ext cx="2202270" cy="686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 rot="1909563">
            <a:off x="4826370" y="4896301"/>
            <a:ext cx="43175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Arial Black" panose="020B0A04020102020204" pitchFamily="34" charset="0"/>
              </a:rPr>
              <a:t>Перевозит пассажиров, но не</a:t>
            </a:r>
            <a:endParaRPr lang="ru-RU" sz="2400" dirty="0">
              <a:latin typeface="Arial Black" panose="020B0A040201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500">
        <p:split orient="vert" dir="in"/>
        <p:sndAc>
          <p:endSnd/>
        </p:sndAc>
      </p:transition>
    </mc:Choice>
    <mc:Fallback>
      <p:transition spd="slow">
        <p:split orient="vert" dir="in"/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4434" y="4572001"/>
            <a:ext cx="4371431" cy="1036320"/>
          </a:xfrm>
        </p:spPr>
        <p:txBody>
          <a:bodyPr/>
          <a:lstStyle/>
          <a:p>
            <a:pPr algn="ctr"/>
            <a:endParaRPr lang="ru-RU" altLang="en-US" dirty="0">
              <a:latin typeface="Arial Black" panose="020B0A04020102020204" pitchFamily="34" charset="0"/>
              <a:cs typeface="Arial Black" panose="020B0A04020102020204" pitchFamily="34" charset="0"/>
            </a:endParaRPr>
          </a:p>
        </p:txBody>
      </p:sp>
      <p:pic>
        <p:nvPicPr>
          <p:cNvPr id="7" name="Замещающее содержимое 6"/>
          <p:cNvPicPr>
            <a:picLocks noGrp="1" noChangeAspect="1"/>
          </p:cNvPicPr>
          <p:nvPr>
            <p:ph sz="half" idx="1"/>
          </p:nvPr>
        </p:nvPicPr>
        <p:blipFill>
          <a:blip r:embed="rId1"/>
          <a:srcRect t="11985" r="-614" b="14382"/>
          <a:stretch>
            <a:fillRect/>
          </a:stretch>
        </p:blipFill>
        <p:spPr>
          <a:xfrm>
            <a:off x="8736965" y="2916419"/>
            <a:ext cx="2705100" cy="1521460"/>
          </a:xfrm>
          <a:prstGeom prst="rect">
            <a:avLst/>
          </a:prstGeom>
        </p:spPr>
      </p:pic>
      <p:pic>
        <p:nvPicPr>
          <p:cNvPr id="6" name="Замещающее содержимое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616405" y="846138"/>
            <a:ext cx="2756535" cy="1824355"/>
          </a:xfrm>
          <a:prstGeom prst="rect">
            <a:avLst/>
          </a:prstGeom>
        </p:spPr>
      </p:pic>
      <p:cxnSp>
        <p:nvCxnSpPr>
          <p:cNvPr id="13" name="Прямая со стрелкой 12"/>
          <p:cNvCxnSpPr/>
          <p:nvPr/>
        </p:nvCxnSpPr>
        <p:spPr>
          <a:xfrm flipV="1">
            <a:off x="5669280" y="1692275"/>
            <a:ext cx="2160270" cy="1845945"/>
          </a:xfrm>
          <a:prstGeom prst="straightConnector1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</p:cxnSp>
      <p:cxnSp>
        <p:nvCxnSpPr>
          <p:cNvPr id="14" name="Прямая со стрелкой 13"/>
          <p:cNvCxnSpPr/>
          <p:nvPr/>
        </p:nvCxnSpPr>
        <p:spPr>
          <a:xfrm flipV="1">
            <a:off x="5750560" y="3599180"/>
            <a:ext cx="2606675" cy="40640"/>
          </a:xfrm>
          <a:prstGeom prst="straightConnector1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</p:cxnSp>
      <p:cxnSp>
        <p:nvCxnSpPr>
          <p:cNvPr id="15" name="Прямая со стрелкой 14"/>
          <p:cNvCxnSpPr/>
          <p:nvPr/>
        </p:nvCxnSpPr>
        <p:spPr>
          <a:xfrm>
            <a:off x="5598160" y="3589020"/>
            <a:ext cx="2556510" cy="2393315"/>
          </a:xfrm>
          <a:prstGeom prst="straightConnector1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</p:cxnSp>
      <p:pic>
        <p:nvPicPr>
          <p:cNvPr id="16" name="Изображение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857" y="1097280"/>
            <a:ext cx="7819807" cy="4672511"/>
          </a:xfrm>
          <a:prstGeom prst="rect">
            <a:avLst/>
          </a:prstGeom>
        </p:spPr>
      </p:pic>
      <p:pic>
        <p:nvPicPr>
          <p:cNvPr id="10" name="Picture 2" descr="https://www.1001shina.ru/assets/gallery/128/365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66" b="1451"/>
          <a:stretch>
            <a:fillRect/>
          </a:stretch>
        </p:blipFill>
        <p:spPr bwMode="auto">
          <a:xfrm>
            <a:off x="8911680" y="4785677"/>
            <a:ext cx="2461260" cy="1811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250">
        <p:wipe/>
        <p:sndAc>
          <p:stSnd>
            <p:snd r:embed="rId5" name="explode.wav"/>
          </p:stSnd>
        </p:sndAc>
      </p:transition>
    </mc:Choice>
    <mc:Fallback>
      <p:transition spd="slow">
        <p:wipe/>
        <p:sndAc>
          <p:stSnd>
            <p:snd r:embed="rId5" name="explod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1977" y="226424"/>
            <a:ext cx="8003177" cy="1071154"/>
          </a:xfrm>
        </p:spPr>
        <p:txBody>
          <a:bodyPr>
            <a:normAutofit fontScale="90000"/>
          </a:bodyPr>
          <a:lstStyle/>
          <a:p>
            <a:pPr algn="ctr"/>
            <a:br>
              <a:rPr lang="ru-RU" altLang="en-US" dirty="0" smtClean="0">
                <a:solidFill>
                  <a:schemeClr val="bg1"/>
                </a:solidFill>
                <a:latin typeface="Arial Black" panose="020B0A04020102020204" pitchFamily="34" charset="0"/>
                <a:cs typeface="Arial Black" panose="020B0A04020102020204" pitchFamily="34" charset="0"/>
              </a:rPr>
            </a:br>
            <a:br>
              <a:rPr lang="ru-RU" altLang="en-US" dirty="0" smtClean="0">
                <a:solidFill>
                  <a:schemeClr val="bg1"/>
                </a:solidFill>
                <a:latin typeface="Arial Black" panose="020B0A04020102020204" pitchFamily="34" charset="0"/>
                <a:cs typeface="Arial Black" panose="020B0A04020102020204" pitchFamily="34" charset="0"/>
              </a:rPr>
            </a:br>
            <a:r>
              <a:rPr lang="ru-RU" altLang="en-US" dirty="0" smtClean="0">
                <a:solidFill>
                  <a:schemeClr val="bg1"/>
                </a:solidFill>
                <a:latin typeface="Arial Black" panose="020B0A04020102020204" pitchFamily="34" charset="0"/>
                <a:cs typeface="Arial Black" panose="020B0A04020102020204" pitchFamily="34" charset="0"/>
              </a:rPr>
              <a:t>составляем </a:t>
            </a:r>
            <a:br>
              <a:rPr lang="ru-RU" altLang="en-US" dirty="0" smtClean="0">
                <a:solidFill>
                  <a:schemeClr val="bg1"/>
                </a:solidFill>
                <a:latin typeface="Arial Black" panose="020B0A04020102020204" pitchFamily="34" charset="0"/>
                <a:cs typeface="Arial Black" panose="020B0A04020102020204" pitchFamily="34" charset="0"/>
              </a:rPr>
            </a:br>
            <a:r>
              <a:rPr lang="ru-RU" altLang="en-US" dirty="0" smtClean="0">
                <a:solidFill>
                  <a:schemeClr val="bg1"/>
                </a:solidFill>
                <a:latin typeface="Arial Black" panose="020B0A04020102020204" pitchFamily="34" charset="0"/>
                <a:cs typeface="Arial Black" panose="020B0A04020102020204" pitchFamily="34" charset="0"/>
              </a:rPr>
              <a:t>загадки</a:t>
            </a:r>
            <a:br>
              <a:rPr lang="ru-RU" altLang="en-US" dirty="0" smtClean="0">
                <a:solidFill>
                  <a:schemeClr val="bg1"/>
                </a:solidFill>
                <a:latin typeface="Arial Black" panose="020B0A04020102020204" pitchFamily="34" charset="0"/>
                <a:cs typeface="Arial Black" panose="020B0A04020102020204" pitchFamily="34" charset="0"/>
              </a:rPr>
            </a:br>
            <a:br>
              <a:rPr lang="ru-RU" altLang="en-US" dirty="0">
                <a:solidFill>
                  <a:schemeClr val="bg1"/>
                </a:solidFill>
                <a:latin typeface="Arial Black" panose="020B0A04020102020204" pitchFamily="34" charset="0"/>
                <a:cs typeface="Arial Black" panose="020B0A04020102020204" pitchFamily="34" charset="0"/>
              </a:rPr>
            </a:br>
            <a:endParaRPr lang="ru-RU" altLang="en-US" dirty="0">
              <a:solidFill>
                <a:schemeClr val="bg1"/>
              </a:solidFill>
              <a:latin typeface="Arial Black" panose="020B0A04020102020204" pitchFamily="34" charset="0"/>
              <a:cs typeface="Arial Black" panose="020B0A04020102020204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0" y="1550035"/>
          <a:ext cx="5899150" cy="41662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74035"/>
                <a:gridCol w="2825115"/>
              </a:tblGrid>
              <a:tr h="9144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altLang="en-US" dirty="0">
                          <a:solidFill>
                            <a:schemeClr val="tx1"/>
                          </a:solidFill>
                        </a:rPr>
                        <a:t>ФОРМА</a:t>
                      </a:r>
                      <a:endParaRPr lang="ru-RU" altLang="en-US" dirty="0">
                        <a:solidFill>
                          <a:schemeClr val="tx1"/>
                        </a:solidFill>
                      </a:endParaRPr>
                    </a:p>
                    <a:p>
                      <a:pPr algn="ctr">
                        <a:buNone/>
                      </a:pPr>
                      <a:r>
                        <a:rPr lang="ru-RU" altLang="en-US" dirty="0">
                          <a:solidFill>
                            <a:schemeClr val="tx1"/>
                          </a:solidFill>
                        </a:rPr>
                        <a:t>(Какой формы предмет)</a:t>
                      </a:r>
                      <a:endParaRPr lang="ru-RU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ru-RU" altLang="en-US" dirty="0"/>
                    </a:p>
                    <a:p>
                      <a:pPr>
                        <a:buNone/>
                      </a:pPr>
                      <a:endParaRPr lang="ru-RU" altLang="en-US" dirty="0"/>
                    </a:p>
                    <a:p>
                      <a:pPr>
                        <a:buNone/>
                      </a:pPr>
                      <a:endParaRPr lang="ru-RU" altLang="en-US" dirty="0"/>
                    </a:p>
                  </a:txBody>
                  <a:tcPr/>
                </a:tc>
              </a:tr>
              <a:tr h="9144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altLang="en-US" b="1" dirty="0">
                          <a:solidFill>
                            <a:schemeClr val="accent3">
                              <a:lumMod val="10000"/>
                            </a:schemeClr>
                          </a:solidFill>
                        </a:rPr>
                        <a:t>ЦВЕТ</a:t>
                      </a:r>
                      <a:endParaRPr lang="ru-RU" altLang="en-US" b="1" dirty="0">
                        <a:solidFill>
                          <a:schemeClr val="accent3">
                            <a:lumMod val="10000"/>
                          </a:schemeClr>
                        </a:solidFill>
                      </a:endParaRPr>
                    </a:p>
                    <a:p>
                      <a:pPr algn="ctr">
                        <a:buNone/>
                      </a:pPr>
                      <a:r>
                        <a:rPr lang="ru-RU" altLang="en-US" b="1" dirty="0" smtClean="0">
                          <a:solidFill>
                            <a:schemeClr val="accent3">
                              <a:lumMod val="10000"/>
                            </a:schemeClr>
                          </a:solidFill>
                        </a:rPr>
                        <a:t>(</a:t>
                      </a:r>
                      <a:r>
                        <a:rPr lang="ru-RU" altLang="en-US" b="1" dirty="0">
                          <a:solidFill>
                            <a:schemeClr val="accent3">
                              <a:lumMod val="10000"/>
                            </a:schemeClr>
                          </a:solidFill>
                        </a:rPr>
                        <a:t>какого цвета предмет)</a:t>
                      </a:r>
                      <a:endParaRPr lang="ru-RU" altLang="en-US" b="1" dirty="0">
                        <a:solidFill>
                          <a:schemeClr val="accent3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ru-RU" altLang="en-US" dirty="0"/>
                    </a:p>
                    <a:p>
                      <a:pPr>
                        <a:buNone/>
                      </a:pPr>
                      <a:endParaRPr lang="ru-RU" altLang="en-US" dirty="0"/>
                    </a:p>
                    <a:p>
                      <a:pPr>
                        <a:buNone/>
                      </a:pPr>
                      <a:endParaRPr lang="ru-RU" altLang="en-US" dirty="0"/>
                    </a:p>
                  </a:txBody>
                  <a:tcPr/>
                </a:tc>
              </a:tr>
              <a:tr h="1341120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ru-RU" altLang="en-US" b="1" dirty="0" smtClean="0">
                          <a:solidFill>
                            <a:schemeClr val="accent3">
                              <a:lumMod val="10000"/>
                            </a:schemeClr>
                          </a:solidFill>
                        </a:rPr>
                        <a:t>              ВЕЛИЧИНА</a:t>
                      </a:r>
                      <a:endParaRPr lang="ru-RU" altLang="en-US" b="1" dirty="0" smtClean="0">
                        <a:solidFill>
                          <a:schemeClr val="accent3">
                            <a:lumMod val="10000"/>
                          </a:schemeClr>
                        </a:solidFill>
                      </a:endParaRPr>
                    </a:p>
                    <a:p>
                      <a:pPr algn="l">
                        <a:buNone/>
                      </a:pPr>
                      <a:r>
                        <a:rPr lang="ru-RU" altLang="en-US" sz="1600" b="1" dirty="0" smtClean="0">
                          <a:solidFill>
                            <a:schemeClr val="accent3">
                              <a:lumMod val="10000"/>
                            </a:schemeClr>
                          </a:solidFill>
                        </a:rPr>
                        <a:t>(большой-маленький, толстый-тонкий,</a:t>
                      </a:r>
                      <a:r>
                        <a:rPr lang="ru-RU" altLang="en-US" sz="1600" b="1" baseline="0" dirty="0" smtClean="0">
                          <a:solidFill>
                            <a:schemeClr val="accent3">
                              <a:lumMod val="10000"/>
                            </a:schemeClr>
                          </a:solidFill>
                        </a:rPr>
                        <a:t> </a:t>
                      </a:r>
                      <a:r>
                        <a:rPr lang="ru-RU" altLang="en-US" sz="1600" b="1" dirty="0" smtClean="0">
                          <a:solidFill>
                            <a:schemeClr val="accent3">
                              <a:lumMod val="10000"/>
                            </a:schemeClr>
                          </a:solidFill>
                        </a:rPr>
                        <a:t>широкий-узкий</a:t>
                      </a:r>
                      <a:r>
                        <a:rPr lang="ru-RU" altLang="en-US" sz="1600" b="1" dirty="0">
                          <a:solidFill>
                            <a:schemeClr val="accent3">
                              <a:lumMod val="10000"/>
                            </a:schemeClr>
                          </a:solidFill>
                        </a:rPr>
                        <a:t>, </a:t>
                      </a:r>
                      <a:r>
                        <a:rPr lang="ru-RU" altLang="en-US" sz="1600" b="1" dirty="0" smtClean="0">
                          <a:solidFill>
                            <a:schemeClr val="accent3">
                              <a:lumMod val="10000"/>
                            </a:schemeClr>
                          </a:solidFill>
                        </a:rPr>
                        <a:t>длинный-короткий,                         высокий-низкий</a:t>
                      </a:r>
                      <a:r>
                        <a:rPr lang="ru-RU" altLang="en-US" sz="1600" b="1" dirty="0">
                          <a:solidFill>
                            <a:schemeClr val="accent3">
                              <a:lumMod val="10000"/>
                            </a:schemeClr>
                          </a:solidFill>
                        </a:rPr>
                        <a:t>)</a:t>
                      </a:r>
                      <a:endParaRPr lang="ru-RU" altLang="en-US" sz="1600" b="1" dirty="0">
                        <a:solidFill>
                          <a:schemeClr val="accent3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ru-RU" altLang="en-US" dirty="0"/>
                    </a:p>
                    <a:p>
                      <a:pPr>
                        <a:buNone/>
                      </a:pPr>
                      <a:endParaRPr lang="ru-RU" altLang="en-US" dirty="0"/>
                    </a:p>
                    <a:p>
                      <a:pPr>
                        <a:buNone/>
                      </a:pPr>
                      <a:endParaRPr lang="ru-RU" altLang="en-US" dirty="0"/>
                    </a:p>
                    <a:p>
                      <a:pPr>
                        <a:buNone/>
                      </a:pPr>
                      <a:endParaRPr lang="ru-RU" altLang="en-US" dirty="0"/>
                    </a:p>
                  </a:txBody>
                  <a:tcPr/>
                </a:tc>
              </a:tr>
              <a:tr h="99631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altLang="en-US" b="1" dirty="0" smtClean="0">
                          <a:solidFill>
                            <a:schemeClr val="accent3">
                              <a:lumMod val="10000"/>
                            </a:schemeClr>
                          </a:solidFill>
                        </a:rPr>
                        <a:t>МАТЕРИАЛ</a:t>
                      </a:r>
                      <a:endParaRPr lang="ru-RU" altLang="en-US" b="1" dirty="0">
                        <a:solidFill>
                          <a:schemeClr val="accent3">
                            <a:lumMod val="10000"/>
                          </a:schemeClr>
                        </a:solidFill>
                      </a:endParaRPr>
                    </a:p>
                    <a:p>
                      <a:pPr algn="ctr">
                        <a:buNone/>
                      </a:pPr>
                      <a:r>
                        <a:rPr lang="ru-RU" altLang="en-US" b="1" dirty="0">
                          <a:solidFill>
                            <a:schemeClr val="accent3">
                              <a:lumMod val="10000"/>
                            </a:schemeClr>
                          </a:solidFill>
                        </a:rPr>
                        <a:t>(из чего сделан предмет)</a:t>
                      </a:r>
                      <a:endParaRPr lang="ru-RU" altLang="en-US" b="1" dirty="0">
                        <a:solidFill>
                          <a:schemeClr val="accent3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ru-RU" altLang="en-US" dirty="0"/>
                    </a:p>
                    <a:p>
                      <a:pPr>
                        <a:buNone/>
                      </a:pPr>
                      <a:endParaRPr lang="ru-RU" altLang="en-US" dirty="0"/>
                    </a:p>
                    <a:p>
                      <a:pPr>
                        <a:buNone/>
                      </a:pPr>
                      <a:endParaRPr lang="ru-RU" alt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Замещающее содержимое 3"/>
          <p:cNvPicPr>
            <a:picLocks noGrp="1"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3775941" y="1592232"/>
            <a:ext cx="1659664" cy="724970"/>
          </a:xfrm>
          <a:prstGeom prst="rect">
            <a:avLst/>
          </a:prstGeom>
        </p:spPr>
      </p:pic>
      <p:pic>
        <p:nvPicPr>
          <p:cNvPr id="5" name="Изображение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3898" y="2504609"/>
            <a:ext cx="1651707" cy="768070"/>
          </a:xfrm>
          <a:prstGeom prst="rect">
            <a:avLst/>
          </a:prstGeom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6871063" y="1550127"/>
          <a:ext cx="5320936" cy="41430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9900"/>
                <a:gridCol w="2461036"/>
              </a:tblGrid>
              <a:tr h="1018902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ru-RU" altLang="en-US" sz="2000" b="0" dirty="0" smtClean="0">
                        <a:latin typeface="Arial Black" panose="020B0A04020102020204" pitchFamily="34" charset="0"/>
                        <a:cs typeface="Arial Black" panose="020B0A04020102020204" pitchFamily="34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ru-RU" altLang="en-US" sz="2000" b="0" dirty="0" smtClean="0">
                          <a:latin typeface="Arial Black" panose="020B0A04020102020204" pitchFamily="34" charset="0"/>
                          <a:cs typeface="Arial Black" panose="020B0A04020102020204" pitchFamily="34" charset="0"/>
                        </a:rPr>
                        <a:t>Какой</a:t>
                      </a:r>
                      <a:r>
                        <a:rPr lang="ru-RU" altLang="en-US" sz="2000" b="0" dirty="0">
                          <a:latin typeface="Arial Black" panose="020B0A04020102020204" pitchFamily="34" charset="0"/>
                          <a:cs typeface="Arial Black" panose="020B0A04020102020204" pitchFamily="34" charset="0"/>
                        </a:rPr>
                        <a:t>? </a:t>
                      </a:r>
                      <a:endParaRPr lang="ru-RU" altLang="en-US" sz="2000" b="0" dirty="0" smtClean="0">
                        <a:latin typeface="Arial Black" panose="020B0A04020102020204" pitchFamily="34" charset="0"/>
                        <a:cs typeface="Arial Black" panose="020B0A04020102020204" pitchFamily="34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ru-RU" altLang="en-US" sz="2000" b="0" dirty="0" smtClean="0">
                          <a:latin typeface="Arial Black" panose="020B0A04020102020204" pitchFamily="34" charset="0"/>
                          <a:cs typeface="Arial Black" panose="020B0A04020102020204" pitchFamily="34" charset="0"/>
                        </a:rPr>
                        <a:t>(</a:t>
                      </a:r>
                      <a:r>
                        <a:rPr lang="ru-RU" altLang="en-US" sz="2000" b="0" dirty="0">
                          <a:latin typeface="Arial Black" panose="020B0A04020102020204" pitchFamily="34" charset="0"/>
                          <a:cs typeface="Arial Black" panose="020B0A04020102020204" pitchFamily="34" charset="0"/>
                        </a:rPr>
                        <a:t>Что делает?)</a:t>
                      </a:r>
                      <a:endParaRPr lang="ru-RU" altLang="en-US" sz="2000" b="0" dirty="0">
                        <a:latin typeface="Arial Black" panose="020B0A04020102020204" pitchFamily="34" charset="0"/>
                        <a:cs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ru-RU" altLang="en-US" sz="2000" b="0" dirty="0" smtClean="0">
                        <a:latin typeface="Arial Black" panose="020B0A04020102020204" pitchFamily="34" charset="0"/>
                        <a:cs typeface="Arial Black" panose="020B0A04020102020204" pitchFamily="34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ru-RU" altLang="en-US" sz="2000" b="0" dirty="0" smtClean="0">
                          <a:latin typeface="Arial Black" panose="020B0A04020102020204" pitchFamily="34" charset="0"/>
                          <a:cs typeface="Arial Black" panose="020B0A04020102020204" pitchFamily="34" charset="0"/>
                        </a:rPr>
                        <a:t>Что </a:t>
                      </a:r>
                      <a:r>
                        <a:rPr lang="ru-RU" altLang="en-US" sz="2000" b="0" dirty="0">
                          <a:latin typeface="Arial Black" panose="020B0A04020102020204" pitchFamily="34" charset="0"/>
                          <a:cs typeface="Arial Black" panose="020B0A04020102020204" pitchFamily="34" charset="0"/>
                        </a:rPr>
                        <a:t>такое же?</a:t>
                      </a:r>
                      <a:endParaRPr lang="ru-RU" altLang="en-US" sz="2000" b="0" dirty="0">
                        <a:latin typeface="Arial Black" panose="020B0A04020102020204" pitchFamily="34" charset="0"/>
                        <a:cs typeface="Arial Black" panose="020B0A04020102020204" pitchFamily="34" charset="0"/>
                      </a:endParaRPr>
                    </a:p>
                  </a:txBody>
                  <a:tcPr/>
                </a:tc>
              </a:tr>
              <a:tr h="827314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altLang="en-US" sz="200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Arial Black" panose="020B0A04020102020204" pitchFamily="34" charset="0"/>
                          <a:cs typeface="Arial Black" panose="020B0A04020102020204" pitchFamily="34" charset="0"/>
                        </a:rPr>
                        <a:t>быстрый</a:t>
                      </a:r>
                      <a:endParaRPr lang="ru-RU" altLang="en-US" sz="2000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Arial Black" panose="020B0A04020102020204" pitchFamily="34" charset="0"/>
                        <a:cs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ru-RU" altLang="en-US" sz="2000" dirty="0" smtClean="0">
                          <a:solidFill>
                            <a:srgbClr val="FF0000"/>
                          </a:solidFill>
                          <a:latin typeface="Arial Black" panose="020B0A04020102020204" pitchFamily="34" charset="0"/>
                          <a:cs typeface="Arial Black" panose="020B0A04020102020204" pitchFamily="34" charset="0"/>
                        </a:rPr>
                        <a:t>как</a:t>
                      </a:r>
                      <a:r>
                        <a:rPr lang="ru-RU" altLang="en-US" sz="200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Arial Black" panose="020B0A04020102020204" pitchFamily="34" charset="0"/>
                          <a:cs typeface="Arial Black" panose="020B0A04020102020204" pitchFamily="34" charset="0"/>
                        </a:rPr>
                        <a:t>         гепард</a:t>
                      </a:r>
                      <a:endParaRPr lang="ru-RU" altLang="en-US" sz="2000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Arial Black" panose="020B0A04020102020204" pitchFamily="34" charset="0"/>
                        <a:cs typeface="Arial Black" panose="020B0A04020102020204" pitchFamily="34" charset="0"/>
                      </a:endParaRPr>
                    </a:p>
                  </a:txBody>
                  <a:tcPr/>
                </a:tc>
              </a:tr>
              <a:tr h="986209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altLang="en-US" sz="200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Arial Black" panose="020B0A04020102020204" pitchFamily="34" charset="0"/>
                          <a:cs typeface="Arial Black" panose="020B0A04020102020204" pitchFamily="34" charset="0"/>
                        </a:rPr>
                        <a:t>летает</a:t>
                      </a:r>
                      <a:endParaRPr lang="ru-RU" altLang="en-US" sz="2000" dirty="0" smtClean="0">
                        <a:solidFill>
                          <a:schemeClr val="accent4">
                            <a:lumMod val="10000"/>
                          </a:schemeClr>
                        </a:solidFill>
                        <a:latin typeface="Arial Black" panose="020B0A04020102020204" pitchFamily="34" charset="0"/>
                        <a:cs typeface="Arial Black" panose="020B0A04020102020204" pitchFamily="34" charset="0"/>
                      </a:endParaRPr>
                    </a:p>
                    <a:p>
                      <a:pPr algn="ctr">
                        <a:buNone/>
                      </a:pPr>
                      <a:endParaRPr lang="ru-RU" altLang="en-US" sz="2000" dirty="0" smtClean="0">
                        <a:solidFill>
                          <a:schemeClr val="accent4">
                            <a:lumMod val="10000"/>
                          </a:schemeClr>
                        </a:solidFill>
                        <a:latin typeface="Arial Black" panose="020B0A04020102020204" pitchFamily="34" charset="0"/>
                        <a:cs typeface="Arial Black" panose="020B0A04020102020204" pitchFamily="34" charset="0"/>
                      </a:endParaRPr>
                    </a:p>
                    <a:p>
                      <a:pPr algn="ctr">
                        <a:buNone/>
                      </a:pPr>
                      <a:endParaRPr lang="ru-RU" altLang="en-US" sz="2000" dirty="0" smtClean="0">
                        <a:solidFill>
                          <a:schemeClr val="accent4">
                            <a:lumMod val="10000"/>
                          </a:schemeClr>
                        </a:solidFill>
                        <a:latin typeface="Arial Black" panose="020B0A04020102020204" pitchFamily="34" charset="0"/>
                        <a:cs typeface="Arial Black" panose="020B0A04020102020204" pitchFamily="34" charset="0"/>
                      </a:endParaRPr>
                    </a:p>
                    <a:p>
                      <a:pPr algn="ctr">
                        <a:buNone/>
                      </a:pPr>
                      <a:endParaRPr lang="ru-RU" altLang="en-US" sz="2000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Arial Black" panose="020B0A04020102020204" pitchFamily="34" charset="0"/>
                        <a:cs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ru-RU" altLang="en-US" sz="2000" dirty="0" smtClean="0">
                          <a:solidFill>
                            <a:srgbClr val="FF0000"/>
                          </a:solidFill>
                          <a:latin typeface="Arial Black" panose="020B0A04020102020204" pitchFamily="34" charset="0"/>
                          <a:cs typeface="Arial Black" panose="020B0A04020102020204" pitchFamily="34" charset="0"/>
                        </a:rPr>
                        <a:t>как</a:t>
                      </a:r>
                      <a:r>
                        <a:rPr lang="ru-RU" altLang="en-US" sz="200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Arial Black" panose="020B0A04020102020204" pitchFamily="34" charset="0"/>
                          <a:cs typeface="Arial Black" panose="020B0A04020102020204" pitchFamily="34" charset="0"/>
                        </a:rPr>
                        <a:t>           птица</a:t>
                      </a:r>
                      <a:endParaRPr lang="ru-RU" altLang="en-US" sz="2000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Arial Black" panose="020B0A04020102020204" pitchFamily="34" charset="0"/>
                        <a:cs typeface="Arial Black" panose="020B0A04020102020204" pitchFamily="34" charset="0"/>
                      </a:endParaRPr>
                    </a:p>
                  </a:txBody>
                  <a:tcPr/>
                </a:tc>
              </a:tr>
              <a:tr h="986209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altLang="en-US" sz="200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Arial Black" panose="020B0A04020102020204" pitchFamily="34" charset="0"/>
                          <a:cs typeface="Arial Black" panose="020B0A04020102020204" pitchFamily="34" charset="0"/>
                        </a:rPr>
                        <a:t>перевозит</a:t>
                      </a:r>
                      <a:r>
                        <a:rPr lang="ru-RU" altLang="en-US" sz="2000" baseline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Arial Black" panose="020B0A04020102020204" pitchFamily="34" charset="0"/>
                          <a:cs typeface="Arial Black" panose="020B0A04020102020204" pitchFamily="34" charset="0"/>
                        </a:rPr>
                        <a:t> пассажиров</a:t>
                      </a:r>
                      <a:endParaRPr lang="ru-RU" altLang="en-US" sz="2000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Arial Black" panose="020B0A04020102020204" pitchFamily="34" charset="0"/>
                        <a:cs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ru-RU" altLang="en-US" sz="2000" dirty="0" smtClean="0">
                          <a:solidFill>
                            <a:srgbClr val="FF0000"/>
                          </a:solidFill>
                          <a:latin typeface="Arial Black" panose="020B0A04020102020204" pitchFamily="34" charset="0"/>
                          <a:cs typeface="Arial Black" panose="020B0A04020102020204" pitchFamily="34" charset="0"/>
                        </a:rPr>
                        <a:t>но не    </a:t>
                      </a:r>
                      <a:r>
                        <a:rPr lang="ru-RU" altLang="en-US" sz="200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Arial Black" panose="020B0A04020102020204" pitchFamily="34" charset="0"/>
                          <a:cs typeface="Arial Black" panose="020B0A04020102020204" pitchFamily="34" charset="0"/>
                        </a:rPr>
                        <a:t>автобус</a:t>
                      </a:r>
                      <a:endParaRPr lang="ru-RU" altLang="en-US" sz="2000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Arial Black" panose="020B0A04020102020204" pitchFamily="34" charset="0"/>
                        <a:cs typeface="Arial Black" panose="020B0A040201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Изображение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6195" y="3716634"/>
            <a:ext cx="754291" cy="706016"/>
          </a:xfrm>
          <a:prstGeom prst="rect">
            <a:avLst/>
          </a:prstGeom>
        </p:spPr>
      </p:pic>
      <p:pic>
        <p:nvPicPr>
          <p:cNvPr id="8" name="Изображение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82636" y="3715999"/>
            <a:ext cx="1123403" cy="659140"/>
          </a:xfrm>
          <a:prstGeom prst="rect">
            <a:avLst/>
          </a:prstGeom>
        </p:spPr>
      </p:pic>
      <p:pic>
        <p:nvPicPr>
          <p:cNvPr id="9" name="Изображение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72841" y="3710211"/>
            <a:ext cx="825855" cy="671007"/>
          </a:xfrm>
          <a:prstGeom prst="rect">
            <a:avLst/>
          </a:prstGeom>
        </p:spPr>
      </p:pic>
      <p:pic>
        <p:nvPicPr>
          <p:cNvPr id="10" name="Изображение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12202" y="4818727"/>
            <a:ext cx="794113" cy="82370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317966" y="452846"/>
            <a:ext cx="5852160" cy="232955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en-US" dirty="0">
                <a:latin typeface="Arial Black" panose="020B0A04020102020204" pitchFamily="34" charset="0"/>
                <a:cs typeface="Arial Black" panose="020B0A04020102020204" pitchFamily="34" charset="0"/>
                <a:sym typeface="+mn-ea"/>
              </a:rPr>
              <a:t>Угадай, что это?</a:t>
            </a:r>
            <a:endParaRPr lang="ru-RU" altLang="en-US" dirty="0">
              <a:latin typeface="Arial Black" panose="020B0A04020102020204" pitchFamily="34" charset="0"/>
              <a:cs typeface="Arial Black" panose="020B0A04020102020204" pitchFamily="34" charset="0"/>
            </a:endParaRPr>
          </a:p>
        </p:txBody>
      </p:sp>
      <p:pic>
        <p:nvPicPr>
          <p:cNvPr id="110" name="Замещающее содержимое 109"/>
          <p:cNvPicPr>
            <a:picLocks noGrp="1" noChangeAspect="1"/>
          </p:cNvPicPr>
          <p:nvPr>
            <p:ph sz="half" idx="1"/>
          </p:nvPr>
        </p:nvPicPr>
        <p:blipFill rotWithShape="1">
          <a:blip r:embed="rId1"/>
          <a:stretch>
            <a:fillRect/>
          </a:stretch>
        </p:blipFill>
        <p:spPr>
          <a:xfrm>
            <a:off x="4014652" y="1087160"/>
            <a:ext cx="4423953" cy="565936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Замещающее содержимое 1"/>
          <p:cNvSpPr>
            <a:spLocks noGrp="1"/>
          </p:cNvSpPr>
          <p:nvPr>
            <p:ph sz="half" idx="2"/>
          </p:nvPr>
        </p:nvSpPr>
        <p:spPr>
          <a:xfrm>
            <a:off x="6618030" y="171995"/>
            <a:ext cx="4934479" cy="3615266"/>
          </a:xfrm>
        </p:spPr>
        <p:txBody>
          <a:bodyPr/>
          <a:lstStyle/>
          <a:p>
            <a:endParaRPr lang="ru-RU" altLang="en-US" dirty="0"/>
          </a:p>
        </p:txBody>
      </p:sp>
      <p:pic>
        <p:nvPicPr>
          <p:cNvPr id="102" name="Изображение 101"/>
          <p:cNvPicPr/>
          <p:nvPr/>
        </p:nvPicPr>
        <p:blipFill>
          <a:blip r:embed="rId2"/>
          <a:stretch>
            <a:fillRect/>
          </a:stretch>
        </p:blipFill>
        <p:spPr>
          <a:xfrm>
            <a:off x="6096000" y="3429000"/>
            <a:ext cx="0" cy="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500">
        <p:wedge/>
      </p:transition>
    </mc:Choice>
    <mc:Fallback>
      <p:transition spd="slow">
        <p:wedg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ru-RU" altLang="en-US" dirty="0"/>
          </a:p>
        </p:txBody>
      </p:sp>
      <p:pic>
        <p:nvPicPr>
          <p:cNvPr id="110" name="Замещающее содержимое 109"/>
          <p:cNvPicPr>
            <a:picLocks noGrp="1" noChangeAspect="1"/>
          </p:cNvPicPr>
          <p:nvPr>
            <p:ph sz="half" idx="1"/>
          </p:nvPr>
        </p:nvPicPr>
        <p:blipFill rotWithShape="1">
          <a:blip r:embed="rId1"/>
          <a:stretch>
            <a:fillRect/>
          </a:stretch>
        </p:blipFill>
        <p:spPr>
          <a:xfrm>
            <a:off x="2577738" y="622415"/>
            <a:ext cx="4617855" cy="590741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3" name="Замещающее содержимое 102"/>
          <p:cNvPicPr>
            <a:picLocks noGrp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480662" y="1182507"/>
            <a:ext cx="3944983" cy="345916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" name="Изображение 101"/>
          <p:cNvPicPr/>
          <p:nvPr/>
        </p:nvPicPr>
        <p:blipFill>
          <a:blip r:embed="rId3"/>
          <a:stretch>
            <a:fillRect/>
          </a:stretch>
        </p:blipFill>
        <p:spPr>
          <a:xfrm>
            <a:off x="6096000" y="3429000"/>
            <a:ext cx="0" cy="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25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ru-RU" altLang="en-US" dirty="0"/>
          </a:p>
        </p:txBody>
      </p:sp>
      <p:pic>
        <p:nvPicPr>
          <p:cNvPr id="104" name="Замещающее содержимое 103"/>
          <p:cNvPicPr>
            <a:picLocks noGrp="1"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1838343" y="189410"/>
            <a:ext cx="7939579" cy="644345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Замещающее содержимое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altLang="en-US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ru-RU" altLang="en-US" dirty="0"/>
          </a:p>
        </p:txBody>
      </p:sp>
      <p:pic>
        <p:nvPicPr>
          <p:cNvPr id="104" name="Замещающее содержимое 103"/>
          <p:cNvPicPr>
            <a:picLocks noGrp="1"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4996543" y="740791"/>
            <a:ext cx="6603274" cy="5359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0" name="Замещающее содержимое 99"/>
          <p:cNvPicPr>
            <a:picLocks noGrp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48641" y="1611086"/>
            <a:ext cx="4023360" cy="3196861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 isContent="1"/>
        <p:sndAc>
          <p:stSnd>
            <p:snd r:embed="rId3" name="arrow.wav"/>
          </p:stSnd>
        </p:sndAc>
      </p:transition>
    </mc:Choice>
    <mc:Fallback>
      <p:transition spd="slow">
        <p:fade/>
        <p:sndAc>
          <p:stSnd>
            <p:snd r:embed="rId3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1977" y="226424"/>
            <a:ext cx="8003177" cy="1071154"/>
          </a:xfrm>
        </p:spPr>
        <p:txBody>
          <a:bodyPr>
            <a:normAutofit fontScale="90000"/>
          </a:bodyPr>
          <a:lstStyle/>
          <a:p>
            <a:pPr algn="ctr"/>
            <a:br>
              <a:rPr lang="ru-RU" altLang="en-US" dirty="0" smtClean="0">
                <a:solidFill>
                  <a:schemeClr val="bg1"/>
                </a:solidFill>
                <a:latin typeface="Arial Black" panose="020B0A04020102020204" pitchFamily="34" charset="0"/>
                <a:cs typeface="Arial Black" panose="020B0A04020102020204" pitchFamily="34" charset="0"/>
              </a:rPr>
            </a:br>
            <a:br>
              <a:rPr lang="ru-RU" altLang="en-US" dirty="0" smtClean="0">
                <a:solidFill>
                  <a:schemeClr val="bg1"/>
                </a:solidFill>
                <a:latin typeface="Arial Black" panose="020B0A04020102020204" pitchFamily="34" charset="0"/>
                <a:cs typeface="Arial Black" panose="020B0A04020102020204" pitchFamily="34" charset="0"/>
              </a:rPr>
            </a:br>
            <a:r>
              <a:rPr lang="ru-RU" altLang="en-US" dirty="0" smtClean="0">
                <a:solidFill>
                  <a:schemeClr val="bg1"/>
                </a:solidFill>
                <a:latin typeface="Arial Black" panose="020B0A04020102020204" pitchFamily="34" charset="0"/>
                <a:cs typeface="Arial Black" panose="020B0A04020102020204" pitchFamily="34" charset="0"/>
              </a:rPr>
              <a:t>составляем </a:t>
            </a:r>
            <a:br>
              <a:rPr lang="ru-RU" altLang="en-US" dirty="0" smtClean="0">
                <a:solidFill>
                  <a:schemeClr val="bg1"/>
                </a:solidFill>
                <a:latin typeface="Arial Black" panose="020B0A04020102020204" pitchFamily="34" charset="0"/>
                <a:cs typeface="Arial Black" panose="020B0A04020102020204" pitchFamily="34" charset="0"/>
              </a:rPr>
            </a:br>
            <a:r>
              <a:rPr lang="ru-RU" altLang="en-US" dirty="0" smtClean="0">
                <a:solidFill>
                  <a:schemeClr val="bg1"/>
                </a:solidFill>
                <a:latin typeface="Arial Black" panose="020B0A04020102020204" pitchFamily="34" charset="0"/>
                <a:cs typeface="Arial Black" panose="020B0A04020102020204" pitchFamily="34" charset="0"/>
              </a:rPr>
              <a:t>загадки</a:t>
            </a:r>
            <a:br>
              <a:rPr lang="ru-RU" altLang="en-US" dirty="0" smtClean="0">
                <a:solidFill>
                  <a:schemeClr val="bg1"/>
                </a:solidFill>
                <a:latin typeface="Arial Black" panose="020B0A04020102020204" pitchFamily="34" charset="0"/>
                <a:cs typeface="Arial Black" panose="020B0A04020102020204" pitchFamily="34" charset="0"/>
              </a:rPr>
            </a:br>
            <a:br>
              <a:rPr lang="ru-RU" altLang="en-US" dirty="0">
                <a:solidFill>
                  <a:schemeClr val="bg1"/>
                </a:solidFill>
                <a:latin typeface="Arial Black" panose="020B0A04020102020204" pitchFamily="34" charset="0"/>
                <a:cs typeface="Arial Black" panose="020B0A04020102020204" pitchFamily="34" charset="0"/>
              </a:rPr>
            </a:br>
            <a:endParaRPr lang="ru-RU" altLang="en-US" dirty="0">
              <a:solidFill>
                <a:schemeClr val="bg1"/>
              </a:solidFill>
              <a:latin typeface="Arial Black" panose="020B0A04020102020204" pitchFamily="34" charset="0"/>
              <a:cs typeface="Arial Black" panose="020B0A04020102020204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0" y="1550128"/>
          <a:ext cx="6392091" cy="42377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30408"/>
                <a:gridCol w="3061683"/>
              </a:tblGrid>
              <a:tr h="872442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altLang="en-US" dirty="0">
                          <a:solidFill>
                            <a:schemeClr val="tx1"/>
                          </a:solidFill>
                        </a:rPr>
                        <a:t>ФОРМА</a:t>
                      </a:r>
                      <a:endParaRPr lang="ru-RU" altLang="en-US" dirty="0">
                        <a:solidFill>
                          <a:schemeClr val="tx1"/>
                        </a:solidFill>
                      </a:endParaRPr>
                    </a:p>
                    <a:p>
                      <a:pPr algn="ctr">
                        <a:buNone/>
                      </a:pPr>
                      <a:r>
                        <a:rPr lang="ru-RU" altLang="en-US" dirty="0">
                          <a:solidFill>
                            <a:schemeClr val="tx1"/>
                          </a:solidFill>
                        </a:rPr>
                        <a:t>(Какой формы предмет)</a:t>
                      </a:r>
                      <a:endParaRPr lang="ru-RU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ru-RU" altLang="en-US" dirty="0"/>
                    </a:p>
                    <a:p>
                      <a:pPr>
                        <a:buNone/>
                      </a:pPr>
                      <a:endParaRPr lang="ru-RU" altLang="en-US" dirty="0"/>
                    </a:p>
                    <a:p>
                      <a:pPr>
                        <a:buNone/>
                      </a:pPr>
                      <a:endParaRPr lang="ru-RU" altLang="en-US" dirty="0"/>
                    </a:p>
                  </a:txBody>
                  <a:tcPr/>
                </a:tc>
              </a:tr>
              <a:tr h="872442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altLang="en-US" b="1" dirty="0">
                          <a:solidFill>
                            <a:schemeClr val="accent3">
                              <a:lumMod val="10000"/>
                            </a:schemeClr>
                          </a:solidFill>
                        </a:rPr>
                        <a:t>ЦВЕТ</a:t>
                      </a:r>
                      <a:endParaRPr lang="ru-RU" altLang="en-US" b="1" dirty="0">
                        <a:solidFill>
                          <a:schemeClr val="accent3">
                            <a:lumMod val="10000"/>
                          </a:schemeClr>
                        </a:solidFill>
                      </a:endParaRPr>
                    </a:p>
                    <a:p>
                      <a:pPr algn="ctr">
                        <a:buNone/>
                      </a:pPr>
                      <a:r>
                        <a:rPr lang="ru-RU" altLang="en-US" b="1" dirty="0" smtClean="0">
                          <a:solidFill>
                            <a:schemeClr val="accent3">
                              <a:lumMod val="10000"/>
                            </a:schemeClr>
                          </a:solidFill>
                        </a:rPr>
                        <a:t>(</a:t>
                      </a:r>
                      <a:r>
                        <a:rPr lang="ru-RU" altLang="en-US" b="1" dirty="0">
                          <a:solidFill>
                            <a:schemeClr val="accent3">
                              <a:lumMod val="10000"/>
                            </a:schemeClr>
                          </a:solidFill>
                        </a:rPr>
                        <a:t>какого цвета предмет)</a:t>
                      </a:r>
                      <a:endParaRPr lang="ru-RU" altLang="en-US" b="1" dirty="0">
                        <a:solidFill>
                          <a:schemeClr val="accent3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ru-RU" altLang="en-US" dirty="0"/>
                    </a:p>
                    <a:p>
                      <a:pPr>
                        <a:buNone/>
                      </a:pPr>
                      <a:endParaRPr lang="ru-RU" altLang="en-US" dirty="0"/>
                    </a:p>
                    <a:p>
                      <a:pPr>
                        <a:buNone/>
                      </a:pPr>
                      <a:endParaRPr lang="ru-RU" altLang="en-US" dirty="0"/>
                    </a:p>
                  </a:txBody>
                  <a:tcPr/>
                </a:tc>
              </a:tr>
              <a:tr h="1279581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ru-RU" altLang="en-US" b="1" dirty="0" smtClean="0">
                          <a:solidFill>
                            <a:schemeClr val="accent3">
                              <a:lumMod val="10000"/>
                            </a:schemeClr>
                          </a:solidFill>
                        </a:rPr>
                        <a:t>              ВЕЛИЧИНА</a:t>
                      </a:r>
                      <a:endParaRPr lang="ru-RU" altLang="en-US" b="1" dirty="0" smtClean="0">
                        <a:solidFill>
                          <a:schemeClr val="accent3">
                            <a:lumMod val="10000"/>
                          </a:schemeClr>
                        </a:solidFill>
                      </a:endParaRPr>
                    </a:p>
                    <a:p>
                      <a:pPr algn="l">
                        <a:buNone/>
                      </a:pPr>
                      <a:r>
                        <a:rPr lang="ru-RU" altLang="en-US" sz="1600" b="1" dirty="0" smtClean="0">
                          <a:solidFill>
                            <a:schemeClr val="accent3">
                              <a:lumMod val="10000"/>
                            </a:schemeClr>
                          </a:solidFill>
                        </a:rPr>
                        <a:t>(большой-маленький, толстый-тонкий,</a:t>
                      </a:r>
                      <a:r>
                        <a:rPr lang="ru-RU" altLang="en-US" sz="1600" b="1" baseline="0" dirty="0" smtClean="0">
                          <a:solidFill>
                            <a:schemeClr val="accent3">
                              <a:lumMod val="10000"/>
                            </a:schemeClr>
                          </a:solidFill>
                        </a:rPr>
                        <a:t> </a:t>
                      </a:r>
                      <a:r>
                        <a:rPr lang="ru-RU" altLang="en-US" sz="1600" b="1" dirty="0" smtClean="0">
                          <a:solidFill>
                            <a:schemeClr val="accent3">
                              <a:lumMod val="10000"/>
                            </a:schemeClr>
                          </a:solidFill>
                        </a:rPr>
                        <a:t>широкий-узкий</a:t>
                      </a:r>
                      <a:r>
                        <a:rPr lang="ru-RU" altLang="en-US" sz="1600" b="1" dirty="0">
                          <a:solidFill>
                            <a:schemeClr val="accent3">
                              <a:lumMod val="10000"/>
                            </a:schemeClr>
                          </a:solidFill>
                        </a:rPr>
                        <a:t>, </a:t>
                      </a:r>
                      <a:r>
                        <a:rPr lang="ru-RU" altLang="en-US" sz="1600" b="1" dirty="0" smtClean="0">
                          <a:solidFill>
                            <a:schemeClr val="accent3">
                              <a:lumMod val="10000"/>
                            </a:schemeClr>
                          </a:solidFill>
                        </a:rPr>
                        <a:t>длинный-короткий,                         высокий-низкий</a:t>
                      </a:r>
                      <a:r>
                        <a:rPr lang="ru-RU" altLang="en-US" sz="1600" b="1" dirty="0">
                          <a:solidFill>
                            <a:schemeClr val="accent3">
                              <a:lumMod val="10000"/>
                            </a:schemeClr>
                          </a:solidFill>
                        </a:rPr>
                        <a:t>)</a:t>
                      </a:r>
                      <a:endParaRPr lang="ru-RU" altLang="en-US" sz="1600" b="1" dirty="0">
                        <a:solidFill>
                          <a:schemeClr val="accent3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ru-RU" altLang="en-US" dirty="0"/>
                    </a:p>
                    <a:p>
                      <a:pPr>
                        <a:buNone/>
                      </a:pPr>
                      <a:endParaRPr lang="ru-RU" altLang="en-US" dirty="0"/>
                    </a:p>
                    <a:p>
                      <a:pPr>
                        <a:buNone/>
                      </a:pPr>
                      <a:endParaRPr lang="ru-RU" altLang="en-US" dirty="0"/>
                    </a:p>
                    <a:p>
                      <a:pPr>
                        <a:buNone/>
                      </a:pPr>
                      <a:endParaRPr lang="ru-RU" altLang="en-US" dirty="0"/>
                    </a:p>
                  </a:txBody>
                  <a:tcPr/>
                </a:tc>
              </a:tr>
              <a:tr h="1067842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altLang="en-US" b="1" dirty="0" smtClean="0">
                          <a:solidFill>
                            <a:schemeClr val="accent3">
                              <a:lumMod val="10000"/>
                            </a:schemeClr>
                          </a:solidFill>
                        </a:rPr>
                        <a:t>МАТЕРИАЛ</a:t>
                      </a:r>
                      <a:endParaRPr lang="ru-RU" altLang="en-US" b="1" dirty="0">
                        <a:solidFill>
                          <a:schemeClr val="accent3">
                            <a:lumMod val="10000"/>
                          </a:schemeClr>
                        </a:solidFill>
                      </a:endParaRPr>
                    </a:p>
                    <a:p>
                      <a:pPr algn="ctr">
                        <a:buNone/>
                      </a:pPr>
                      <a:r>
                        <a:rPr lang="ru-RU" altLang="en-US" b="1" dirty="0">
                          <a:solidFill>
                            <a:schemeClr val="accent3">
                              <a:lumMod val="10000"/>
                            </a:schemeClr>
                          </a:solidFill>
                        </a:rPr>
                        <a:t>(из чего сделан предмет)</a:t>
                      </a:r>
                      <a:endParaRPr lang="ru-RU" altLang="en-US" b="1" dirty="0">
                        <a:solidFill>
                          <a:schemeClr val="accent3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ru-RU" altLang="en-US" dirty="0"/>
                    </a:p>
                    <a:p>
                      <a:pPr>
                        <a:buNone/>
                      </a:pPr>
                      <a:endParaRPr lang="ru-RU" altLang="en-US" dirty="0"/>
                    </a:p>
                    <a:p>
                      <a:pPr>
                        <a:buNone/>
                      </a:pPr>
                      <a:endParaRPr lang="ru-RU" alt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Замещающее содержимое 3"/>
          <p:cNvPicPr>
            <a:picLocks noGrp="1"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3775941" y="1592232"/>
            <a:ext cx="1659664" cy="724970"/>
          </a:xfrm>
          <a:prstGeom prst="rect">
            <a:avLst/>
          </a:prstGeom>
        </p:spPr>
      </p:pic>
      <p:pic>
        <p:nvPicPr>
          <p:cNvPr id="5" name="Изображение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3898" y="2504609"/>
            <a:ext cx="1651707" cy="768070"/>
          </a:xfrm>
          <a:prstGeom prst="rect">
            <a:avLst/>
          </a:prstGeom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6871063" y="1550127"/>
          <a:ext cx="5320936" cy="41430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9900"/>
                <a:gridCol w="2461036"/>
              </a:tblGrid>
              <a:tr h="1018902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ru-RU" altLang="en-US" sz="2000" b="0" dirty="0" smtClean="0">
                        <a:latin typeface="Arial Black" panose="020B0A04020102020204" pitchFamily="34" charset="0"/>
                        <a:cs typeface="Arial Black" panose="020B0A04020102020204" pitchFamily="34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ru-RU" altLang="en-US" sz="2000" b="0" dirty="0" smtClean="0">
                          <a:latin typeface="Arial Black" panose="020B0A04020102020204" pitchFamily="34" charset="0"/>
                          <a:cs typeface="Arial Black" panose="020B0A04020102020204" pitchFamily="34" charset="0"/>
                        </a:rPr>
                        <a:t>Какой</a:t>
                      </a:r>
                      <a:r>
                        <a:rPr lang="ru-RU" altLang="en-US" sz="2000" b="0" dirty="0">
                          <a:latin typeface="Arial Black" panose="020B0A04020102020204" pitchFamily="34" charset="0"/>
                          <a:cs typeface="Arial Black" panose="020B0A04020102020204" pitchFamily="34" charset="0"/>
                        </a:rPr>
                        <a:t>? </a:t>
                      </a:r>
                      <a:endParaRPr lang="ru-RU" altLang="en-US" sz="2000" b="0" dirty="0" smtClean="0">
                        <a:latin typeface="Arial Black" panose="020B0A04020102020204" pitchFamily="34" charset="0"/>
                        <a:cs typeface="Arial Black" panose="020B0A04020102020204" pitchFamily="34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ru-RU" altLang="en-US" sz="2000" b="0" dirty="0" smtClean="0">
                          <a:latin typeface="Arial Black" panose="020B0A04020102020204" pitchFamily="34" charset="0"/>
                          <a:cs typeface="Arial Black" panose="020B0A04020102020204" pitchFamily="34" charset="0"/>
                        </a:rPr>
                        <a:t>(</a:t>
                      </a:r>
                      <a:r>
                        <a:rPr lang="ru-RU" altLang="en-US" sz="2000" b="0" dirty="0">
                          <a:latin typeface="Arial Black" panose="020B0A04020102020204" pitchFamily="34" charset="0"/>
                          <a:cs typeface="Arial Black" panose="020B0A04020102020204" pitchFamily="34" charset="0"/>
                        </a:rPr>
                        <a:t>Что делает?)</a:t>
                      </a:r>
                      <a:endParaRPr lang="ru-RU" altLang="en-US" sz="2000" b="0" dirty="0">
                        <a:latin typeface="Arial Black" panose="020B0A04020102020204" pitchFamily="34" charset="0"/>
                        <a:cs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ru-RU" altLang="en-US" sz="2000" b="0" dirty="0" smtClean="0">
                        <a:latin typeface="Arial Black" panose="020B0A04020102020204" pitchFamily="34" charset="0"/>
                        <a:cs typeface="Arial Black" panose="020B0A04020102020204" pitchFamily="34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ru-RU" altLang="en-US" sz="2000" b="0" dirty="0" smtClean="0">
                          <a:latin typeface="Arial Black" panose="020B0A04020102020204" pitchFamily="34" charset="0"/>
                          <a:cs typeface="Arial Black" panose="020B0A04020102020204" pitchFamily="34" charset="0"/>
                        </a:rPr>
                        <a:t>Что </a:t>
                      </a:r>
                      <a:r>
                        <a:rPr lang="ru-RU" altLang="en-US" sz="2000" b="0" dirty="0">
                          <a:latin typeface="Arial Black" panose="020B0A04020102020204" pitchFamily="34" charset="0"/>
                          <a:cs typeface="Arial Black" panose="020B0A04020102020204" pitchFamily="34" charset="0"/>
                        </a:rPr>
                        <a:t>такое же?</a:t>
                      </a:r>
                      <a:endParaRPr lang="ru-RU" altLang="en-US" sz="2000" b="0" dirty="0">
                        <a:latin typeface="Arial Black" panose="020B0A04020102020204" pitchFamily="34" charset="0"/>
                        <a:cs typeface="Arial Black" panose="020B0A04020102020204" pitchFamily="34" charset="0"/>
                      </a:endParaRPr>
                    </a:p>
                  </a:txBody>
                  <a:tcPr/>
                </a:tc>
              </a:tr>
              <a:tr h="827314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altLang="en-US" sz="200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Arial Black" panose="020B0A04020102020204" pitchFamily="34" charset="0"/>
                          <a:cs typeface="Arial Black" panose="020B0A04020102020204" pitchFamily="34" charset="0"/>
                        </a:rPr>
                        <a:t>быстрый</a:t>
                      </a:r>
                      <a:endParaRPr lang="ru-RU" altLang="en-US" sz="2000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Arial Black" panose="020B0A04020102020204" pitchFamily="34" charset="0"/>
                        <a:cs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ru-RU" altLang="en-US" sz="2000" dirty="0" smtClean="0">
                          <a:solidFill>
                            <a:srgbClr val="FF0000"/>
                          </a:solidFill>
                          <a:latin typeface="Arial Black" panose="020B0A04020102020204" pitchFamily="34" charset="0"/>
                          <a:cs typeface="Arial Black" panose="020B0A04020102020204" pitchFamily="34" charset="0"/>
                        </a:rPr>
                        <a:t>как</a:t>
                      </a:r>
                      <a:r>
                        <a:rPr lang="ru-RU" altLang="en-US" sz="200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Arial Black" panose="020B0A04020102020204" pitchFamily="34" charset="0"/>
                          <a:cs typeface="Arial Black" panose="020B0A04020102020204" pitchFamily="34" charset="0"/>
                        </a:rPr>
                        <a:t>         гепард</a:t>
                      </a:r>
                      <a:endParaRPr lang="ru-RU" altLang="en-US" sz="2000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Arial Black" panose="020B0A04020102020204" pitchFamily="34" charset="0"/>
                        <a:cs typeface="Arial Black" panose="020B0A04020102020204" pitchFamily="34" charset="0"/>
                      </a:endParaRPr>
                    </a:p>
                  </a:txBody>
                  <a:tcPr/>
                </a:tc>
              </a:tr>
              <a:tr h="986209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altLang="en-US" sz="200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Arial Black" panose="020B0A04020102020204" pitchFamily="34" charset="0"/>
                          <a:cs typeface="Arial Black" panose="020B0A04020102020204" pitchFamily="34" charset="0"/>
                        </a:rPr>
                        <a:t>летает</a:t>
                      </a:r>
                      <a:endParaRPr lang="ru-RU" altLang="en-US" sz="2000" dirty="0" smtClean="0">
                        <a:solidFill>
                          <a:schemeClr val="accent4">
                            <a:lumMod val="10000"/>
                          </a:schemeClr>
                        </a:solidFill>
                        <a:latin typeface="Arial Black" panose="020B0A04020102020204" pitchFamily="34" charset="0"/>
                        <a:cs typeface="Arial Black" panose="020B0A04020102020204" pitchFamily="34" charset="0"/>
                      </a:endParaRPr>
                    </a:p>
                    <a:p>
                      <a:pPr algn="ctr">
                        <a:buNone/>
                      </a:pPr>
                      <a:endParaRPr lang="ru-RU" altLang="en-US" sz="2000" dirty="0" smtClean="0">
                        <a:solidFill>
                          <a:schemeClr val="accent4">
                            <a:lumMod val="10000"/>
                          </a:schemeClr>
                        </a:solidFill>
                        <a:latin typeface="Arial Black" panose="020B0A04020102020204" pitchFamily="34" charset="0"/>
                        <a:cs typeface="Arial Black" panose="020B0A04020102020204" pitchFamily="34" charset="0"/>
                      </a:endParaRPr>
                    </a:p>
                    <a:p>
                      <a:pPr algn="ctr">
                        <a:buNone/>
                      </a:pPr>
                      <a:endParaRPr lang="ru-RU" altLang="en-US" sz="2000" dirty="0" smtClean="0">
                        <a:solidFill>
                          <a:schemeClr val="accent4">
                            <a:lumMod val="10000"/>
                          </a:schemeClr>
                        </a:solidFill>
                        <a:latin typeface="Arial Black" panose="020B0A04020102020204" pitchFamily="34" charset="0"/>
                        <a:cs typeface="Arial Black" panose="020B0A04020102020204" pitchFamily="34" charset="0"/>
                      </a:endParaRPr>
                    </a:p>
                    <a:p>
                      <a:pPr algn="ctr">
                        <a:buNone/>
                      </a:pPr>
                      <a:endParaRPr lang="ru-RU" altLang="en-US" sz="2000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Arial Black" panose="020B0A04020102020204" pitchFamily="34" charset="0"/>
                        <a:cs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ru-RU" altLang="en-US" sz="2000" dirty="0" smtClean="0">
                          <a:solidFill>
                            <a:srgbClr val="FF0000"/>
                          </a:solidFill>
                          <a:latin typeface="Arial Black" panose="020B0A04020102020204" pitchFamily="34" charset="0"/>
                          <a:cs typeface="Arial Black" panose="020B0A04020102020204" pitchFamily="34" charset="0"/>
                        </a:rPr>
                        <a:t>как</a:t>
                      </a:r>
                      <a:r>
                        <a:rPr lang="ru-RU" altLang="en-US" sz="200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Arial Black" panose="020B0A04020102020204" pitchFamily="34" charset="0"/>
                          <a:cs typeface="Arial Black" panose="020B0A04020102020204" pitchFamily="34" charset="0"/>
                        </a:rPr>
                        <a:t>           птица</a:t>
                      </a:r>
                      <a:endParaRPr lang="ru-RU" altLang="en-US" sz="2000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Arial Black" panose="020B0A04020102020204" pitchFamily="34" charset="0"/>
                        <a:cs typeface="Arial Black" panose="020B0A04020102020204" pitchFamily="34" charset="0"/>
                      </a:endParaRPr>
                    </a:p>
                  </a:txBody>
                  <a:tcPr/>
                </a:tc>
              </a:tr>
              <a:tr h="986209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altLang="en-US" sz="200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Arial Black" panose="020B0A04020102020204" pitchFamily="34" charset="0"/>
                          <a:cs typeface="Arial Black" panose="020B0A04020102020204" pitchFamily="34" charset="0"/>
                        </a:rPr>
                        <a:t>перевозит</a:t>
                      </a:r>
                      <a:r>
                        <a:rPr lang="ru-RU" altLang="en-US" sz="2000" baseline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Arial Black" panose="020B0A04020102020204" pitchFamily="34" charset="0"/>
                          <a:cs typeface="Arial Black" panose="020B0A04020102020204" pitchFamily="34" charset="0"/>
                        </a:rPr>
                        <a:t> пассажиров</a:t>
                      </a:r>
                      <a:endParaRPr lang="ru-RU" altLang="en-US" sz="2000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Arial Black" panose="020B0A04020102020204" pitchFamily="34" charset="0"/>
                        <a:cs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ru-RU" altLang="en-US" sz="2000" dirty="0" smtClean="0">
                          <a:solidFill>
                            <a:srgbClr val="FF0000"/>
                          </a:solidFill>
                          <a:latin typeface="Arial Black" panose="020B0A04020102020204" pitchFamily="34" charset="0"/>
                          <a:cs typeface="Arial Black" panose="020B0A04020102020204" pitchFamily="34" charset="0"/>
                        </a:rPr>
                        <a:t>но не    </a:t>
                      </a:r>
                      <a:r>
                        <a:rPr lang="ru-RU" altLang="en-US" sz="200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Arial Black" panose="020B0A04020102020204" pitchFamily="34" charset="0"/>
                          <a:cs typeface="Arial Black" panose="020B0A04020102020204" pitchFamily="34" charset="0"/>
                        </a:rPr>
                        <a:t>автобус</a:t>
                      </a:r>
                      <a:endParaRPr lang="ru-RU" altLang="en-US" sz="2000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Arial Black" panose="020B0A04020102020204" pitchFamily="34" charset="0"/>
                        <a:cs typeface="Arial Black" panose="020B0A040201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Изображение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2595" y="3669009"/>
            <a:ext cx="754291" cy="706016"/>
          </a:xfrm>
          <a:prstGeom prst="rect">
            <a:avLst/>
          </a:prstGeom>
        </p:spPr>
      </p:pic>
      <p:pic>
        <p:nvPicPr>
          <p:cNvPr id="8" name="Изображение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2201" y="3669009"/>
            <a:ext cx="1123403" cy="659140"/>
          </a:xfrm>
          <a:prstGeom prst="rect">
            <a:avLst/>
          </a:prstGeom>
        </p:spPr>
      </p:pic>
      <p:pic>
        <p:nvPicPr>
          <p:cNvPr id="9" name="Изображение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66236" y="3627661"/>
            <a:ext cx="825855" cy="671007"/>
          </a:xfrm>
          <a:prstGeom prst="rect">
            <a:avLst/>
          </a:prstGeom>
        </p:spPr>
      </p:pic>
      <p:pic>
        <p:nvPicPr>
          <p:cNvPr id="10" name="Изображение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12202" y="4818727"/>
            <a:ext cx="794113" cy="82370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6505" y="530225"/>
            <a:ext cx="7778750" cy="704850"/>
          </a:xfrm>
        </p:spPr>
        <p:txBody>
          <a:bodyPr/>
          <a:p>
            <a:pPr algn="ctr"/>
            <a:r>
              <a:rPr lang="ru-RU" altLang="en-US">
                <a:latin typeface="Arial Black" panose="020B0A04020102020204" pitchFamily="34" charset="0"/>
                <a:cs typeface="Arial Black" panose="020B0A04020102020204" pitchFamily="34" charset="0"/>
              </a:rPr>
              <a:t>ЗНАТОКИ ЗАГАДОК</a:t>
            </a:r>
            <a:endParaRPr lang="ru-RU" altLang="en-US">
              <a:latin typeface="Arial Black" panose="020B0A04020102020204" pitchFamily="34" charset="0"/>
              <a:cs typeface="Arial Black" panose="020B0A04020102020204" pitchFamily="34" charset="0"/>
            </a:endParaRPr>
          </a:p>
        </p:txBody>
      </p:sp>
      <p:sp>
        <p:nvSpPr>
          <p:cNvPr id="4" name="Замещающее содержимое 3"/>
          <p:cNvSpPr>
            <a:spLocks noGrp="1"/>
          </p:cNvSpPr>
          <p:nvPr>
            <p:ph sz="half" idx="2"/>
          </p:nvPr>
        </p:nvSpPr>
        <p:spPr/>
        <p:txBody>
          <a:bodyPr/>
          <a:p>
            <a:endParaRPr lang="ru-RU" altLang="en-US"/>
          </a:p>
        </p:txBody>
      </p:sp>
      <p:pic>
        <p:nvPicPr>
          <p:cNvPr id="5" name="Замещающее содержимое 4"/>
          <p:cNvPicPr>
            <a:picLocks noChangeAspect="1"/>
          </p:cNvPicPr>
          <p:nvPr>
            <p:ph sz="half" idx="1"/>
          </p:nvPr>
        </p:nvPicPr>
        <p:blipFill>
          <a:blip r:embed="rId1"/>
          <a:srcRect t="183" r="12545"/>
          <a:stretch>
            <a:fillRect/>
          </a:stretch>
        </p:blipFill>
        <p:spPr>
          <a:xfrm>
            <a:off x="3659505" y="1348740"/>
            <a:ext cx="5086350" cy="4159885"/>
          </a:xfrm>
          <a:prstGeom prst="rect">
            <a:avLst/>
          </a:prstGeom>
        </p:spPr>
      </p:pic>
      <p:sp>
        <p:nvSpPr>
          <p:cNvPr id="6" name="Текстовое поле 5"/>
          <p:cNvSpPr txBox="1"/>
          <p:nvPr/>
        </p:nvSpPr>
        <p:spPr>
          <a:xfrm>
            <a:off x="3801110" y="5622925"/>
            <a:ext cx="5092700" cy="66357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/>
            <a:r>
              <a:rPr lang="ru-RU" altLang="en-US" sz="4000">
                <a:latin typeface="Arial Black" panose="020B0A04020102020204" pitchFamily="34" charset="0"/>
                <a:cs typeface="Arial Black" panose="020B0A04020102020204" pitchFamily="34" charset="0"/>
              </a:rPr>
              <a:t>МОЛОДЦЫ !!!</a:t>
            </a:r>
            <a:endParaRPr lang="ru-RU" altLang="en-US" sz="4000">
              <a:latin typeface="Arial Black" panose="020B0A04020102020204" pitchFamily="34" charset="0"/>
              <a:cs typeface="Arial Black" panose="020B0A040201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altLang="en-US" sz="5400" b="1">
              <a:latin typeface="Arial Black" panose="020B0A04020102020204" pitchFamily="34" charset="0"/>
              <a:cs typeface="Arial Black" panose="020B0A040201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altLang="en-US"/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94594" y="135018"/>
            <a:ext cx="8622937" cy="6638073"/>
          </a:xfrm>
          <a:prstGeom prst="rect">
            <a:avLst/>
          </a:prstGeom>
        </p:spPr>
      </p:pic>
      <p:pic>
        <p:nvPicPr>
          <p:cNvPr id="100" name="Изображение 99"/>
          <p:cNvPicPr/>
          <p:nvPr/>
        </p:nvPicPr>
        <p:blipFill>
          <a:blip r:embed="rId2"/>
          <a:stretch>
            <a:fillRect/>
          </a:stretch>
        </p:blipFill>
        <p:spPr>
          <a:xfrm>
            <a:off x="104321" y="499531"/>
            <a:ext cx="3422650" cy="296647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Изображение 4"/>
          <p:cNvPicPr/>
          <p:nvPr/>
        </p:nvPicPr>
        <p:blipFill>
          <a:blip r:embed="rId2"/>
          <a:stretch>
            <a:fillRect/>
          </a:stretch>
        </p:blipFill>
        <p:spPr>
          <a:xfrm>
            <a:off x="-1" y="4016792"/>
            <a:ext cx="3526971" cy="27563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  <p:sndAc>
          <p:stSnd>
            <p:snd r:embed="rId3" name="drumroll.wav"/>
          </p:stSnd>
        </p:sndAc>
      </p:transition>
    </mc:Choice>
    <mc:Fallback>
      <p:transition spd="slow">
        <p:fade/>
        <p:sndAc>
          <p:stSnd>
            <p:snd r:embed="rId3" name="drumroll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Изображение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511752" y="1876625"/>
            <a:ext cx="5492981" cy="3904928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en-US"/>
          </a:p>
        </p:txBody>
      </p:sp>
      <p:pic>
        <p:nvPicPr>
          <p:cNvPr id="4" name="Замещающее содержимое 3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-15920" y="1950721"/>
            <a:ext cx="5665530" cy="3745634"/>
          </a:xfrm>
          <a:prstGeom prst="rect">
            <a:avLst/>
          </a:prstGeom>
        </p:spPr>
      </p:pic>
      <p:sp>
        <p:nvSpPr>
          <p:cNvPr id="7" name="Текстовое поле 6"/>
          <p:cNvSpPr txBox="1"/>
          <p:nvPr/>
        </p:nvSpPr>
        <p:spPr>
          <a:xfrm>
            <a:off x="666750" y="685800"/>
            <a:ext cx="444500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ru-RU" altLang="en-US" b="1" dirty="0">
                <a:solidFill>
                  <a:schemeClr val="bg1"/>
                </a:solidFill>
                <a:latin typeface="Arial Black" panose="020B0A04020102020204" pitchFamily="34" charset="0"/>
              </a:rPr>
              <a:t>Город </a:t>
            </a:r>
            <a:endParaRPr lang="ru-RU" altLang="en-US" b="1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ctr"/>
            <a:r>
              <a:rPr lang="ru-RU" altLang="en-US" b="1" dirty="0">
                <a:solidFill>
                  <a:schemeClr val="bg1"/>
                </a:solidFill>
                <a:latin typeface="Arial Black" panose="020B0A04020102020204" pitchFamily="34" charset="0"/>
              </a:rPr>
              <a:t>Самых Простых Загадок</a:t>
            </a:r>
            <a:endParaRPr lang="ru-RU" altLang="en-US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0" name="Текстовое поле 9"/>
          <p:cNvSpPr txBox="1"/>
          <p:nvPr/>
        </p:nvSpPr>
        <p:spPr>
          <a:xfrm>
            <a:off x="7904160" y="5742785"/>
            <a:ext cx="3347085" cy="286232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endParaRPr lang="ru-RU" altLang="en-US" dirty="0"/>
          </a:p>
          <a:p>
            <a:endParaRPr lang="ru-RU" altLang="en-US" dirty="0"/>
          </a:p>
          <a:p>
            <a:endParaRPr lang="ru-RU" altLang="en-US" dirty="0"/>
          </a:p>
          <a:p>
            <a:endParaRPr lang="ru-RU" altLang="en-US" dirty="0"/>
          </a:p>
          <a:p>
            <a:endParaRPr lang="ru-RU" altLang="en-US" dirty="0"/>
          </a:p>
          <a:p>
            <a:endParaRPr lang="ru-RU" altLang="en-US" dirty="0"/>
          </a:p>
          <a:p>
            <a:endParaRPr lang="ru-RU" altLang="en-US" dirty="0"/>
          </a:p>
          <a:p>
            <a:endParaRPr lang="ru-RU" altLang="en-US" dirty="0"/>
          </a:p>
          <a:p>
            <a:endParaRPr lang="ru-RU" altLang="en-US" dirty="0"/>
          </a:p>
          <a:p>
            <a:endParaRPr lang="ru-RU" altLang="en-US" dirty="0"/>
          </a:p>
        </p:txBody>
      </p:sp>
      <p:sp>
        <p:nvSpPr>
          <p:cNvPr id="12" name="Текстовое поле 11"/>
          <p:cNvSpPr txBox="1"/>
          <p:nvPr/>
        </p:nvSpPr>
        <p:spPr>
          <a:xfrm>
            <a:off x="7628890" y="709295"/>
            <a:ext cx="382143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en-US" b="1" dirty="0">
                <a:solidFill>
                  <a:schemeClr val="bg1"/>
                </a:solidFill>
                <a:latin typeface="Arial Black" panose="020B0A04020102020204" pitchFamily="34" charset="0"/>
              </a:rPr>
              <a:t>Город Похожестей и </a:t>
            </a:r>
            <a:endParaRPr lang="ru-RU" altLang="en-US" b="1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ctr"/>
            <a:r>
              <a:rPr lang="ru-RU" altLang="en-US" b="1" dirty="0">
                <a:solidFill>
                  <a:schemeClr val="bg1"/>
                </a:solidFill>
                <a:latin typeface="Arial Black" panose="020B0A04020102020204" pitchFamily="34" charset="0"/>
              </a:rPr>
              <a:t>Непохожестей</a:t>
            </a:r>
            <a:endParaRPr lang="ru-RU" altLang="en-US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4" name="Текстовое поле 13"/>
          <p:cNvSpPr txBox="1"/>
          <p:nvPr/>
        </p:nvSpPr>
        <p:spPr>
          <a:xfrm>
            <a:off x="5304155" y="709295"/>
            <a:ext cx="1362075" cy="5692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en-US" sz="2400" dirty="0">
                <a:solidFill>
                  <a:srgbClr val="CC0000"/>
                </a:solidFill>
                <a:latin typeface="Arial Black" panose="020B0A04020102020204" pitchFamily="34" charset="0"/>
                <a:cs typeface="Arial Black" panose="020B0A04020102020204" pitchFamily="34" charset="0"/>
              </a:rPr>
              <a:t>С</a:t>
            </a:r>
            <a:endParaRPr lang="ru-RU" altLang="en-US" sz="2400" dirty="0">
              <a:solidFill>
                <a:srgbClr val="CC0000"/>
              </a:solidFill>
              <a:latin typeface="Arial Black" panose="020B0A04020102020204" pitchFamily="34" charset="0"/>
              <a:cs typeface="Arial Black" panose="020B0A04020102020204" pitchFamily="34" charset="0"/>
            </a:endParaRPr>
          </a:p>
          <a:p>
            <a:r>
              <a:rPr lang="ru-RU" altLang="en-US" sz="2400" dirty="0">
                <a:solidFill>
                  <a:srgbClr val="CC0000"/>
                </a:solidFill>
                <a:latin typeface="Arial Black" panose="020B0A04020102020204" pitchFamily="34" charset="0"/>
                <a:cs typeface="Arial Black" panose="020B0A04020102020204" pitchFamily="34" charset="0"/>
              </a:rPr>
              <a:t> Т</a:t>
            </a:r>
            <a:endParaRPr lang="ru-RU" altLang="en-US" sz="2400" dirty="0">
              <a:solidFill>
                <a:srgbClr val="CC0000"/>
              </a:solidFill>
              <a:latin typeface="Arial Black" panose="020B0A04020102020204" pitchFamily="34" charset="0"/>
              <a:cs typeface="Arial Black" panose="020B0A04020102020204" pitchFamily="34" charset="0"/>
            </a:endParaRPr>
          </a:p>
          <a:p>
            <a:r>
              <a:rPr lang="ru-RU" altLang="en-US" sz="2400" dirty="0">
                <a:solidFill>
                  <a:srgbClr val="CC0000"/>
                </a:solidFill>
                <a:latin typeface="Arial Black" panose="020B0A04020102020204" pitchFamily="34" charset="0"/>
                <a:cs typeface="Arial Black" panose="020B0A04020102020204" pitchFamily="34" charset="0"/>
              </a:rPr>
              <a:t>  Р</a:t>
            </a:r>
            <a:endParaRPr lang="ru-RU" altLang="en-US" sz="2400" dirty="0">
              <a:solidFill>
                <a:srgbClr val="CC0000"/>
              </a:solidFill>
              <a:latin typeface="Arial Black" panose="020B0A04020102020204" pitchFamily="34" charset="0"/>
              <a:cs typeface="Arial Black" panose="020B0A04020102020204" pitchFamily="34" charset="0"/>
            </a:endParaRPr>
          </a:p>
          <a:p>
            <a:r>
              <a:rPr lang="ru-RU" altLang="en-US" sz="2400" dirty="0">
                <a:solidFill>
                  <a:srgbClr val="CC0000"/>
                </a:solidFill>
                <a:latin typeface="Arial Black" panose="020B0A04020102020204" pitchFamily="34" charset="0"/>
                <a:cs typeface="Arial Black" panose="020B0A04020102020204" pitchFamily="34" charset="0"/>
              </a:rPr>
              <a:t>   А</a:t>
            </a:r>
            <a:endParaRPr lang="ru-RU" altLang="en-US" sz="2400" dirty="0">
              <a:solidFill>
                <a:srgbClr val="CC0000"/>
              </a:solidFill>
              <a:latin typeface="Arial Black" panose="020B0A04020102020204" pitchFamily="34" charset="0"/>
              <a:cs typeface="Arial Black" panose="020B0A04020102020204" pitchFamily="34" charset="0"/>
            </a:endParaRPr>
          </a:p>
          <a:p>
            <a:r>
              <a:rPr lang="ru-RU" altLang="en-US" sz="2400" dirty="0">
                <a:solidFill>
                  <a:srgbClr val="CC0000"/>
                </a:solidFill>
                <a:latin typeface="Arial Black" panose="020B0A04020102020204" pitchFamily="34" charset="0"/>
                <a:cs typeface="Arial Black" panose="020B0A04020102020204" pitchFamily="34" charset="0"/>
              </a:rPr>
              <a:t>    Н</a:t>
            </a:r>
            <a:endParaRPr lang="ru-RU" altLang="en-US" sz="2400" dirty="0">
              <a:solidFill>
                <a:srgbClr val="CC0000"/>
              </a:solidFill>
              <a:latin typeface="Arial Black" panose="020B0A04020102020204" pitchFamily="34" charset="0"/>
              <a:cs typeface="Arial Black" panose="020B0A04020102020204" pitchFamily="34" charset="0"/>
            </a:endParaRPr>
          </a:p>
          <a:p>
            <a:r>
              <a:rPr lang="ru-RU" altLang="en-US" sz="2400" dirty="0">
                <a:solidFill>
                  <a:srgbClr val="CC0000"/>
                </a:solidFill>
                <a:latin typeface="Arial Black" panose="020B0A04020102020204" pitchFamily="34" charset="0"/>
                <a:cs typeface="Arial Black" panose="020B0A04020102020204" pitchFamily="34" charset="0"/>
              </a:rPr>
              <a:t>     А</a:t>
            </a:r>
            <a:endParaRPr lang="ru-RU" altLang="en-US" sz="2400" dirty="0">
              <a:solidFill>
                <a:srgbClr val="CC0000"/>
              </a:solidFill>
              <a:latin typeface="Arial Black" panose="020B0A04020102020204" pitchFamily="34" charset="0"/>
              <a:cs typeface="Arial Black" panose="020B0A04020102020204" pitchFamily="34" charset="0"/>
            </a:endParaRPr>
          </a:p>
          <a:p>
            <a:endParaRPr lang="ru-RU" altLang="en-US" sz="2400" dirty="0">
              <a:solidFill>
                <a:srgbClr val="CC0000"/>
              </a:solidFill>
              <a:latin typeface="Arial Black" panose="020B0A04020102020204" pitchFamily="34" charset="0"/>
              <a:cs typeface="Arial Black" panose="020B0A04020102020204" pitchFamily="34" charset="0"/>
            </a:endParaRPr>
          </a:p>
          <a:p>
            <a:r>
              <a:rPr lang="ru-RU" altLang="en-US" sz="2400" dirty="0">
                <a:solidFill>
                  <a:srgbClr val="CC0000"/>
                </a:solidFill>
                <a:latin typeface="Arial Black" panose="020B0A04020102020204" pitchFamily="34" charset="0"/>
                <a:cs typeface="Arial Black" panose="020B0A04020102020204" pitchFamily="34" charset="0"/>
              </a:rPr>
              <a:t>       </a:t>
            </a:r>
            <a:r>
              <a:rPr lang="ru-RU" altLang="en-US" sz="2800" dirty="0">
                <a:solidFill>
                  <a:srgbClr val="CC0000"/>
                </a:solidFill>
                <a:latin typeface="Arial Black" panose="020B0A04020102020204" pitchFamily="34" charset="0"/>
                <a:cs typeface="Arial Black" panose="020B0A04020102020204" pitchFamily="34" charset="0"/>
              </a:rPr>
              <a:t>З</a:t>
            </a:r>
            <a:endParaRPr lang="ru-RU" altLang="en-US" sz="2800" dirty="0">
              <a:solidFill>
                <a:srgbClr val="CC0000"/>
              </a:solidFill>
              <a:latin typeface="Arial Black" panose="020B0A04020102020204" pitchFamily="34" charset="0"/>
              <a:cs typeface="Arial Black" panose="020B0A04020102020204" pitchFamily="34" charset="0"/>
            </a:endParaRPr>
          </a:p>
          <a:p>
            <a:r>
              <a:rPr lang="ru-RU" altLang="en-US" sz="2800" dirty="0">
                <a:solidFill>
                  <a:srgbClr val="CC0000"/>
                </a:solidFill>
                <a:latin typeface="Arial Black" panose="020B0A04020102020204" pitchFamily="34" charset="0"/>
                <a:cs typeface="Arial Black" panose="020B0A04020102020204" pitchFamily="34" charset="0"/>
              </a:rPr>
              <a:t>      А</a:t>
            </a:r>
            <a:endParaRPr lang="ru-RU" altLang="en-US" sz="2800" dirty="0">
              <a:solidFill>
                <a:srgbClr val="CC0000"/>
              </a:solidFill>
              <a:latin typeface="Arial Black" panose="020B0A04020102020204" pitchFamily="34" charset="0"/>
              <a:cs typeface="Arial Black" panose="020B0A04020102020204" pitchFamily="34" charset="0"/>
            </a:endParaRPr>
          </a:p>
          <a:p>
            <a:r>
              <a:rPr lang="ru-RU" altLang="en-US" sz="2800" dirty="0">
                <a:solidFill>
                  <a:srgbClr val="CC0000"/>
                </a:solidFill>
                <a:latin typeface="Arial Black" panose="020B0A04020102020204" pitchFamily="34" charset="0"/>
                <a:cs typeface="Arial Black" panose="020B0A04020102020204" pitchFamily="34" charset="0"/>
              </a:rPr>
              <a:t>     Г</a:t>
            </a:r>
            <a:endParaRPr lang="ru-RU" altLang="en-US" sz="2800" dirty="0">
              <a:solidFill>
                <a:srgbClr val="CC0000"/>
              </a:solidFill>
              <a:latin typeface="Arial Black" panose="020B0A04020102020204" pitchFamily="34" charset="0"/>
              <a:cs typeface="Arial Black" panose="020B0A04020102020204" pitchFamily="34" charset="0"/>
            </a:endParaRPr>
          </a:p>
          <a:p>
            <a:r>
              <a:rPr lang="ru-RU" altLang="en-US" sz="2800" dirty="0">
                <a:solidFill>
                  <a:srgbClr val="CC0000"/>
                </a:solidFill>
                <a:latin typeface="Arial Black" panose="020B0A04020102020204" pitchFamily="34" charset="0"/>
                <a:cs typeface="Arial Black" panose="020B0A04020102020204" pitchFamily="34" charset="0"/>
              </a:rPr>
              <a:t>    А</a:t>
            </a:r>
            <a:endParaRPr lang="ru-RU" altLang="en-US" sz="2800" dirty="0">
              <a:solidFill>
                <a:srgbClr val="CC0000"/>
              </a:solidFill>
              <a:latin typeface="Arial Black" panose="020B0A04020102020204" pitchFamily="34" charset="0"/>
              <a:cs typeface="Arial Black" panose="020B0A04020102020204" pitchFamily="34" charset="0"/>
            </a:endParaRPr>
          </a:p>
          <a:p>
            <a:r>
              <a:rPr lang="ru-RU" altLang="en-US" sz="2800" dirty="0">
                <a:solidFill>
                  <a:srgbClr val="CC0000"/>
                </a:solidFill>
                <a:latin typeface="Arial Black" panose="020B0A04020102020204" pitchFamily="34" charset="0"/>
                <a:cs typeface="Arial Black" panose="020B0A04020102020204" pitchFamily="34" charset="0"/>
              </a:rPr>
              <a:t>   Д</a:t>
            </a:r>
            <a:endParaRPr lang="ru-RU" altLang="en-US" sz="2800" dirty="0">
              <a:solidFill>
                <a:srgbClr val="CC0000"/>
              </a:solidFill>
              <a:latin typeface="Arial Black" panose="020B0A04020102020204" pitchFamily="34" charset="0"/>
              <a:cs typeface="Arial Black" panose="020B0A04020102020204" pitchFamily="34" charset="0"/>
            </a:endParaRPr>
          </a:p>
          <a:p>
            <a:r>
              <a:rPr lang="ru-RU" altLang="en-US" sz="2800" dirty="0">
                <a:solidFill>
                  <a:srgbClr val="CC0000"/>
                </a:solidFill>
                <a:latin typeface="Arial Black" panose="020B0A04020102020204" pitchFamily="34" charset="0"/>
                <a:cs typeface="Arial Black" panose="020B0A04020102020204" pitchFamily="34" charset="0"/>
              </a:rPr>
              <a:t>  О</a:t>
            </a:r>
            <a:endParaRPr lang="ru-RU" altLang="en-US" sz="2800" dirty="0">
              <a:solidFill>
                <a:srgbClr val="CC0000"/>
              </a:solidFill>
              <a:latin typeface="Arial Black" panose="020B0A04020102020204" pitchFamily="34" charset="0"/>
              <a:cs typeface="Arial Black" panose="020B0A04020102020204" pitchFamily="34" charset="0"/>
            </a:endParaRPr>
          </a:p>
          <a:p>
            <a:r>
              <a:rPr lang="ru-RU" altLang="en-US" sz="2800" dirty="0">
                <a:solidFill>
                  <a:srgbClr val="CC0000"/>
                </a:solidFill>
                <a:latin typeface="Arial Black" panose="020B0A04020102020204" pitchFamily="34" charset="0"/>
                <a:cs typeface="Arial Black" panose="020B0A04020102020204" pitchFamily="34" charset="0"/>
              </a:rPr>
              <a:t> К</a:t>
            </a:r>
            <a:endParaRPr lang="ru-RU" altLang="en-US" sz="2800" dirty="0">
              <a:solidFill>
                <a:srgbClr val="CC0000"/>
              </a:solidFill>
              <a:latin typeface="Arial Black" panose="020B0A04020102020204" pitchFamily="34" charset="0"/>
              <a:cs typeface="Arial Black" panose="020B0A04020102020204" pitchFamily="34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sz="half" idx="2"/>
          </p:nvPr>
        </p:nvSpPr>
        <p:spPr>
          <a:xfrm flipV="1">
            <a:off x="6857207" y="1663779"/>
            <a:ext cx="5996644" cy="4623810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  <p:sndAc>
          <p:stSnd>
            <p:snd r:embed="rId3" name="chimes.wav"/>
          </p:stSnd>
        </p:sndAc>
      </p:transition>
    </mc:Choice>
    <mc:Fallback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5557520"/>
            <a:ext cx="10972800" cy="1301115"/>
          </a:xfrm>
        </p:spPr>
        <p:txBody>
          <a:bodyPr>
            <a:normAutofit/>
          </a:bodyPr>
          <a:lstStyle/>
          <a:p>
            <a:pPr algn="ctr"/>
            <a:r>
              <a:rPr lang="ru-RU" altLang="en-US" b="1">
                <a:solidFill>
                  <a:schemeClr val="accent6">
                    <a:lumMod val="10000"/>
                  </a:schemeClr>
                </a:solidFill>
              </a:rPr>
              <a:t>                </a:t>
            </a:r>
            <a:r>
              <a:rPr lang="ru-RU" altLang="en-US" b="1">
                <a:solidFill>
                  <a:schemeClr val="accent2">
                    <a:lumMod val="90000"/>
                  </a:schemeClr>
                </a:solidFill>
              </a:rPr>
              <a:t> ГОРОД САМЫХ ПРОСТЫХ ЗАГАДОК</a:t>
            </a:r>
            <a:endParaRPr lang="ru-RU" altLang="en-US" b="1">
              <a:solidFill>
                <a:schemeClr val="accent2">
                  <a:lumMod val="90000"/>
                </a:schemeClr>
              </a:solidFill>
            </a:endParaRPr>
          </a:p>
        </p:txBody>
      </p:sp>
      <p:sp>
        <p:nvSpPr>
          <p:cNvPr id="5" name="Замещающее 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Click="0" advTm="0">
        <p15:prstTrans prst="drape"/>
        <p:sndAc>
          <p:stSnd>
            <p:snd r:embed="rId2" name="chimes.wav"/>
          </p:stSnd>
        </p:sndAc>
      </p:transition>
    </mc:Choice>
    <mc:Fallback>
      <p:transition spd="slow" advClick="0" advTm="0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en-US"/>
          </a:p>
        </p:txBody>
      </p:sp>
      <p:pic>
        <p:nvPicPr>
          <p:cNvPr id="4" name="Замещающее содержимое 3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817245" y="191770"/>
            <a:ext cx="6460490" cy="5913755"/>
          </a:xfrm>
          <a:prstGeom prst="rect">
            <a:avLst/>
          </a:prstGeom>
        </p:spPr>
      </p:pic>
      <p:sp>
        <p:nvSpPr>
          <p:cNvPr id="100" name="Текстовое поле 99"/>
          <p:cNvSpPr txBox="1"/>
          <p:nvPr/>
        </p:nvSpPr>
        <p:spPr>
          <a:xfrm>
            <a:off x="8245475" y="443230"/>
            <a:ext cx="3258820" cy="52184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noAutofit/>
          </a:bodyPr>
          <a:lstStyle/>
          <a:p>
            <a:pPr indent="0"/>
            <a:r>
              <a:rPr lang="ru-RU" sz="4400" b="0" dirty="0" smtClean="0">
                <a:latin typeface="Times New Roman" panose="02020603050405020304" charset="0"/>
                <a:ea typeface="SimSun" panose="02010600030101010101" pitchFamily="2" charset="-122"/>
              </a:rPr>
              <a:t>      </a:t>
            </a:r>
            <a:r>
              <a:rPr lang="en-US" sz="4400" b="0" dirty="0" smtClean="0">
                <a:solidFill>
                  <a:schemeClr val="bg1"/>
                </a:solidFill>
                <a:latin typeface="Times New Roman" panose="02020603050405020304" charset="0"/>
                <a:ea typeface="SimSun" panose="02010600030101010101" pitchFamily="2" charset="-122"/>
              </a:rPr>
              <a:t>«</a:t>
            </a:r>
            <a:r>
              <a:rPr lang="en-US" sz="4400" b="0" dirty="0" err="1">
                <a:solidFill>
                  <a:schemeClr val="bg1"/>
                </a:solidFill>
                <a:latin typeface="Times New Roman" panose="02020603050405020304" charset="0"/>
                <a:ea typeface="SimSun" panose="02010600030101010101" pitchFamily="2" charset="-122"/>
              </a:rPr>
              <a:t>Форм</a:t>
            </a:r>
            <a:r>
              <a:rPr lang="ru-RU" altLang="en-US" sz="4400" b="0" dirty="0">
                <a:solidFill>
                  <a:schemeClr val="bg1"/>
                </a:solidFill>
                <a:latin typeface="Times New Roman" panose="02020603050405020304" charset="0"/>
                <a:ea typeface="SimSun" panose="02010600030101010101" pitchFamily="2" charset="-122"/>
              </a:rPr>
              <a:t>а</a:t>
            </a:r>
            <a:r>
              <a:rPr lang="en-US" sz="4400" b="0" dirty="0">
                <a:solidFill>
                  <a:schemeClr val="bg1"/>
                </a:solidFill>
                <a:latin typeface="Times New Roman" panose="02020603050405020304" charset="0"/>
                <a:ea typeface="SimSun" panose="02010600030101010101" pitchFamily="2" charset="-122"/>
              </a:rPr>
              <a:t>»</a:t>
            </a:r>
            <a:endParaRPr lang="en-US" sz="4400" b="0" dirty="0">
              <a:solidFill>
                <a:schemeClr val="bg1"/>
              </a:solidFill>
              <a:latin typeface="Times New Roman" panose="02020603050405020304" charset="0"/>
              <a:ea typeface="SimSun" panose="02010600030101010101" pitchFamily="2" charset="-122"/>
            </a:endParaRPr>
          </a:p>
          <a:p>
            <a:pPr indent="0"/>
            <a:endParaRPr lang="en-US" sz="4400" b="0" dirty="0">
              <a:solidFill>
                <a:schemeClr val="bg1"/>
              </a:solidFill>
              <a:latin typeface="Times New Roman" panose="02020603050405020304" charset="0"/>
              <a:ea typeface="SimSun" panose="02010600030101010101" pitchFamily="2" charset="-122"/>
            </a:endParaRPr>
          </a:p>
          <a:p>
            <a:pPr indent="0"/>
            <a:r>
              <a:rPr lang="en-US" sz="4400" b="0" dirty="0">
                <a:solidFill>
                  <a:schemeClr val="bg1"/>
                </a:solidFill>
                <a:latin typeface="Times New Roman" panose="02020603050405020304" charset="0"/>
                <a:ea typeface="SimSun" panose="02010600030101010101" pitchFamily="2" charset="-122"/>
              </a:rPr>
              <a:t> </a:t>
            </a:r>
            <a:r>
              <a:rPr lang="ru-RU" sz="4400" b="0" dirty="0" smtClean="0">
                <a:solidFill>
                  <a:schemeClr val="bg1"/>
                </a:solidFill>
                <a:latin typeface="Times New Roman" panose="02020603050405020304" charset="0"/>
                <a:ea typeface="SimSun" panose="02010600030101010101" pitchFamily="2" charset="-122"/>
              </a:rPr>
              <a:t>     </a:t>
            </a:r>
            <a:r>
              <a:rPr lang="en-US" sz="4400" b="0" dirty="0" smtClean="0">
                <a:solidFill>
                  <a:schemeClr val="bg1"/>
                </a:solidFill>
                <a:latin typeface="Times New Roman" panose="02020603050405020304" charset="0"/>
                <a:ea typeface="SimSun" panose="02010600030101010101" pitchFamily="2" charset="-122"/>
              </a:rPr>
              <a:t>«</a:t>
            </a:r>
            <a:r>
              <a:rPr lang="en-US" sz="4400" b="0" dirty="0" err="1">
                <a:solidFill>
                  <a:schemeClr val="bg1"/>
                </a:solidFill>
                <a:latin typeface="Times New Roman" panose="02020603050405020304" charset="0"/>
                <a:ea typeface="SimSun" panose="02010600030101010101" pitchFamily="2" charset="-122"/>
              </a:rPr>
              <a:t>Цвет</a:t>
            </a:r>
            <a:r>
              <a:rPr lang="en-US" sz="4400" b="0" dirty="0">
                <a:solidFill>
                  <a:schemeClr val="bg1"/>
                </a:solidFill>
                <a:latin typeface="Times New Roman" panose="02020603050405020304" charset="0"/>
                <a:ea typeface="SimSun" panose="02010600030101010101" pitchFamily="2" charset="-122"/>
              </a:rPr>
              <a:t>» </a:t>
            </a:r>
            <a:endParaRPr lang="en-US" sz="4400" b="0" dirty="0">
              <a:solidFill>
                <a:schemeClr val="bg1"/>
              </a:solidFill>
              <a:latin typeface="Times New Roman" panose="02020603050405020304" charset="0"/>
              <a:ea typeface="SimSun" panose="02010600030101010101" pitchFamily="2" charset="-122"/>
            </a:endParaRPr>
          </a:p>
          <a:p>
            <a:pPr indent="0"/>
            <a:r>
              <a:rPr lang="ru-RU" sz="4400" b="0" dirty="0" smtClean="0">
                <a:solidFill>
                  <a:schemeClr val="bg1"/>
                </a:solidFill>
                <a:latin typeface="Times New Roman" panose="02020603050405020304" charset="0"/>
                <a:ea typeface="SimSun" panose="02010600030101010101" pitchFamily="2" charset="-122"/>
              </a:rPr>
              <a:t>      «</a:t>
            </a:r>
            <a:r>
              <a:rPr lang="en-US" sz="4400" b="0" dirty="0" err="1" smtClean="0">
                <a:solidFill>
                  <a:schemeClr val="bg1"/>
                </a:solidFill>
                <a:latin typeface="Times New Roman" panose="02020603050405020304" charset="0"/>
                <a:ea typeface="SimSun" panose="02010600030101010101" pitchFamily="2" charset="-122"/>
              </a:rPr>
              <a:t>Величина</a:t>
            </a:r>
            <a:r>
              <a:rPr lang="en-US" sz="4400" b="0" dirty="0">
                <a:solidFill>
                  <a:schemeClr val="bg1"/>
                </a:solidFill>
                <a:latin typeface="Times New Roman" panose="02020603050405020304" charset="0"/>
                <a:ea typeface="SimSun" panose="02010600030101010101" pitchFamily="2" charset="-122"/>
              </a:rPr>
              <a:t>»</a:t>
            </a:r>
            <a:endParaRPr lang="en-US" sz="4400" b="0" dirty="0">
              <a:solidFill>
                <a:schemeClr val="bg1"/>
              </a:solidFill>
              <a:latin typeface="Times New Roman" panose="02020603050405020304" charset="0"/>
              <a:ea typeface="SimSun" panose="02010600030101010101" pitchFamily="2" charset="-122"/>
            </a:endParaRPr>
          </a:p>
          <a:p>
            <a:pPr indent="0"/>
            <a:endParaRPr lang="en-US" sz="4400" b="0" dirty="0">
              <a:solidFill>
                <a:schemeClr val="bg1"/>
              </a:solidFill>
              <a:latin typeface="Times New Roman" panose="02020603050405020304" charset="0"/>
              <a:ea typeface="SimSun" panose="02010600030101010101" pitchFamily="2" charset="-122"/>
            </a:endParaRPr>
          </a:p>
          <a:p>
            <a:pPr indent="0"/>
            <a:r>
              <a:rPr lang="ru-RU" sz="4400" dirty="0" smtClean="0">
                <a:solidFill>
                  <a:schemeClr val="bg1"/>
                </a:solidFill>
                <a:latin typeface="Times New Roman" panose="02020603050405020304" charset="0"/>
                <a:ea typeface="SimSun" panose="02010600030101010101" pitchFamily="2" charset="-122"/>
                <a:sym typeface="+mn-ea"/>
              </a:rPr>
              <a:t>«</a:t>
            </a:r>
            <a:r>
              <a:rPr lang="en-US" sz="4400" dirty="0" err="1" smtClean="0">
                <a:solidFill>
                  <a:schemeClr val="bg1"/>
                </a:solidFill>
                <a:latin typeface="Times New Roman" panose="02020603050405020304" charset="0"/>
                <a:ea typeface="SimSun" panose="02010600030101010101" pitchFamily="2" charset="-122"/>
                <a:sym typeface="+mn-ea"/>
              </a:rPr>
              <a:t>Вещество</a:t>
            </a:r>
            <a:r>
              <a:rPr lang="en-US" sz="4400" dirty="0">
                <a:solidFill>
                  <a:schemeClr val="bg1"/>
                </a:solidFill>
                <a:latin typeface="Times New Roman" panose="02020603050405020304" charset="0"/>
                <a:ea typeface="SimSun" panose="02010600030101010101" pitchFamily="2" charset="-122"/>
                <a:sym typeface="+mn-ea"/>
              </a:rPr>
              <a:t>»</a:t>
            </a:r>
            <a:endParaRPr lang="en-US" sz="4400" b="0" dirty="0">
              <a:solidFill>
                <a:schemeClr val="bg1"/>
              </a:solidFill>
              <a:latin typeface="Times New Roman" panose="02020603050405020304" charset="0"/>
              <a:ea typeface="SimSun" panose="02010600030101010101" pitchFamily="2" charset="-122"/>
            </a:endParaRPr>
          </a:p>
          <a:p>
            <a:pPr indent="0"/>
            <a:r>
              <a:rPr lang="en-US" sz="4400" b="0" dirty="0">
                <a:latin typeface="Times New Roman" panose="02020603050405020304" charset="0"/>
                <a:ea typeface="SimSun" panose="02010600030101010101" pitchFamily="2" charset="-122"/>
              </a:rPr>
              <a:t> </a:t>
            </a:r>
            <a:r>
              <a:rPr lang="ru-RU" sz="4400" b="0" dirty="0" smtClean="0">
                <a:latin typeface="Times New Roman" panose="02020603050405020304" charset="0"/>
                <a:ea typeface="SimSun" panose="02010600030101010101" pitchFamily="2" charset="-122"/>
              </a:rPr>
              <a:t>           </a:t>
            </a:r>
            <a:endParaRPr lang="ru-RU" altLang="en-US" sz="44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609600" y="635"/>
            <a:ext cx="10972800" cy="1026795"/>
          </a:xfrm>
        </p:spPr>
        <p:txBody>
          <a:bodyPr/>
          <a:lstStyle/>
          <a:p>
            <a:pPr algn="ctr"/>
            <a:r>
              <a:rPr lang="ru-RU" altLang="en-US">
                <a:latin typeface="Arial Black" panose="020B0A04020102020204" pitchFamily="34" charset="0"/>
                <a:cs typeface="Arial Black" panose="020B0A04020102020204" pitchFamily="34" charset="0"/>
              </a:rPr>
              <a:t>Придумай загадку</a:t>
            </a:r>
            <a:endParaRPr lang="ru-RU" altLang="en-US">
              <a:latin typeface="Arial Black" panose="020B0A04020102020204" pitchFamily="34" charset="0"/>
              <a:cs typeface="Arial Black" panose="020B0A04020102020204" pitchFamily="34" charset="0"/>
            </a:endParaRPr>
          </a:p>
        </p:txBody>
      </p:sp>
      <p:graphicFrame>
        <p:nvGraphicFramePr>
          <p:cNvPr id="5" name="Замещающее содержимое 4"/>
          <p:cNvGraphicFramePr>
            <a:graphicFrameLocks noGrp="1"/>
          </p:cNvGraphicFramePr>
          <p:nvPr>
            <p:ph sz="half" idx="1"/>
          </p:nvPr>
        </p:nvGraphicFramePr>
        <p:xfrm>
          <a:off x="803093" y="895487"/>
          <a:ext cx="9507856" cy="57834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53785"/>
                <a:gridCol w="4554071"/>
              </a:tblGrid>
              <a:tr h="1445858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altLang="en-US" dirty="0">
                          <a:solidFill>
                            <a:schemeClr val="tx1"/>
                          </a:solidFill>
                        </a:rPr>
                        <a:t>ФОРМА</a:t>
                      </a:r>
                      <a:endParaRPr lang="ru-RU" altLang="en-US" dirty="0">
                        <a:solidFill>
                          <a:schemeClr val="tx1"/>
                        </a:solidFill>
                      </a:endParaRPr>
                    </a:p>
                    <a:p>
                      <a:pPr algn="ctr">
                        <a:buNone/>
                      </a:pPr>
                      <a:r>
                        <a:rPr lang="ru-RU" altLang="en-US" dirty="0">
                          <a:solidFill>
                            <a:schemeClr val="tx1"/>
                          </a:solidFill>
                        </a:rPr>
                        <a:t>(Какой формы предмет)</a:t>
                      </a:r>
                      <a:endParaRPr lang="ru-RU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ru-RU" altLang="en-US" dirty="0"/>
                    </a:p>
                    <a:p>
                      <a:pPr>
                        <a:buNone/>
                      </a:pPr>
                      <a:endParaRPr lang="ru-RU" altLang="en-US" dirty="0"/>
                    </a:p>
                    <a:p>
                      <a:pPr>
                        <a:buNone/>
                      </a:pPr>
                      <a:endParaRPr lang="ru-RU" altLang="en-US" dirty="0"/>
                    </a:p>
                    <a:p>
                      <a:pPr>
                        <a:buNone/>
                      </a:pPr>
                      <a:endParaRPr lang="ru-RU" altLang="en-US" dirty="0"/>
                    </a:p>
                  </a:txBody>
                  <a:tcPr/>
                </a:tc>
              </a:tr>
              <a:tr h="1445858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altLang="en-US" b="1" dirty="0">
                          <a:solidFill>
                            <a:schemeClr val="accent3">
                              <a:lumMod val="10000"/>
                            </a:schemeClr>
                          </a:solidFill>
                        </a:rPr>
                        <a:t>ЦВЕТ</a:t>
                      </a:r>
                      <a:endParaRPr lang="ru-RU" altLang="en-US" b="1" dirty="0">
                        <a:solidFill>
                          <a:schemeClr val="accent3">
                            <a:lumMod val="10000"/>
                          </a:schemeClr>
                        </a:solidFill>
                      </a:endParaRPr>
                    </a:p>
                    <a:p>
                      <a:pPr algn="ctr">
                        <a:buNone/>
                      </a:pPr>
                      <a:r>
                        <a:rPr lang="ru-RU" altLang="en-US" b="1" dirty="0" smtClean="0">
                          <a:solidFill>
                            <a:schemeClr val="accent3">
                              <a:lumMod val="10000"/>
                            </a:schemeClr>
                          </a:solidFill>
                        </a:rPr>
                        <a:t>(</a:t>
                      </a:r>
                      <a:r>
                        <a:rPr lang="ru-RU" altLang="en-US" b="1" dirty="0">
                          <a:solidFill>
                            <a:schemeClr val="accent3">
                              <a:lumMod val="10000"/>
                            </a:schemeClr>
                          </a:solidFill>
                        </a:rPr>
                        <a:t>какого цвета предмет)</a:t>
                      </a:r>
                      <a:endParaRPr lang="ru-RU" altLang="en-US" b="1" dirty="0">
                        <a:solidFill>
                          <a:schemeClr val="accent3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ru-RU" altLang="en-US"/>
                    </a:p>
                    <a:p>
                      <a:pPr>
                        <a:buNone/>
                      </a:pPr>
                      <a:endParaRPr lang="ru-RU" altLang="en-US"/>
                    </a:p>
                    <a:p>
                      <a:pPr>
                        <a:buNone/>
                      </a:pPr>
                      <a:endParaRPr lang="ru-RU" altLang="en-US"/>
                    </a:p>
                  </a:txBody>
                  <a:tcPr/>
                </a:tc>
              </a:tr>
              <a:tr h="1445858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altLang="en-US" b="1" dirty="0">
                          <a:solidFill>
                            <a:schemeClr val="accent3">
                              <a:lumMod val="10000"/>
                            </a:schemeClr>
                          </a:solidFill>
                        </a:rPr>
                        <a:t>ВЕЛИЧИНА</a:t>
                      </a:r>
                      <a:endParaRPr lang="ru-RU" altLang="en-US" b="1" dirty="0">
                        <a:solidFill>
                          <a:schemeClr val="accent3">
                            <a:lumMod val="10000"/>
                          </a:schemeClr>
                        </a:solidFill>
                      </a:endParaRPr>
                    </a:p>
                    <a:p>
                      <a:pPr algn="ctr">
                        <a:buNone/>
                      </a:pPr>
                      <a:r>
                        <a:rPr lang="ru-RU" altLang="en-US" sz="1600" b="1" dirty="0">
                          <a:solidFill>
                            <a:schemeClr val="accent3">
                              <a:lumMod val="10000"/>
                            </a:schemeClr>
                          </a:solidFill>
                        </a:rPr>
                        <a:t>(большой-маленький,</a:t>
                      </a:r>
                      <a:endParaRPr lang="ru-RU" altLang="en-US" sz="1600" b="1" dirty="0">
                        <a:solidFill>
                          <a:schemeClr val="accent3">
                            <a:lumMod val="10000"/>
                          </a:schemeClr>
                        </a:solidFill>
                      </a:endParaRPr>
                    </a:p>
                    <a:p>
                      <a:pPr algn="ctr">
                        <a:buNone/>
                      </a:pPr>
                      <a:r>
                        <a:rPr lang="ru-RU" altLang="en-US" sz="1600" b="1" dirty="0">
                          <a:solidFill>
                            <a:schemeClr val="accent3">
                              <a:lumMod val="10000"/>
                            </a:schemeClr>
                          </a:solidFill>
                        </a:rPr>
                        <a:t>толстый-тонкий,</a:t>
                      </a:r>
                      <a:endParaRPr lang="ru-RU" altLang="en-US" sz="1600" b="1" dirty="0">
                        <a:solidFill>
                          <a:schemeClr val="accent3">
                            <a:lumMod val="10000"/>
                          </a:schemeClr>
                        </a:solidFill>
                      </a:endParaRPr>
                    </a:p>
                    <a:p>
                      <a:pPr algn="ctr">
                        <a:buNone/>
                      </a:pPr>
                      <a:r>
                        <a:rPr lang="ru-RU" altLang="en-US" sz="1600" b="1" dirty="0">
                          <a:solidFill>
                            <a:schemeClr val="accent3">
                              <a:lumMod val="10000"/>
                            </a:schemeClr>
                          </a:solidFill>
                        </a:rPr>
                        <a:t>широкий-узкий, длинный-короткий</a:t>
                      </a:r>
                      <a:r>
                        <a:rPr lang="ru-RU" altLang="en-US" sz="1600" b="1" dirty="0" smtClean="0">
                          <a:solidFill>
                            <a:schemeClr val="accent3">
                              <a:lumMod val="10000"/>
                            </a:schemeClr>
                          </a:solidFill>
                        </a:rPr>
                        <a:t>,                        </a:t>
                      </a:r>
                      <a:r>
                        <a:rPr lang="ru-RU" altLang="en-US" sz="1600" b="1" dirty="0">
                          <a:solidFill>
                            <a:schemeClr val="accent3">
                              <a:lumMod val="10000"/>
                            </a:schemeClr>
                          </a:solidFill>
                        </a:rPr>
                        <a:t>высокий-низкий)</a:t>
                      </a:r>
                      <a:endParaRPr lang="ru-RU" altLang="en-US" sz="1600" b="1" dirty="0">
                        <a:solidFill>
                          <a:schemeClr val="accent3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ru-RU" altLang="en-US" dirty="0"/>
                    </a:p>
                    <a:p>
                      <a:pPr>
                        <a:buNone/>
                      </a:pPr>
                      <a:endParaRPr lang="ru-RU" altLang="en-US" dirty="0"/>
                    </a:p>
                    <a:p>
                      <a:pPr>
                        <a:buNone/>
                      </a:pPr>
                      <a:endParaRPr lang="ru-RU" altLang="en-US" dirty="0"/>
                    </a:p>
                    <a:p>
                      <a:pPr>
                        <a:buNone/>
                      </a:pPr>
                      <a:endParaRPr lang="ru-RU" altLang="en-US" dirty="0"/>
                    </a:p>
                  </a:txBody>
                  <a:tcPr/>
                </a:tc>
              </a:tr>
              <a:tr h="1445858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altLang="en-US" b="1" dirty="0" smtClean="0">
                          <a:solidFill>
                            <a:schemeClr val="accent3">
                              <a:lumMod val="10000"/>
                            </a:schemeClr>
                          </a:solidFill>
                        </a:rPr>
                        <a:t>ВЕЩЕСТВО (МАТЕРИАЛ</a:t>
                      </a:r>
                      <a:r>
                        <a:rPr lang="ru-RU" altLang="en-US" b="1" dirty="0">
                          <a:solidFill>
                            <a:schemeClr val="accent3">
                              <a:lumMod val="10000"/>
                            </a:schemeClr>
                          </a:solidFill>
                        </a:rPr>
                        <a:t>)</a:t>
                      </a:r>
                      <a:endParaRPr lang="ru-RU" altLang="en-US" b="1" dirty="0">
                        <a:solidFill>
                          <a:schemeClr val="accent3">
                            <a:lumMod val="10000"/>
                          </a:schemeClr>
                        </a:solidFill>
                      </a:endParaRPr>
                    </a:p>
                    <a:p>
                      <a:pPr algn="ctr">
                        <a:buNone/>
                      </a:pPr>
                      <a:r>
                        <a:rPr lang="ru-RU" altLang="en-US" b="1" dirty="0">
                          <a:solidFill>
                            <a:schemeClr val="accent3">
                              <a:lumMod val="10000"/>
                            </a:schemeClr>
                          </a:solidFill>
                        </a:rPr>
                        <a:t>(из чего сделан предмет)</a:t>
                      </a:r>
                      <a:endParaRPr lang="ru-RU" altLang="en-US" b="1" dirty="0">
                        <a:solidFill>
                          <a:schemeClr val="accent3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ru-RU" altLang="en-US" dirty="0"/>
                    </a:p>
                    <a:p>
                      <a:pPr>
                        <a:buNone/>
                      </a:pPr>
                      <a:endParaRPr lang="ru-RU" altLang="en-US" dirty="0"/>
                    </a:p>
                    <a:p>
                      <a:pPr>
                        <a:buNone/>
                      </a:pPr>
                      <a:endParaRPr lang="ru-RU" altLang="en-US" dirty="0"/>
                    </a:p>
                    <a:p>
                      <a:pPr>
                        <a:buNone/>
                      </a:pPr>
                      <a:endParaRPr lang="ru-RU" alt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Замещающее содержимое 3"/>
          <p:cNvPicPr>
            <a:picLocks noGrp="1"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5847125" y="1076098"/>
            <a:ext cx="2849245" cy="1244600"/>
          </a:xfrm>
          <a:prstGeom prst="rect">
            <a:avLst/>
          </a:prstGeom>
        </p:spPr>
      </p:pic>
      <p:pic>
        <p:nvPicPr>
          <p:cNvPr id="8" name="Изображение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1100" y="2427117"/>
            <a:ext cx="2795270" cy="1299845"/>
          </a:xfrm>
          <a:prstGeom prst="rect">
            <a:avLst/>
          </a:prstGeom>
        </p:spPr>
      </p:pic>
      <p:pic>
        <p:nvPicPr>
          <p:cNvPr id="17" name="Изображение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1509" y="4097752"/>
            <a:ext cx="1493520" cy="876300"/>
          </a:xfrm>
          <a:prstGeom prst="rect">
            <a:avLst/>
          </a:prstGeom>
        </p:spPr>
      </p:pic>
      <p:pic>
        <p:nvPicPr>
          <p:cNvPr id="18" name="Изображение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4023" y="4124659"/>
            <a:ext cx="952500" cy="891540"/>
          </a:xfrm>
          <a:prstGeom prst="rect">
            <a:avLst/>
          </a:prstGeom>
        </p:spPr>
      </p:pic>
      <p:pic>
        <p:nvPicPr>
          <p:cNvPr id="19" name="Изображение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42522" y="4101273"/>
            <a:ext cx="1097280" cy="891540"/>
          </a:xfrm>
          <a:prstGeom prst="rect">
            <a:avLst/>
          </a:prstGeom>
        </p:spPr>
      </p:pic>
      <p:pic>
        <p:nvPicPr>
          <p:cNvPr id="1026" name="Picture 2" descr="https://top-fon.com/uploads/posts/2023-02/1675541649_top-fon-com-p-kartinki-dlya-prezentatsii-knigi-prozrachn-216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5935" y="2579057"/>
            <a:ext cx="1293585" cy="1537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47510" y="5382895"/>
            <a:ext cx="1226820" cy="12725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1210491" y="216642"/>
            <a:ext cx="9466217" cy="6441060"/>
          </a:xfrm>
          <a:prstGeom prst="rect">
            <a:avLst/>
          </a:prstGeo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  <p:sndAc>
          <p:stSnd>
            <p:snd r:embed="rId2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en-US"/>
          </a:p>
        </p:txBody>
      </p:sp>
      <p:pic>
        <p:nvPicPr>
          <p:cNvPr id="9" name="Замещающее содержимое 8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021080" y="70485"/>
            <a:ext cx="9547860" cy="6787515"/>
          </a:xfrm>
          <a:prstGeom prst="rect">
            <a:avLst/>
          </a:prstGeom>
        </p:spPr>
      </p:pic>
      <p:sp>
        <p:nvSpPr>
          <p:cNvPr id="6" name="Замещающий текст 5"/>
          <p:cNvSpPr>
            <a:spLocks noGrp="1"/>
          </p:cNvSpPr>
          <p:nvPr>
            <p:ph type="body" sz="half" idx="2"/>
          </p:nvPr>
        </p:nvSpPr>
        <p:spPr>
          <a:xfrm>
            <a:off x="840952" y="2057400"/>
            <a:ext cx="3932767" cy="3811588"/>
          </a:xfrm>
        </p:spPr>
        <p:txBody>
          <a:bodyPr/>
          <a:lstStyle/>
          <a:p>
            <a:endParaRPr lang="ru-RU" altLang="en-US"/>
          </a:p>
        </p:txBody>
      </p:sp>
      <p:sp>
        <p:nvSpPr>
          <p:cNvPr id="7" name="Текстовое поле 6"/>
          <p:cNvSpPr txBox="1"/>
          <p:nvPr/>
        </p:nvSpPr>
        <p:spPr>
          <a:xfrm>
            <a:off x="2166620" y="5504180"/>
            <a:ext cx="7732395" cy="10763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ru-RU" altLang="en-US" sz="3200">
                <a:solidFill>
                  <a:srgbClr val="FF0000"/>
                </a:solidFill>
                <a:latin typeface="Arial Black" panose="020B0A04020102020204" pitchFamily="34" charset="0"/>
                <a:cs typeface="Arial Black" panose="020B0A04020102020204" pitchFamily="34" charset="0"/>
                <a:sym typeface="+mn-ea"/>
              </a:rPr>
              <a:t>                    Город Похожестей </a:t>
            </a:r>
            <a:endParaRPr lang="ru-RU" altLang="en-US" sz="3200">
              <a:solidFill>
                <a:srgbClr val="FF0000"/>
              </a:solidFill>
              <a:latin typeface="Arial Black" panose="020B0A04020102020204" pitchFamily="34" charset="0"/>
              <a:cs typeface="Arial Black" panose="020B0A04020102020204" pitchFamily="34" charset="0"/>
              <a:sym typeface="+mn-ea"/>
            </a:endParaRPr>
          </a:p>
          <a:p>
            <a:r>
              <a:rPr lang="ru-RU" altLang="en-US" sz="3200">
                <a:solidFill>
                  <a:srgbClr val="FF0000"/>
                </a:solidFill>
                <a:latin typeface="Arial Black" panose="020B0A04020102020204" pitchFamily="34" charset="0"/>
                <a:cs typeface="Arial Black" panose="020B0A04020102020204" pitchFamily="34" charset="0"/>
                <a:sym typeface="+mn-ea"/>
              </a:rPr>
              <a:t>                    и Непохожестей</a:t>
            </a:r>
            <a:endParaRPr lang="ru-RU" altLang="en-US" sz="3200">
              <a:solidFill>
                <a:srgbClr val="FF0000"/>
              </a:solidFill>
              <a:latin typeface="Arial Black" panose="020B0A04020102020204" pitchFamily="34" charset="0"/>
              <a:cs typeface="Arial Black" panose="020B0A04020102020204" pitchFamily="34" charset="0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3250">
        <p15:prstTrans prst="origami"/>
        <p:sndAc>
          <p:stSnd>
            <p:snd r:embed="rId2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955"/>
            <a:ext cx="10972800" cy="707390"/>
          </a:xfrm>
        </p:spPr>
        <p:txBody>
          <a:bodyPr>
            <a:normAutofit fontScale="90000"/>
          </a:bodyPr>
          <a:lstStyle/>
          <a:p>
            <a:pPr algn="ctr"/>
            <a:br>
              <a:rPr lang="ru-RU" altLang="en-US" dirty="0" smtClean="0">
                <a:latin typeface="Arial Black" panose="020B0A04020102020204" pitchFamily="34" charset="0"/>
                <a:cs typeface="Arial Black" panose="020B0A04020102020204" pitchFamily="34" charset="0"/>
                <a:sym typeface="+mn-ea"/>
              </a:rPr>
            </a:br>
            <a:r>
              <a:rPr lang="ru-RU" altLang="en-US" dirty="0" smtClean="0">
                <a:latin typeface="Arial Black" panose="020B0A04020102020204" pitchFamily="34" charset="0"/>
                <a:cs typeface="Arial Black" panose="020B0A04020102020204" pitchFamily="34" charset="0"/>
                <a:sym typeface="+mn-ea"/>
              </a:rPr>
              <a:t>Составь </a:t>
            </a:r>
            <a:r>
              <a:rPr lang="ru-RU" altLang="en-US" dirty="0">
                <a:latin typeface="Arial Black" panose="020B0A04020102020204" pitchFamily="34" charset="0"/>
                <a:cs typeface="Arial Black" panose="020B0A04020102020204" pitchFamily="34" charset="0"/>
                <a:sym typeface="+mn-ea"/>
              </a:rPr>
              <a:t>загадку</a:t>
            </a:r>
            <a:br>
              <a:rPr lang="ru-RU" altLang="en-US" dirty="0">
                <a:latin typeface="Arial Black" panose="020B0A04020102020204" pitchFamily="34" charset="0"/>
                <a:cs typeface="Arial Black" panose="020B0A04020102020204" pitchFamily="34" charset="0"/>
              </a:rPr>
            </a:br>
            <a:endParaRPr lang="ru-RU" altLang="en-US" dirty="0"/>
          </a:p>
        </p:txBody>
      </p:sp>
      <p:graphicFrame>
        <p:nvGraphicFramePr>
          <p:cNvPr id="6" name="Замещающее содержимое 5"/>
          <p:cNvGraphicFramePr>
            <a:graphicFrameLocks noGrp="1"/>
          </p:cNvGraphicFramePr>
          <p:nvPr>
            <p:ph sz="half" idx="1"/>
          </p:nvPr>
        </p:nvGraphicFramePr>
        <p:xfrm>
          <a:off x="313508" y="1285240"/>
          <a:ext cx="11059886" cy="51852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29943"/>
                <a:gridCol w="5529943"/>
              </a:tblGrid>
              <a:tr h="1296307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ru-RU" altLang="en-US" sz="2800" b="0" dirty="0" smtClean="0">
                        <a:latin typeface="Arial Black" panose="020B0A04020102020204" pitchFamily="34" charset="0"/>
                        <a:cs typeface="Arial Black" panose="020B0A04020102020204" pitchFamily="34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ru-RU" altLang="en-US" sz="2800" b="0" dirty="0" smtClean="0">
                          <a:latin typeface="Arial Black" panose="020B0A04020102020204" pitchFamily="34" charset="0"/>
                          <a:cs typeface="Arial Black" panose="020B0A04020102020204" pitchFamily="34" charset="0"/>
                        </a:rPr>
                        <a:t>Какой</a:t>
                      </a:r>
                      <a:r>
                        <a:rPr lang="ru-RU" altLang="en-US" sz="2800" b="0" dirty="0">
                          <a:latin typeface="Arial Black" panose="020B0A04020102020204" pitchFamily="34" charset="0"/>
                          <a:cs typeface="Arial Black" panose="020B0A04020102020204" pitchFamily="34" charset="0"/>
                        </a:rPr>
                        <a:t>? (Что делает?)</a:t>
                      </a:r>
                      <a:endParaRPr lang="ru-RU" altLang="en-US" sz="2800" b="0" dirty="0">
                        <a:latin typeface="Arial Black" panose="020B0A04020102020204" pitchFamily="34" charset="0"/>
                        <a:cs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ru-RU" altLang="en-US" sz="2800" b="0" dirty="0" smtClean="0">
                        <a:latin typeface="Arial Black" panose="020B0A04020102020204" pitchFamily="34" charset="0"/>
                        <a:cs typeface="Arial Black" panose="020B0A04020102020204" pitchFamily="34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ru-RU" altLang="en-US" sz="2800" b="0" dirty="0" smtClean="0">
                          <a:latin typeface="Arial Black" panose="020B0A04020102020204" pitchFamily="34" charset="0"/>
                          <a:cs typeface="Arial Black" panose="020B0A04020102020204" pitchFamily="34" charset="0"/>
                        </a:rPr>
                        <a:t>Что </a:t>
                      </a:r>
                      <a:r>
                        <a:rPr lang="ru-RU" altLang="en-US" sz="2800" b="0" dirty="0">
                          <a:latin typeface="Arial Black" panose="020B0A04020102020204" pitchFamily="34" charset="0"/>
                          <a:cs typeface="Arial Black" panose="020B0A04020102020204" pitchFamily="34" charset="0"/>
                        </a:rPr>
                        <a:t>такое же?</a:t>
                      </a:r>
                      <a:endParaRPr lang="ru-RU" altLang="en-US" sz="2800" b="0" dirty="0">
                        <a:latin typeface="Arial Black" panose="020B0A04020102020204" pitchFamily="34" charset="0"/>
                        <a:cs typeface="Arial Black" panose="020B0A04020102020204" pitchFamily="34" charset="0"/>
                      </a:endParaRPr>
                    </a:p>
                  </a:txBody>
                  <a:tcPr/>
                </a:tc>
              </a:tr>
              <a:tr h="1296307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altLang="en-US" sz="280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Arial Black" panose="020B0A04020102020204" pitchFamily="34" charset="0"/>
                          <a:cs typeface="Arial Black" panose="020B0A04020102020204" pitchFamily="34" charset="0"/>
                        </a:rPr>
                        <a:t>быстрый </a:t>
                      </a:r>
                      <a:endParaRPr lang="ru-RU" altLang="en-US" sz="2800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Arial Black" panose="020B0A04020102020204" pitchFamily="34" charset="0"/>
                        <a:cs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altLang="en-US" sz="280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Arial Black" panose="020B0A04020102020204" pitchFamily="34" charset="0"/>
                          <a:cs typeface="Arial Black" panose="020B0A04020102020204" pitchFamily="34" charset="0"/>
                        </a:rPr>
                        <a:t>гепард</a:t>
                      </a:r>
                      <a:endParaRPr lang="ru-RU" altLang="en-US" sz="2800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Arial Black" panose="020B0A04020102020204" pitchFamily="34" charset="0"/>
                        <a:cs typeface="Arial Black" panose="020B0A04020102020204" pitchFamily="34" charset="0"/>
                      </a:endParaRPr>
                    </a:p>
                  </a:txBody>
                  <a:tcPr/>
                </a:tc>
              </a:tr>
              <a:tr h="1296307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altLang="en-US" sz="280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Arial Black" panose="020B0A04020102020204" pitchFamily="34" charset="0"/>
                          <a:cs typeface="Arial Black" panose="020B0A04020102020204" pitchFamily="34" charset="0"/>
                        </a:rPr>
                        <a:t>летает</a:t>
                      </a:r>
                      <a:endParaRPr lang="ru-RU" altLang="en-US" sz="2800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Arial Black" panose="020B0A04020102020204" pitchFamily="34" charset="0"/>
                        <a:cs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altLang="en-US" sz="280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Arial Black" panose="020B0A04020102020204" pitchFamily="34" charset="0"/>
                          <a:cs typeface="Arial Black" panose="020B0A04020102020204" pitchFamily="34" charset="0"/>
                        </a:rPr>
                        <a:t>птица</a:t>
                      </a:r>
                      <a:endParaRPr lang="ru-RU" altLang="en-US" sz="2800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Arial Black" panose="020B0A04020102020204" pitchFamily="34" charset="0"/>
                        <a:cs typeface="Arial Black" panose="020B0A04020102020204" pitchFamily="34" charset="0"/>
                      </a:endParaRPr>
                    </a:p>
                  </a:txBody>
                  <a:tcPr/>
                </a:tc>
              </a:tr>
              <a:tr h="1296307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altLang="en-US" sz="280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Arial Black" panose="020B0A04020102020204" pitchFamily="34" charset="0"/>
                          <a:cs typeface="Arial Black" panose="020B0A04020102020204" pitchFamily="34" charset="0"/>
                        </a:rPr>
                        <a:t>Перевозит</a:t>
                      </a:r>
                      <a:r>
                        <a:rPr lang="ru-RU" altLang="en-US" sz="2800" baseline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Arial Black" panose="020B0A04020102020204" pitchFamily="34" charset="0"/>
                          <a:cs typeface="Arial Black" panose="020B0A04020102020204" pitchFamily="34" charset="0"/>
                        </a:rPr>
                        <a:t> пассажиров</a:t>
                      </a:r>
                      <a:endParaRPr lang="ru-RU" altLang="en-US" sz="2800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Arial Black" panose="020B0A04020102020204" pitchFamily="34" charset="0"/>
                        <a:cs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altLang="en-US" sz="280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Arial Black" panose="020B0A04020102020204" pitchFamily="34" charset="0"/>
                          <a:cs typeface="Arial Black" panose="020B0A04020102020204" pitchFamily="34" charset="0"/>
                        </a:rPr>
                        <a:t>автобус</a:t>
                      </a:r>
                      <a:endParaRPr lang="ru-RU" altLang="en-US" sz="2800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Arial Black" panose="020B0A04020102020204" pitchFamily="34" charset="0"/>
                        <a:cs typeface="Arial Black" panose="020B0A040201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Замещающее содержимое 3"/>
          <p:cNvSpPr>
            <a:spLocks noGrp="1"/>
          </p:cNvSpPr>
          <p:nvPr>
            <p:ph sz="half" idx="2"/>
          </p:nvPr>
        </p:nvSpPr>
        <p:spPr>
          <a:xfrm>
            <a:off x="5024847" y="2725783"/>
            <a:ext cx="1288868" cy="2203268"/>
          </a:xfrm>
        </p:spPr>
        <p:txBody>
          <a:bodyPr/>
          <a:lstStyle/>
          <a:p>
            <a:endParaRPr lang="ru-RU" altLang="en-US" dirty="0"/>
          </a:p>
        </p:txBody>
      </p:sp>
      <p:sp>
        <p:nvSpPr>
          <p:cNvPr id="7" name="Текстовое поле 6"/>
          <p:cNvSpPr txBox="1"/>
          <p:nvPr/>
        </p:nvSpPr>
        <p:spPr>
          <a:xfrm>
            <a:off x="5390606" y="2638697"/>
            <a:ext cx="1959428" cy="304698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ru-RU" altLang="en-US" sz="2400" dirty="0" smtClean="0">
                <a:solidFill>
                  <a:srgbClr val="FF0000"/>
                </a:solidFill>
                <a:latin typeface="Arial Black" panose="020B0A04020102020204" pitchFamily="34" charset="0"/>
                <a:cs typeface="Arial Black" panose="020B0A04020102020204" pitchFamily="34" charset="0"/>
              </a:rPr>
              <a:t>    как</a:t>
            </a:r>
            <a:endParaRPr lang="ru-RU" altLang="en-US" sz="2400" dirty="0">
              <a:solidFill>
                <a:srgbClr val="FF0000"/>
              </a:solidFill>
              <a:latin typeface="Arial Black" panose="020B0A04020102020204" pitchFamily="34" charset="0"/>
              <a:cs typeface="Arial Black" panose="020B0A04020102020204" pitchFamily="34" charset="0"/>
            </a:endParaRPr>
          </a:p>
          <a:p>
            <a:endParaRPr lang="ru-RU" altLang="en-US" sz="2400" dirty="0">
              <a:solidFill>
                <a:srgbClr val="FF0000"/>
              </a:solidFill>
              <a:latin typeface="Arial Black" panose="020B0A04020102020204" pitchFamily="34" charset="0"/>
              <a:cs typeface="Arial Black" panose="020B0A04020102020204" pitchFamily="34" charset="0"/>
            </a:endParaRPr>
          </a:p>
          <a:p>
            <a:endParaRPr lang="ru-RU" altLang="en-US" sz="2400" dirty="0" smtClean="0">
              <a:solidFill>
                <a:srgbClr val="FF0000"/>
              </a:solidFill>
              <a:latin typeface="Arial Black" panose="020B0A04020102020204" pitchFamily="34" charset="0"/>
              <a:cs typeface="Arial Black" panose="020B0A04020102020204" pitchFamily="34" charset="0"/>
            </a:endParaRPr>
          </a:p>
          <a:p>
            <a:endParaRPr lang="ru-RU" altLang="en-US" sz="2400" dirty="0">
              <a:solidFill>
                <a:srgbClr val="FF0000"/>
              </a:solidFill>
              <a:latin typeface="Arial Black" panose="020B0A04020102020204" pitchFamily="34" charset="0"/>
              <a:cs typeface="Arial Black" panose="020B0A04020102020204" pitchFamily="34" charset="0"/>
            </a:endParaRPr>
          </a:p>
          <a:p>
            <a:endParaRPr lang="ru-RU" altLang="en-US" sz="2400" dirty="0">
              <a:solidFill>
                <a:srgbClr val="FF0000"/>
              </a:solidFill>
              <a:latin typeface="Arial Black" panose="020B0A04020102020204" pitchFamily="34" charset="0"/>
              <a:cs typeface="Arial Black" panose="020B0A04020102020204" pitchFamily="34" charset="0"/>
            </a:endParaRPr>
          </a:p>
          <a:p>
            <a:r>
              <a:rPr lang="ru-RU" altLang="en-US" sz="2400" dirty="0">
                <a:solidFill>
                  <a:srgbClr val="FF0000"/>
                </a:solidFill>
                <a:latin typeface="Arial Black" panose="020B0A04020102020204" pitchFamily="34" charset="0"/>
                <a:cs typeface="Arial Black" panose="020B0A04020102020204" pitchFamily="34" charset="0"/>
              </a:rPr>
              <a:t>  </a:t>
            </a:r>
            <a:r>
              <a:rPr lang="ru-RU" altLang="en-US" sz="2400" dirty="0" smtClean="0">
                <a:solidFill>
                  <a:srgbClr val="FF0000"/>
                </a:solidFill>
                <a:latin typeface="Arial Black" panose="020B0A04020102020204" pitchFamily="34" charset="0"/>
                <a:cs typeface="Arial Black" panose="020B0A04020102020204" pitchFamily="34" charset="0"/>
              </a:rPr>
              <a:t>     </a:t>
            </a:r>
            <a:endParaRPr lang="ru-RU" altLang="en-US" sz="2400" dirty="0" smtClean="0">
              <a:solidFill>
                <a:srgbClr val="FF0000"/>
              </a:solidFill>
              <a:latin typeface="Arial Black" panose="020B0A04020102020204" pitchFamily="34" charset="0"/>
              <a:cs typeface="Arial Black" panose="020B0A04020102020204" pitchFamily="34" charset="0"/>
            </a:endParaRPr>
          </a:p>
          <a:p>
            <a:r>
              <a:rPr lang="ru-RU" altLang="en-US" sz="2400" dirty="0">
                <a:solidFill>
                  <a:srgbClr val="FF0000"/>
                </a:solidFill>
                <a:latin typeface="Arial Black" panose="020B0A04020102020204" pitchFamily="34" charset="0"/>
                <a:cs typeface="Arial Black" panose="020B0A04020102020204" pitchFamily="34" charset="0"/>
              </a:rPr>
              <a:t> </a:t>
            </a:r>
            <a:r>
              <a:rPr lang="ru-RU" altLang="en-US" sz="2400" dirty="0" smtClean="0">
                <a:solidFill>
                  <a:srgbClr val="FF0000"/>
                </a:solidFill>
                <a:latin typeface="Arial Black" panose="020B0A04020102020204" pitchFamily="34" charset="0"/>
                <a:cs typeface="Arial Black" panose="020B0A04020102020204" pitchFamily="34" charset="0"/>
              </a:rPr>
              <a:t>      </a:t>
            </a:r>
            <a:endParaRPr lang="ru-RU" altLang="en-US" sz="2400" dirty="0" smtClean="0">
              <a:solidFill>
                <a:srgbClr val="FF0000"/>
              </a:solidFill>
              <a:latin typeface="Arial Black" panose="020B0A04020102020204" pitchFamily="34" charset="0"/>
              <a:cs typeface="Arial Black" panose="020B0A04020102020204" pitchFamily="34" charset="0"/>
            </a:endParaRPr>
          </a:p>
          <a:p>
            <a:r>
              <a:rPr lang="ru-RU" altLang="en-US" sz="2400" dirty="0">
                <a:solidFill>
                  <a:srgbClr val="FF0000"/>
                </a:solidFill>
                <a:latin typeface="Arial Black" panose="020B0A04020102020204" pitchFamily="34" charset="0"/>
                <a:cs typeface="Arial Black" panose="020B0A04020102020204" pitchFamily="34" charset="0"/>
              </a:rPr>
              <a:t> </a:t>
            </a:r>
            <a:r>
              <a:rPr lang="ru-RU" altLang="en-US" sz="2400" dirty="0" smtClean="0">
                <a:solidFill>
                  <a:srgbClr val="FF0000"/>
                </a:solidFill>
                <a:latin typeface="Arial Black" panose="020B0A04020102020204" pitchFamily="34" charset="0"/>
                <a:cs typeface="Arial Black" panose="020B0A04020102020204" pitchFamily="34" charset="0"/>
              </a:rPr>
              <a:t>   но не </a:t>
            </a:r>
            <a:endParaRPr lang="ru-RU" altLang="en-US" sz="2400" dirty="0">
              <a:solidFill>
                <a:srgbClr val="FF0000"/>
              </a:solidFill>
              <a:latin typeface="Arial Black" panose="020B0A04020102020204" pitchFamily="34" charset="0"/>
              <a:cs typeface="Arial Black" panose="020B0A040201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>
        <p:comb/>
      </p:transition>
    </mc:Choice>
    <mc:Fallback>
      <p:transition spd="slow">
        <p:comb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微软雅黑"/>
        <a:ea typeface=""/>
        <a:cs typeface=""/>
        <a:font script="Jpan" typeface="游ゴシック Light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游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0</TotalTime>
  <Words>1784</Words>
  <Application>WPS Presentation</Application>
  <PresentationFormat>Широкоэкранный</PresentationFormat>
  <Paragraphs>219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9" baseType="lpstr">
      <vt:lpstr>Arial</vt:lpstr>
      <vt:lpstr>SimSun</vt:lpstr>
      <vt:lpstr>Wingdings</vt:lpstr>
      <vt:lpstr>Wingdings 3</vt:lpstr>
      <vt:lpstr>Arial Black</vt:lpstr>
      <vt:lpstr>Times New Roman</vt:lpstr>
      <vt:lpstr>Microsoft YaHei</vt:lpstr>
      <vt:lpstr>Arial Unicode MS</vt:lpstr>
      <vt:lpstr>Century Gothic</vt:lpstr>
      <vt:lpstr>Calibri</vt:lpstr>
      <vt:lpstr>Сектор</vt:lpstr>
      <vt:lpstr>ПРАВИЛА КРАСИВОЙ РЕЧИ: </vt:lpstr>
      <vt:lpstr>PowerPoint 演示文稿</vt:lpstr>
      <vt:lpstr>PowerPoint 演示文稿</vt:lpstr>
      <vt:lpstr>                 ГОРОД САМЫХ ПРОСТЫХ ЗАГАДОК</vt:lpstr>
      <vt:lpstr>PowerPoint 演示文稿</vt:lpstr>
      <vt:lpstr>Придумай загадку</vt:lpstr>
      <vt:lpstr>PowerPoint 演示文稿</vt:lpstr>
      <vt:lpstr>PowerPoint 演示文稿</vt:lpstr>
      <vt:lpstr> Составь загадку </vt:lpstr>
      <vt:lpstr>Что это? </vt:lpstr>
      <vt:lpstr>PowerPoint 演示文稿</vt:lpstr>
      <vt:lpstr>  составляем  загадки  </vt:lpstr>
      <vt:lpstr>Угадай, что это?</vt:lpstr>
      <vt:lpstr>PowerPoint 演示文稿</vt:lpstr>
      <vt:lpstr>PowerPoint 演示文稿</vt:lpstr>
      <vt:lpstr>PowerPoint 演示文稿</vt:lpstr>
      <vt:lpstr>  составляем  загадки  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Win10_Game_OS</cp:lastModifiedBy>
  <cp:revision>56</cp:revision>
  <dcterms:created xsi:type="dcterms:W3CDTF">2023-04-01T11:09:00Z</dcterms:created>
  <dcterms:modified xsi:type="dcterms:W3CDTF">2023-10-29T12:32:20Z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1049-12.2.0.13266</vt:lpwstr>
  </property>
  <property fmtid="{D5CDD505-2E9C-101B-9397-08002B2CF9AE}" pid="3" name="ICV">
    <vt:lpwstr>990B339F649F42ADB943CDA2486916D6</vt:lpwstr>
  </property>
</Properties>
</file>