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8" r:id="rId2"/>
    <p:sldId id="257" r:id="rId3"/>
    <p:sldId id="277" r:id="rId4"/>
    <p:sldId id="259" r:id="rId5"/>
    <p:sldId id="260" r:id="rId6"/>
    <p:sldId id="278" r:id="rId7"/>
    <p:sldId id="265" r:id="rId8"/>
    <p:sldId id="266" r:id="rId9"/>
    <p:sldId id="285" r:id="rId10"/>
    <p:sldId id="271" r:id="rId11"/>
    <p:sldId id="279" r:id="rId12"/>
    <p:sldId id="283" r:id="rId13"/>
    <p:sldId id="28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93" autoAdjust="0"/>
  </p:normalViewPr>
  <p:slideViewPr>
    <p:cSldViewPr>
      <p:cViewPr varScale="1">
        <p:scale>
          <a:sx n="85" d="100"/>
          <a:sy n="85" d="100"/>
        </p:scale>
        <p:origin x="15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A52C4-A35B-4075-A412-15091C0A2507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8D433-CED8-465C-974E-BD3B3118C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842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589008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531117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426012"/>
      </p:ext>
    </p:extLst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817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901866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240946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13196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353525"/>
      </p:ext>
    </p:extLst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05076355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5781489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25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8;&#1072;&#1085;&#1077;&#1095;&#1082;&#1072;\&#1053;&#1048;&#1056;&#1054;\&#1055;&#1088;&#1077;&#1079;&#1077;&#1085;&#1090;&#1072;&#1094;&#1080;&#1080;%20&#1045;.&#1041;.&#1040;&#1082;&#1089;&#1077;&#1085;&#1086;&#1074;&#1072;\rodniki_ne_otnimayte_solnce_u_detey_plus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5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odniki_ne_otnimayte_solnce_u_detey_pl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28596" y="5786454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428736"/>
            <a:ext cx="6429420" cy="3357586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rgbClr val="0070C0"/>
                </a:solidFill>
                <a:latin typeface="Georgia" pitchFamily="18" charset="0"/>
              </a:rPr>
              <a:t>Сказкотерапия</a:t>
            </a:r>
            <a:r>
              <a:rPr lang="ru-RU" sz="3600" b="1" u="sng" dirty="0">
                <a:solidFill>
                  <a:srgbClr val="FF0000"/>
                </a:solidFill>
                <a:latin typeface="Georgia" pitchFamily="18" charset="0"/>
              </a:rPr>
              <a:t> </a:t>
            </a:r>
            <a:br>
              <a:rPr lang="ru-RU" sz="3600" b="1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3600" i="1" dirty="0">
                <a:latin typeface="Georgia" pitchFamily="18" charset="0"/>
              </a:rPr>
              <a:t>как метод коррекционной работы по развитию связной монологической речи у дошкольников с общим недоразвитием речи</a:t>
            </a:r>
            <a:br>
              <a:rPr lang="ru-RU" dirty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4786322"/>
            <a:ext cx="7643866" cy="1000132"/>
          </a:xfrm>
        </p:spPr>
        <p:txBody>
          <a:bodyPr>
            <a:normAutofit fontScale="55000" lnSpcReduction="20000"/>
          </a:bodyPr>
          <a:lstStyle/>
          <a:p>
            <a:pPr algn="r">
              <a:buNone/>
            </a:pPr>
            <a:r>
              <a:rPr lang="ru-RU" sz="3000" b="1" dirty="0">
                <a:solidFill>
                  <a:srgbClr val="002060"/>
                </a:solidFill>
                <a:latin typeface="Georgia" pitchFamily="18" charset="0"/>
              </a:rPr>
              <a:t>Выполнила:</a:t>
            </a:r>
          </a:p>
          <a:p>
            <a:pPr algn="r">
              <a:buNone/>
            </a:pPr>
            <a:r>
              <a:rPr lang="ru-RU" sz="3000" b="1" dirty="0">
                <a:solidFill>
                  <a:srgbClr val="002060"/>
                </a:solidFill>
                <a:latin typeface="Georgia" pitchFamily="18" charset="0"/>
              </a:rPr>
              <a:t>Учитель-логопед</a:t>
            </a:r>
          </a:p>
          <a:p>
            <a:pPr algn="r">
              <a:buNone/>
            </a:pPr>
            <a:r>
              <a:rPr lang="ru-RU" sz="3000" b="1" dirty="0" err="1">
                <a:solidFill>
                  <a:srgbClr val="002060"/>
                </a:solidFill>
                <a:latin typeface="Georgia" pitchFamily="18" charset="0"/>
              </a:rPr>
              <a:t>Гранцева</a:t>
            </a:r>
            <a:r>
              <a:rPr lang="ru-RU" sz="3000" b="1" dirty="0">
                <a:solidFill>
                  <a:srgbClr val="002060"/>
                </a:solidFill>
                <a:latin typeface="Georgia" pitchFamily="18" charset="0"/>
              </a:rPr>
              <a:t> Н.Н.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 </a:t>
            </a:r>
            <a:r>
              <a:rPr lang="ru-RU" sz="4000" b="1" dirty="0">
                <a:solidFill>
                  <a:srgbClr val="0070C0"/>
                </a:solidFill>
                <a:latin typeface="Georgia" pitchFamily="18" charset="0"/>
              </a:rPr>
              <a:t>Метод «Рассказывание и сочинение сказки»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>
            <a:normAutofit fontScale="25000" lnSpcReduction="20000"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7200" dirty="0">
                <a:latin typeface="Georgia" pitchFamily="18" charset="0"/>
              </a:rPr>
              <a:t>                  Любое рассказывание сказки уже терапевтично само по себе. Лучше сказку именно рассказывать, а не читать, т.к. при этом терапевт может наблюдать, что происходит в процессе консультирования с клиентом.</a:t>
            </a:r>
            <a:endParaRPr lang="ru-RU" sz="7200" b="1" dirty="0">
              <a:latin typeface="Georgia" pitchFamily="18" charset="0"/>
            </a:endParaRPr>
          </a:p>
          <a:p>
            <a:pPr algn="just">
              <a:buNone/>
            </a:pPr>
            <a:r>
              <a:rPr lang="ru-RU" sz="7200" dirty="0">
                <a:latin typeface="Georgia" pitchFamily="18" charset="0"/>
              </a:rPr>
              <a:t>                 Терапевт и ребенок могут сочинять сказку вместе, одновременно драматизируя ее всю либо отдельные элементы. Ребенок может сочинять сказку самостоятельно.</a:t>
            </a:r>
            <a:endParaRPr lang="ru-RU" sz="7200" b="1" dirty="0">
              <a:latin typeface="Georgia" pitchFamily="18" charset="0"/>
            </a:endParaRPr>
          </a:p>
          <a:p>
            <a:pPr algn="just">
              <a:buNone/>
            </a:pPr>
            <a:r>
              <a:rPr lang="ru-RU" sz="7200" dirty="0">
                <a:latin typeface="Georgia" pitchFamily="18" charset="0"/>
              </a:rPr>
              <a:t>                 Самостоятельное придумывание продолжения сказки и ее рассказывание ребенком позволяет выявить его спонтанные эмоциональные проявления, которые обычно не отмечаются в поведении ребенка, но в то же время действуют в нем.</a:t>
            </a:r>
            <a:endParaRPr lang="ru-RU" sz="7200" b="1" dirty="0">
              <a:latin typeface="Georgia" pitchFamily="18" charset="0"/>
            </a:endParaRPr>
          </a:p>
          <a:p>
            <a:pPr algn="just">
              <a:buNone/>
            </a:pPr>
            <a:r>
              <a:rPr lang="ru-RU" sz="7200" dirty="0">
                <a:latin typeface="Georgia" pitchFamily="18" charset="0"/>
              </a:rPr>
              <a:t>                  Согласно Л. </a:t>
            </a:r>
            <a:r>
              <a:rPr lang="ru-RU" sz="7200" dirty="0" err="1">
                <a:latin typeface="Georgia" pitchFamily="18" charset="0"/>
              </a:rPr>
              <a:t>Дюсс</a:t>
            </a:r>
            <a:r>
              <a:rPr lang="ru-RU" sz="7200" dirty="0">
                <a:latin typeface="Georgia" pitchFamily="18" charset="0"/>
              </a:rPr>
              <a:t> если ребенок прерывает рассказ и предлагает неожиданное окончание, отвечает торопливо, понизив голос, с признаком волнения на лице (покраснение, бледность, потливость, небольшие тики); оказывается отвечать на вопросы, у него появляется настойчивое желание опередить события или начать сказку сначала – все это следует рассматривать как признаки патологической реакции на тест и, соответственно  невротического состояния.</a:t>
            </a:r>
            <a:endParaRPr lang="ru-RU" sz="7200" b="1" dirty="0">
              <a:latin typeface="Georgia" pitchFamily="18" charset="0"/>
            </a:endParaRPr>
          </a:p>
          <a:p>
            <a:pPr>
              <a:buNone/>
            </a:pPr>
            <a:endParaRPr lang="ru-RU" sz="7200" dirty="0"/>
          </a:p>
        </p:txBody>
      </p:sp>
    </p:spTree>
  </p:cSld>
  <p:clrMapOvr>
    <a:masterClrMapping/>
  </p:clrMapOvr>
  <p:transition spd="med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6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фото со сказкой">
            <a:hlinkClick r:id="" action="ppaction://media"/>
            <a:extLst>
              <a:ext uri="{FF2B5EF4-FFF2-40B4-BE49-F238E27FC236}">
                <a16:creationId xmlns:a16="http://schemas.microsoft.com/office/drawing/2014/main" id="{7F4E032B-E115-41F5-91F4-23B1C1095AF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9672" y="260648"/>
            <a:ext cx="5112568" cy="5908129"/>
          </a:xfrm>
          <a:prstGeom prst="rect">
            <a:avLst/>
          </a:prstGeom>
        </p:spPr>
      </p:pic>
    </p:spTree>
  </p:cSld>
  <p:clrMapOvr>
    <a:masterClrMapping/>
  </p:clrMapOvr>
  <p:transition spd="med" advTm="1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285860"/>
            <a:ext cx="8143932" cy="4643470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latin typeface="Georgia" pitchFamily="18" charset="0"/>
              </a:rPr>
              <a:t>           </a:t>
            </a:r>
          </a:p>
          <a:p>
            <a:pPr algn="just">
              <a:buNone/>
            </a:pPr>
            <a:endParaRPr lang="ru-RU" sz="2000" dirty="0">
              <a:latin typeface="Georgia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0" y="1785926"/>
            <a:ext cx="3428992" cy="2500330"/>
          </a:xfrm>
          <a:prstGeom prst="ellipse">
            <a:avLst/>
          </a:prstGeom>
          <a:solidFill>
            <a:srgbClr val="FFFF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Georgia" pitchFamily="18" charset="0"/>
              </a:rPr>
              <a:t>Образность языка, его метафоричность, психологическая защищенность.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643702" y="2000240"/>
            <a:ext cx="2500298" cy="2500330"/>
          </a:xfrm>
          <a:prstGeom prst="ellipse">
            <a:avLst/>
          </a:prstGeom>
          <a:solidFill>
            <a:srgbClr val="92D050">
              <a:alpha val="7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Georgia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Во время работы над сказкой дети обогащают свой словарь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786182" y="5000636"/>
            <a:ext cx="5143536" cy="1857364"/>
          </a:xfrm>
          <a:prstGeom prst="ellipse">
            <a:avLst/>
          </a:prstGeom>
          <a:solidFill>
            <a:schemeClr val="accent5">
              <a:lumMod val="60000"/>
              <a:lumOff val="4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Идет работа над автоматизацией поставленных звуков и введение их в самостоятельную речь. </a:t>
            </a:r>
          </a:p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071538" y="4143380"/>
            <a:ext cx="2928958" cy="2714620"/>
          </a:xfrm>
          <a:prstGeom prst="ellipse">
            <a:avLst/>
          </a:prstGeom>
          <a:solidFill>
            <a:srgbClr val="FF000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Тексты сказок расширяют словарный запас, помогают верно строить диалоги. 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143240" y="1785926"/>
            <a:ext cx="4000528" cy="3357586"/>
          </a:xfrm>
          <a:prstGeom prst="ellipse">
            <a:avLst/>
          </a:prstGeom>
          <a:solidFill>
            <a:srgbClr val="7030A0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Georgia" pitchFamily="18" charset="0"/>
              </a:rPr>
              <a:t>Используя в работе такую форму работы со сказкой как драматизация, мы способствуем развитию просодической стороны речи: тембра голоса, его силы, темпа, интонации, выразительности.</a:t>
            </a:r>
          </a:p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28662" y="571480"/>
            <a:ext cx="8001056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Georgia" pitchFamily="18" charset="0"/>
              </a:rPr>
              <a:t>Заключение:</a:t>
            </a:r>
          </a:p>
          <a:p>
            <a:pPr algn="ctr"/>
            <a:r>
              <a:rPr lang="ru-RU" sz="2000" i="1" dirty="0">
                <a:latin typeface="Georgia" pitchFamily="18" charset="0"/>
              </a:rPr>
              <a:t>Достоинство и роль сказок в работе с детьми  ОНР неоспоримы:</a:t>
            </a:r>
            <a:endParaRPr lang="ru-RU" sz="2000" b="1" i="1" dirty="0">
              <a:solidFill>
                <a:srgbClr val="0070C0"/>
              </a:solidFill>
              <a:latin typeface="Georgia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 advClick="0" advTm="1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 animBg="1"/>
      <p:bldP spid="7" grpId="0" build="allAtOnce" animBg="1"/>
      <p:bldP spid="8" grpId="0" build="allAtOnce" animBg="1"/>
      <p:bldP spid="9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0083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  <a:latin typeface="Georgia" pitchFamily="18" charset="0"/>
              </a:rPr>
              <a:t>Спасибо за внимание!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03648" y="2276872"/>
            <a:ext cx="6574469" cy="1656184"/>
          </a:xfrm>
        </p:spPr>
        <p:txBody>
          <a:bodyPr>
            <a:normAutofit/>
          </a:bodyPr>
          <a:lstStyle/>
          <a:p>
            <a:pPr marL="457200" indent="-457200" algn="just">
              <a:buNone/>
            </a:pPr>
            <a:r>
              <a:rPr lang="ru-RU" sz="2000" dirty="0">
                <a:latin typeface="Georgia" pitchFamily="18" charset="0"/>
              </a:rPr>
              <a:t>           </a:t>
            </a:r>
          </a:p>
          <a:p>
            <a:pPr algn="just">
              <a:buNone/>
            </a:pPr>
            <a:endParaRPr lang="ru-RU" sz="2000" dirty="0">
              <a:latin typeface="Georgia" pitchFamily="18" charset="0"/>
            </a:endParaRPr>
          </a:p>
          <a:p>
            <a:pPr algn="just">
              <a:buNone/>
            </a:pPr>
            <a:endParaRPr lang="ru-RU" sz="2000" dirty="0">
              <a:latin typeface="Georgia" pitchFamily="18" charset="0"/>
            </a:endParaRPr>
          </a:p>
          <a:p>
            <a:pPr algn="just">
              <a:buNone/>
            </a:pPr>
            <a:endParaRPr lang="ru-RU" sz="2000" dirty="0">
              <a:latin typeface="Georgia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99B84C3-471E-482C-AA80-3A2AEC0A6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866" y="3573016"/>
            <a:ext cx="6574470" cy="2592288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7772400" cy="1357322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/>
              <a:t> 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714348" y="3255963"/>
            <a:ext cx="778674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Times New Roman" pitchFamily="18" charset="0"/>
              </a:rPr>
              <a:t>    </a:t>
            </a:r>
            <a:endParaRPr lang="ru-RU" sz="1200" dirty="0"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rgbClr val="68676D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68676D"/>
              </a:solidFill>
              <a:latin typeface="Verdana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rgbClr val="68676D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68676D"/>
              </a:solidFill>
              <a:latin typeface="Verdana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rgbClr val="68676D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68676D"/>
              </a:solidFill>
              <a:latin typeface="Verdana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rgbClr val="68676D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68676D"/>
              </a:solidFill>
              <a:latin typeface="Verdana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rgbClr val="68676D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571480"/>
            <a:ext cx="492922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70C0"/>
                </a:solidFill>
                <a:latin typeface="Georgia" pitchFamily="18" charset="0"/>
              </a:rPr>
              <a:t>Общее недоразвитие речи (ОНР) </a:t>
            </a:r>
            <a:br>
              <a:rPr lang="ru-RU" sz="2000" b="1" i="1" dirty="0">
                <a:solidFill>
                  <a:srgbClr val="0070C0"/>
                </a:solidFill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 системное нарушение речевой сферы у детей с нормальным слухом и первично сохранным интеллектом. У детей данной группы в большей или меньшей степени оказываются нарушенными произношение и различение звуков, словарный запас отстает от нормы, страдают словообразование и словоизменение, связная речь не развита.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643314"/>
            <a:ext cx="792961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1" dirty="0">
                <a:solidFill>
                  <a:srgbClr val="0070C0"/>
                </a:solidFill>
                <a:latin typeface="Georgia" pitchFamily="18" charset="0"/>
              </a:rPr>
              <a:t> Формирование умений и навыков связной речи </a:t>
            </a:r>
            <a:endParaRPr lang="ru-RU" sz="2000" b="1" dirty="0">
              <a:solidFill>
                <a:srgbClr val="0070C0"/>
              </a:solidFill>
              <a:latin typeface="Georgia" pitchFamily="18" charset="0"/>
            </a:endParaRPr>
          </a:p>
          <a:p>
            <a:pPr algn="ctr">
              <a:buNone/>
            </a:pPr>
            <a:r>
              <a:rPr lang="ru-RU" sz="2000" b="1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ru-RU" b="1" dirty="0">
                <a:latin typeface="Georgia" pitchFamily="18" charset="0"/>
              </a:rPr>
              <a:t>это одна из важнейших задач педагогов, поскольку от степени их сформированности зависит дальнейшее развитие личности ребенка и приобретение им учебных знаний. Умения и навыки связной речи при спонтанном их развитии не достигают того уровня, который необходим для полноценного обучения ребёнка в школе.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BBCD15-DD69-4C2B-9FC9-DA7E1FC0D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31" y="692697"/>
            <a:ext cx="3014738" cy="2827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971600" y="1300465"/>
            <a:ext cx="72008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cs typeface="Times New Roman" pitchFamily="18" charset="0"/>
              </a:rPr>
              <a:t>Что такое сказкотерапия?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Georgia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Times New Roman" pitchFamily="18" charset="0"/>
              </a:rPr>
              <a:t>  </a:t>
            </a:r>
            <a:r>
              <a:rPr kumimoji="0" lang="ru-RU" sz="1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Times New Roman" pitchFamily="18" charset="0"/>
              </a:rPr>
              <a:t>Сказкотерапия</a:t>
            </a:r>
            <a:r>
              <a:rPr kumimoji="0" lang="ru-RU" sz="1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Times New Roman" pitchFamily="18" charset="0"/>
              </a:rPr>
              <a:t> 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Times New Roman" pitchFamily="18" charset="0"/>
              </a:rPr>
              <a:t>– это направление практической психологии, использующее ресурсы сказок для решения целого ряда задач: воспитание, образование, развитие личности и коррекция поведения.</a:t>
            </a:r>
            <a:endParaRPr lang="ru-RU" sz="1800" dirty="0"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Times New Roman" pitchFamily="18" charset="0"/>
              </a:rPr>
              <a:t>  </a:t>
            </a:r>
            <a:r>
              <a:rPr kumimoji="0" lang="ru-RU" sz="1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Times New Roman" pitchFamily="18" charset="0"/>
              </a:rPr>
              <a:t>Сказкотерапия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Times New Roman" pitchFamily="18" charset="0"/>
              </a:rPr>
              <a:t> – метод, использующий форму для интеграции личности, развития творческих способностей, расширения сознания, совершенствования взаимодействия с окружающим миром. </a:t>
            </a:r>
            <a:endParaRPr lang="ru-RU" sz="1200" dirty="0"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rgbClr val="68676D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68676D"/>
              </a:solidFill>
              <a:latin typeface="Verdana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rgbClr val="68676D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68676D"/>
              </a:solidFill>
              <a:latin typeface="Verdana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rgbClr val="68676D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68676D"/>
              </a:solidFill>
              <a:latin typeface="Verdana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rgbClr val="68676D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68676D"/>
              </a:solidFill>
              <a:latin typeface="Verdana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rgbClr val="68676D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06490"/>
          </a:xfrm>
        </p:spPr>
        <p:txBody>
          <a:bodyPr>
            <a:normAutofit/>
          </a:bodyPr>
          <a:lstStyle/>
          <a:p>
            <a:br>
              <a:rPr lang="ru-RU" sz="3600" b="1" dirty="0">
                <a:solidFill>
                  <a:srgbClr val="0070C0"/>
                </a:solidFill>
                <a:latin typeface="Georgia" pitchFamily="18" charset="0"/>
              </a:rPr>
            </a:br>
            <a:r>
              <a:rPr lang="ru-RU" sz="3600" b="1" dirty="0">
                <a:solidFill>
                  <a:srgbClr val="0070C0"/>
                </a:solidFill>
                <a:latin typeface="Georgia" pitchFamily="18" charset="0"/>
              </a:rPr>
              <a:t>Цель сказкотерапии:</a:t>
            </a:r>
            <a:br>
              <a:rPr lang="ru-RU" sz="3600" b="1" dirty="0">
                <a:solidFill>
                  <a:srgbClr val="0070C0"/>
                </a:solidFill>
                <a:latin typeface="Georgia" pitchFamily="18" charset="0"/>
              </a:rPr>
            </a:br>
            <a:br>
              <a:rPr lang="ru-RU" sz="3600" b="1" dirty="0">
                <a:solidFill>
                  <a:srgbClr val="0070C0"/>
                </a:solidFill>
                <a:latin typeface="Georgia" pitchFamily="18" charset="0"/>
              </a:rPr>
            </a:br>
            <a:r>
              <a:rPr lang="ru-RU" sz="3600" b="1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ru-RU" sz="2000" b="1" dirty="0">
                <a:latin typeface="Georgia" pitchFamily="18" charset="0"/>
              </a:rPr>
              <a:t>активизация словаря</a:t>
            </a:r>
            <a:r>
              <a:rPr lang="ru-RU" sz="2000" b="1" i="1" dirty="0">
                <a:solidFill>
                  <a:srgbClr val="002060"/>
                </a:solidFill>
                <a:latin typeface="Georgia" pitchFamily="18" charset="0"/>
              </a:rPr>
              <a:t>,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>
                <a:latin typeface="Georgia" pitchFamily="18" charset="0"/>
              </a:rPr>
              <a:t>выработка дикции, развитие интонации, эмоциональности, памяти, мышления, общей, мелкой моторики.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1714512"/>
          </a:xfrm>
        </p:spPr>
        <p:txBody>
          <a:bodyPr>
            <a:noAutofit/>
          </a:bodyPr>
          <a:lstStyle/>
          <a:p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071546"/>
            <a:ext cx="7543824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>
                <a:solidFill>
                  <a:srgbClr val="0070C0"/>
                </a:solidFill>
                <a:latin typeface="Georgia" pitchFamily="18" charset="0"/>
              </a:rPr>
              <a:t>Задачи сказкотерапии:</a:t>
            </a:r>
          </a:p>
          <a:p>
            <a:r>
              <a:rPr lang="ru-RU" sz="2400" dirty="0">
                <a:latin typeface="Georgia" pitchFamily="18" charset="0"/>
              </a:rPr>
              <a:t>Создать условия для развития творческого воображения, оригинальности мышления</a:t>
            </a:r>
          </a:p>
          <a:p>
            <a:r>
              <a:rPr lang="ru-RU" sz="2400" dirty="0">
                <a:latin typeface="Georgia" pitchFamily="18" charset="0"/>
              </a:rPr>
              <a:t>Стимулировать творческое самовыражение</a:t>
            </a:r>
          </a:p>
          <a:p>
            <a:r>
              <a:rPr lang="ru-RU" sz="2400" dirty="0">
                <a:latin typeface="Georgia" pitchFamily="18" charset="0"/>
              </a:rPr>
              <a:t>Повышать гибкость и подвижность нервных процессов</a:t>
            </a:r>
          </a:p>
          <a:p>
            <a:r>
              <a:rPr lang="ru-RU" sz="2400" dirty="0">
                <a:latin typeface="Georgia" pitchFamily="18" charset="0"/>
              </a:rPr>
              <a:t>Развивать моторику и координацию движений </a:t>
            </a:r>
          </a:p>
          <a:p>
            <a:r>
              <a:rPr lang="ru-RU" sz="2400" dirty="0">
                <a:latin typeface="Georgia" pitchFamily="18" charset="0"/>
              </a:rPr>
              <a:t>Снять физическое и психическое напряжения</a:t>
            </a:r>
          </a:p>
          <a:p>
            <a:endParaRPr lang="ru-RU" sz="2400" dirty="0"/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ransition spd="med">
    <p:split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1714512"/>
          </a:xfrm>
        </p:spPr>
        <p:txBody>
          <a:bodyPr>
            <a:noAutofit/>
          </a:bodyPr>
          <a:lstStyle/>
          <a:p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071546"/>
            <a:ext cx="7543824" cy="54292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>
                <a:solidFill>
                  <a:srgbClr val="0070C0"/>
                </a:solidFill>
                <a:latin typeface="Georgia" pitchFamily="18" charset="0"/>
              </a:rPr>
              <a:t>Преимущество сказок для личности ребенка:</a:t>
            </a:r>
          </a:p>
          <a:p>
            <a:r>
              <a:rPr lang="ru-RU" sz="2400" dirty="0">
                <a:latin typeface="Georgia" pitchFamily="18" charset="0"/>
              </a:rPr>
              <a:t>Отсутствие в сказках дидактики, нравоучений</a:t>
            </a:r>
          </a:p>
          <a:p>
            <a:r>
              <a:rPr lang="ru-RU" sz="2400" dirty="0">
                <a:latin typeface="Georgia" pitchFamily="18" charset="0"/>
              </a:rPr>
              <a:t>Неопределенность места действия главного героя</a:t>
            </a:r>
          </a:p>
          <a:p>
            <a:r>
              <a:rPr lang="ru-RU" sz="2400" dirty="0">
                <a:latin typeface="Georgia" pitchFamily="18" charset="0"/>
              </a:rPr>
              <a:t>Образность языка. Кладезь мудрости</a:t>
            </a:r>
          </a:p>
          <a:p>
            <a:r>
              <a:rPr lang="ru-RU" sz="2400" dirty="0">
                <a:latin typeface="Georgia" pitchFamily="18" charset="0"/>
              </a:rPr>
              <a:t>Победа добра. Психологическая защищенность</a:t>
            </a:r>
          </a:p>
          <a:p>
            <a:r>
              <a:rPr lang="ru-RU" sz="2400" dirty="0">
                <a:latin typeface="Georgia" pitchFamily="18" charset="0"/>
              </a:rPr>
              <a:t>Наличие тайны и волшебства</a:t>
            </a:r>
          </a:p>
          <a:p>
            <a:endParaRPr lang="ru-RU" sz="2000" dirty="0">
              <a:solidFill>
                <a:srgbClr val="0070C0"/>
              </a:solidFill>
              <a:latin typeface="Georgia" pitchFamily="18" charset="0"/>
            </a:endParaRPr>
          </a:p>
          <a:p>
            <a:endParaRPr lang="ru-RU" sz="2400" dirty="0"/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ransition spd="med">
    <p:blind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7224" y="1500174"/>
            <a:ext cx="7829576" cy="2786082"/>
          </a:xfrm>
        </p:spPr>
        <p:txBody>
          <a:bodyPr>
            <a:normAutofit fontScale="90000"/>
          </a:bodyPr>
          <a:lstStyle/>
          <a:p>
            <a:r>
              <a:rPr lang="ru-RU" sz="4000" b="1" u="sng" dirty="0">
                <a:solidFill>
                  <a:srgbClr val="0070C0"/>
                </a:solidFill>
                <a:latin typeface="Georgia" pitchFamily="18" charset="0"/>
              </a:rPr>
              <a:t>Психотерапевтические сказки</a:t>
            </a:r>
            <a:br>
              <a:rPr lang="ru-RU" sz="2700" b="1" dirty="0">
                <a:latin typeface="Georgia" pitchFamily="18" charset="0"/>
              </a:rPr>
            </a:br>
            <a:r>
              <a:rPr lang="ru-RU" sz="2200" dirty="0">
                <a:latin typeface="Georgia" pitchFamily="18" charset="0"/>
              </a:rPr>
              <a:t>Сказки, раскрывающие глубинный смысл происходящих событий. Истории, помогающие увидеть происходящее с другой стороны. Такие сказки не всегда однозначны, не всегда имеют традиционно счастливый конец, но всегда глубоки и проникновенны. Психотерапевтические сказки часто оставляют человека с вопросом. Это, в свою очередь, стимулирует процесс личностного роста. Многие психотерапевтические сказки посвящены проблемам жизни и смерти, отношению к потерям и приобретениям, любви и пути. Эти сказки помогают там, где другие психологические техники бессильны; там, где нам нужно перейти в область философии событий и взаимоотношений.</a:t>
            </a:r>
            <a:br>
              <a:rPr lang="ru-RU" sz="2200" b="1" dirty="0"/>
            </a:br>
            <a:endParaRPr lang="ru-RU" sz="22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/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FADE24-264C-432B-B602-87A4F66793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509120"/>
            <a:ext cx="2651787" cy="19888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E76BBE-2F4A-48D0-BE24-7A5C51CBE0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725144"/>
            <a:ext cx="3233022" cy="1855312"/>
          </a:xfrm>
          <a:prstGeom prst="rect">
            <a:avLst/>
          </a:prstGeom>
        </p:spPr>
      </p:pic>
    </p:spTree>
  </p:cSld>
  <p:clrMapOvr>
    <a:masterClrMapping/>
  </p:clrMapOvr>
  <p:transition spd="med">
    <p:cover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634524"/>
          </a:xfrm>
        </p:spPr>
        <p:txBody>
          <a:bodyPr>
            <a:normAutofit fontScale="90000"/>
          </a:bodyPr>
          <a:lstStyle/>
          <a:p>
            <a:r>
              <a:rPr lang="ru-RU" sz="4000" b="1" u="sng" dirty="0" err="1">
                <a:solidFill>
                  <a:srgbClr val="0070C0"/>
                </a:solidFill>
                <a:latin typeface="Georgia" pitchFamily="18" charset="0"/>
              </a:rPr>
              <a:t>Психокоррекционные</a:t>
            </a:r>
            <a:r>
              <a:rPr lang="ru-RU" sz="4000" b="1" u="sng" dirty="0">
                <a:solidFill>
                  <a:srgbClr val="0070C0"/>
                </a:solidFill>
                <a:latin typeface="Georgia" pitchFamily="18" charset="0"/>
              </a:rPr>
              <a:t> сказки</a:t>
            </a:r>
            <a:br>
              <a:rPr lang="ru-RU" sz="4000" b="1" u="sng" dirty="0">
                <a:solidFill>
                  <a:srgbClr val="0070C0"/>
                </a:solidFill>
                <a:latin typeface="Georgia" pitchFamily="18" charset="0"/>
              </a:rPr>
            </a:br>
            <a:r>
              <a:rPr lang="ru-RU" sz="4000" b="1" u="sng" dirty="0">
                <a:solidFill>
                  <a:srgbClr val="0070C0"/>
                </a:solidFill>
                <a:latin typeface="Georgia" pitchFamily="18" charset="0"/>
              </a:rPr>
              <a:t>(фруктовая сказка) </a:t>
            </a:r>
            <a:br>
              <a:rPr lang="ru-RU" sz="2800" dirty="0">
                <a:latin typeface="Georgia" pitchFamily="18" charset="0"/>
              </a:rPr>
            </a:br>
            <a:r>
              <a:rPr lang="ru-RU" sz="2000" dirty="0">
                <a:latin typeface="Georgia" pitchFamily="18" charset="0"/>
              </a:rPr>
              <a:t>создаются для мягкого влияния на поведение ребенка, рассказывают о проблемах человека, и каждый может узнать себя. К таким сказкам относят сказки сочиненные самим ребенком и сложенные совместно с ребенком.</a:t>
            </a:r>
            <a:br>
              <a:rPr lang="ru-RU" sz="2800" dirty="0"/>
            </a:br>
            <a:endParaRPr lang="ru-RU" sz="28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32856"/>
            <a:ext cx="8858280" cy="4464496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600" b="1" dirty="0">
                <a:solidFill>
                  <a:srgbClr val="0070C0"/>
                </a:solidFill>
                <a:latin typeface="Georgia" pitchFamily="18" charset="0"/>
              </a:rPr>
              <a:t>                               Алгоритм психокоррекционной сказки:</a:t>
            </a:r>
            <a:br>
              <a:rPr lang="ru-RU" sz="5600" dirty="0">
                <a:latin typeface="Georgia" pitchFamily="18" charset="0"/>
              </a:rPr>
            </a:br>
            <a:br>
              <a:rPr lang="ru-RU" sz="5600" dirty="0">
                <a:latin typeface="Georgia" pitchFamily="18" charset="0"/>
              </a:rPr>
            </a:br>
            <a:r>
              <a:rPr lang="ru-RU" sz="5600" b="1" dirty="0">
                <a:latin typeface="Georgia" pitchFamily="18" charset="0"/>
              </a:rPr>
              <a:t>1</a:t>
            </a:r>
            <a:r>
              <a:rPr lang="ru-RU" sz="5600" dirty="0">
                <a:latin typeface="Georgia" pitchFamily="18" charset="0"/>
              </a:rPr>
              <a:t>. В первую очередь, мы подбираем героя, близкого ребенку по</a:t>
            </a:r>
          </a:p>
          <a:p>
            <a:pPr>
              <a:buNone/>
            </a:pPr>
            <a:r>
              <a:rPr lang="ru-RU" sz="5600" dirty="0">
                <a:latin typeface="Georgia" pitchFamily="18" charset="0"/>
              </a:rPr>
              <a:t>              полу, возрасту, характеру.</a:t>
            </a:r>
            <a:br>
              <a:rPr lang="ru-RU" sz="5600" dirty="0">
                <a:latin typeface="Georgia" pitchFamily="18" charset="0"/>
              </a:rPr>
            </a:br>
            <a:br>
              <a:rPr lang="ru-RU" sz="5600" dirty="0">
                <a:latin typeface="Georgia" pitchFamily="18" charset="0"/>
              </a:rPr>
            </a:br>
            <a:r>
              <a:rPr lang="ru-RU" sz="5600" b="1" dirty="0">
                <a:latin typeface="Georgia" pitchFamily="18" charset="0"/>
              </a:rPr>
              <a:t>2.</a:t>
            </a:r>
            <a:r>
              <a:rPr lang="ru-RU" sz="5600" dirty="0">
                <a:latin typeface="Georgia" pitchFamily="18" charset="0"/>
              </a:rPr>
              <a:t> Потом описываем жизнь героя в сказочной стране так, чтобы ребенок нашел сходство со своей жизнью.</a:t>
            </a:r>
            <a:br>
              <a:rPr lang="ru-RU" sz="5600" dirty="0">
                <a:latin typeface="Georgia" pitchFamily="18" charset="0"/>
              </a:rPr>
            </a:br>
            <a:br>
              <a:rPr lang="ru-RU" sz="5600" dirty="0">
                <a:latin typeface="Georgia" pitchFamily="18" charset="0"/>
              </a:rPr>
            </a:br>
            <a:r>
              <a:rPr lang="ru-RU" sz="5600" b="1" dirty="0">
                <a:latin typeface="Georgia" pitchFamily="18" charset="0"/>
              </a:rPr>
              <a:t>3. </a:t>
            </a:r>
            <a:r>
              <a:rPr lang="ru-RU" sz="5600" dirty="0">
                <a:latin typeface="Georgia" pitchFamily="18" charset="0"/>
              </a:rPr>
              <a:t>Далее, помещаем героя в проблемную ситуацию, похожую на реальную ситуацию ребенка, и приписываем герою все переживания ребенка.</a:t>
            </a:r>
            <a:br>
              <a:rPr lang="ru-RU" sz="5600" dirty="0">
                <a:latin typeface="Georgia" pitchFamily="18" charset="0"/>
              </a:rPr>
            </a:br>
            <a:br>
              <a:rPr lang="ru-RU" sz="5600" dirty="0">
                <a:latin typeface="Georgia" pitchFamily="18" charset="0"/>
              </a:rPr>
            </a:br>
            <a:r>
              <a:rPr lang="ru-RU" sz="5600" b="1" dirty="0">
                <a:latin typeface="Georgia" pitchFamily="18" charset="0"/>
              </a:rPr>
              <a:t>4.</a:t>
            </a:r>
            <a:r>
              <a:rPr lang="ru-RU" sz="5600" dirty="0">
                <a:latin typeface="Georgia" pitchFamily="18" charset="0"/>
              </a:rPr>
              <a:t> Герой начинает искать выход из создавшегося положения. Или мы начинаем усугублять ситуацию, приводить ее к логическому концу, что также подталкивает героя к изменениям. Герой может встречать существ, оказавшихся в таком же положении и смотреть, как они выходят из ситуации; он встречает "фигуру психотерапевта" — мудрого наставника, объясняющего ему смысл происходящего и пр. Наша задача, через сказочные события показать герою ситуацию с другой стороны, предложить альтернативные модели поведения, найти позитивный смысл в происходящем. "Увиденное в правильном свете, все является благом" - эту мудрость хотелось бы донести до ребенка через сказку.</a:t>
            </a:r>
            <a:br>
              <a:rPr lang="ru-RU" sz="5600" dirty="0">
                <a:latin typeface="Georgia" pitchFamily="18" charset="0"/>
              </a:rPr>
            </a:br>
            <a:br>
              <a:rPr lang="ru-RU" sz="5600" dirty="0">
                <a:latin typeface="Georgia" pitchFamily="18" charset="0"/>
              </a:rPr>
            </a:br>
            <a:r>
              <a:rPr lang="ru-RU" sz="5600" b="1" dirty="0">
                <a:latin typeface="Georgia" pitchFamily="18" charset="0"/>
              </a:rPr>
              <a:t>5</a:t>
            </a:r>
            <a:r>
              <a:rPr lang="ru-RU" sz="5600" dirty="0">
                <a:latin typeface="Georgia" pitchFamily="18" charset="0"/>
              </a:rPr>
              <a:t>. Герой понимает свою неправоту и становится на путь изменений.</a:t>
            </a:r>
          </a:p>
        </p:txBody>
      </p:sp>
    </p:spTree>
  </p:cSld>
  <p:clrMapOvr>
    <a:masterClrMapping/>
  </p:clrMapOvr>
  <p:transition spd="med">
    <p:checke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CCC1C2-2624-48C0-8135-16FCB5447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14254"/>
            <a:ext cx="3168352" cy="19093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BB7D66-6086-4CBF-89FC-A14238BD9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239" y="326725"/>
            <a:ext cx="2808312" cy="22313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697EF11-AA96-4362-92D3-82107FDE30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2521532"/>
            <a:ext cx="2952325" cy="2088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249D232-1AA5-4CCF-9A4C-FA4594F196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096" y="2558056"/>
            <a:ext cx="2736303" cy="21062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50D2669-C4E6-45DF-8F84-03790156C1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19" y="4806152"/>
            <a:ext cx="2737135" cy="16933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419C023-BD06-40F2-B557-A6BB1A96D9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6778" y="4664290"/>
            <a:ext cx="2737135" cy="17070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5654797"/>
      </p:ext>
    </p:extLst>
  </p:cSld>
  <p:clrMapOvr>
    <a:masterClrMapping/>
  </p:clrMapOvr>
  <p:transition spd="med">
    <p:rand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379</TotalTime>
  <Words>889</Words>
  <Application>Microsoft Office PowerPoint</Application>
  <PresentationFormat>Экран (4:3)</PresentationFormat>
  <Paragraphs>67</Paragraphs>
  <Slides>13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Century Gothic</vt:lpstr>
      <vt:lpstr>Garamond</vt:lpstr>
      <vt:lpstr>Georgia</vt:lpstr>
      <vt:lpstr>Times New Roman</vt:lpstr>
      <vt:lpstr>Verdana</vt:lpstr>
      <vt:lpstr>Савон</vt:lpstr>
      <vt:lpstr>Сказкотерапия  как метод коррекционной работы по развитию связной монологической речи у дошкольников с общим недоразвитием речи </vt:lpstr>
      <vt:lpstr> </vt:lpstr>
      <vt:lpstr>Презентация PowerPoint</vt:lpstr>
      <vt:lpstr> Цель сказкотерапии:   активизация словаря, выработка дикции, развитие интонации, эмоциональности, памяти, мышления, общей, мелкой моторики. </vt:lpstr>
      <vt:lpstr> </vt:lpstr>
      <vt:lpstr> </vt:lpstr>
      <vt:lpstr>Психотерапевтические сказки Сказки, раскрывающие глубинный смысл происходящих событий. Истории, помогающие увидеть происходящее с другой стороны. Такие сказки не всегда однозначны, не всегда имеют традиционно счастливый конец, но всегда глубоки и проникновенны. Психотерапевтические сказки часто оставляют человека с вопросом. Это, в свою очередь, стимулирует процесс личностного роста. Многие психотерапевтические сказки посвящены проблемам жизни и смерти, отношению к потерям и приобретениям, любви и пути. Эти сказки помогают там, где другие психологические техники бессильны; там, где нам нужно перейти в область философии событий и взаимоотношений. </vt:lpstr>
      <vt:lpstr>Психокоррекционные сказки (фруктовая сказка)  создаются для мягкого влияния на поведение ребенка, рассказывают о проблемах человека, и каждый может узнать себя. К таким сказкам относят сказки сочиненные самим ребенком и сложенные совместно с ребенком. </vt:lpstr>
      <vt:lpstr>Презентация PowerPoint</vt:lpstr>
      <vt:lpstr> Метод «Рассказывание и сочинение сказки»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дорогам  сказок</dc:title>
  <dc:creator>1</dc:creator>
  <cp:lastModifiedBy>Натали</cp:lastModifiedBy>
  <cp:revision>55</cp:revision>
  <dcterms:created xsi:type="dcterms:W3CDTF">2012-02-24T09:40:32Z</dcterms:created>
  <dcterms:modified xsi:type="dcterms:W3CDTF">2023-12-15T07:33:27Z</dcterms:modified>
</cp:coreProperties>
</file>