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81" r:id="rId4"/>
    <p:sldId id="266" r:id="rId5"/>
    <p:sldId id="287" r:id="rId6"/>
    <p:sldId id="260" r:id="rId7"/>
    <p:sldId id="262" r:id="rId8"/>
    <p:sldId id="268" r:id="rId9"/>
    <p:sldId id="263" r:id="rId10"/>
    <p:sldId id="285" r:id="rId11"/>
    <p:sldId id="264" r:id="rId12"/>
    <p:sldId id="270" r:id="rId13"/>
    <p:sldId id="271" r:id="rId14"/>
    <p:sldId id="284" r:id="rId15"/>
    <p:sldId id="282" r:id="rId16"/>
    <p:sldId id="272" r:id="rId17"/>
    <p:sldId id="288" r:id="rId18"/>
    <p:sldId id="291" r:id="rId19"/>
    <p:sldId id="273" r:id="rId20"/>
    <p:sldId id="274" r:id="rId21"/>
    <p:sldId id="298" r:id="rId22"/>
    <p:sldId id="292" r:id="rId23"/>
    <p:sldId id="293" r:id="rId24"/>
    <p:sldId id="275" r:id="rId25"/>
    <p:sldId id="295" r:id="rId26"/>
    <p:sldId id="297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Троицкий государственный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природный комплексный заказник</a:t>
            </a:r>
            <a:endParaRPr lang="ru-RU" sz="3600" dirty="0"/>
          </a:p>
        </p:txBody>
      </p:sp>
      <p:pic>
        <p:nvPicPr>
          <p:cNvPr id="4" name="Рисунок 3" descr="https://sun9-80.userapi.com/impf/c840521/v840521029/315e4/Ik9jto32UIY.jpg?size=960x720&amp;quality=96&amp;sign=3b25672881098ca0d11b0c78335ddafb&amp;type=alb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786610" cy="488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https://resours2000.ru/wp-content/uploads/4/7/e/47e7a9680e7f946e98d5b0ff43be322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98825"/>
            <a:ext cx="3786215" cy="2890144"/>
          </a:xfrm>
          <a:prstGeom prst="rect">
            <a:avLst/>
          </a:prstGeom>
          <a:noFill/>
        </p:spPr>
      </p:pic>
      <p:pic>
        <p:nvPicPr>
          <p:cNvPr id="2052" name="Picture 4" descr="https://2sotki.ru/wp-content/uploads/d/b/7/db7f14be102a03ff28f4e2d3789cba5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3786182" cy="2842087"/>
          </a:xfrm>
          <a:prstGeom prst="rect">
            <a:avLst/>
          </a:prstGeom>
          <a:noFill/>
        </p:spPr>
      </p:pic>
      <p:pic>
        <p:nvPicPr>
          <p:cNvPr id="2054" name="Picture 6" descr="https://zakupator.com/uploads/media/topic/2017/01/23/09/aea83d67d1daad3958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3739608" cy="2786082"/>
          </a:xfrm>
          <a:prstGeom prst="rect">
            <a:avLst/>
          </a:prstGeom>
          <a:noFill/>
        </p:spPr>
      </p:pic>
      <p:pic>
        <p:nvPicPr>
          <p:cNvPr id="18434" name="Picture 2" descr="https://st44.stpulscen.ru/images/product/237/383/242_b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43314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9" descr="IMG_71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28"/>
            <a:ext cx="85725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3f17e97faa648b322b2adfeec29ceb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0bJ8t8A18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8572560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https://www.tursar.ru/image/img322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270749" cy="3143272"/>
          </a:xfrm>
          <a:prstGeom prst="rect">
            <a:avLst/>
          </a:prstGeom>
          <a:noFill/>
        </p:spPr>
      </p:pic>
      <p:pic>
        <p:nvPicPr>
          <p:cNvPr id="1030" name="Picture 6" descr="https://erbirds.ru/photos/0243/001/024300246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4301284" cy="3071834"/>
          </a:xfrm>
          <a:prstGeom prst="rect">
            <a:avLst/>
          </a:prstGeom>
          <a:noFill/>
        </p:spPr>
      </p:pic>
      <p:pic>
        <p:nvPicPr>
          <p:cNvPr id="1032" name="Picture 8" descr="https://www.birdguides.com/cdn/gallery/birds/IMG_6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3571876"/>
            <a:ext cx="4289151" cy="3081373"/>
          </a:xfrm>
          <a:prstGeom prst="rect">
            <a:avLst/>
          </a:prstGeom>
          <a:noFill/>
        </p:spPr>
      </p:pic>
      <p:pic>
        <p:nvPicPr>
          <p:cNvPr id="1034" name="Picture 10" descr="https://divptica.ru/wp-content/uploads/2020/09/Seraya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643314"/>
            <a:ext cx="428628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https://sibirds.ru/photos/0545/001/05450030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0" y="285727"/>
            <a:ext cx="3929091" cy="2806025"/>
          </a:xfrm>
          <a:prstGeom prst="rect">
            <a:avLst/>
          </a:prstGeom>
          <a:noFill/>
        </p:spPr>
      </p:pic>
      <p:pic>
        <p:nvPicPr>
          <p:cNvPr id="2054" name="Picture 6" descr="https://detskiyekocentr.ucoz.ru/_ld/5/5113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47016"/>
            <a:ext cx="4143404" cy="2834088"/>
          </a:xfrm>
          <a:prstGeom prst="rect">
            <a:avLst/>
          </a:prstGeom>
          <a:noFill/>
        </p:spPr>
      </p:pic>
      <p:pic>
        <p:nvPicPr>
          <p:cNvPr id="2056" name="Picture 8" descr="https://animalreader.ru/wp-content/uploads/2014/10/153708-e14126752652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4071966" cy="2928958"/>
          </a:xfrm>
          <a:prstGeom prst="rect">
            <a:avLst/>
          </a:prstGeom>
          <a:noFill/>
        </p:spPr>
      </p:pic>
      <p:pic>
        <p:nvPicPr>
          <p:cNvPr id="2058" name="Picture 10" descr="https://ecologanna.ru/wp-content/uploads/2020/10/lun-lugovo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500438"/>
            <a:ext cx="4202111" cy="315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hzGjVeexuI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Рисунок 2" descr="https://sun9-14.userapi.com/impf/c639224/v639224029/689ef/xsxCZud_KHQ.jpg?size=450x350&amp;quality=96&amp;sign=8abce6f94685e01fc58dcd0a74903fc6&amp;type=alb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animalreader.ru/wp-content/uploads/2015/05/krasotka-devushka-utonchennaja-strekoza-animalreader.ru-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0084" y="211321"/>
            <a:ext cx="3811006" cy="2860490"/>
          </a:xfrm>
          <a:prstGeom prst="rect">
            <a:avLst/>
          </a:prstGeom>
          <a:noFill/>
        </p:spPr>
      </p:pic>
      <p:pic>
        <p:nvPicPr>
          <p:cNvPr id="4100" name="Picture 4" descr="https://amazing.zone/fotosblog/max/mantis-religiosa-mi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286124"/>
            <a:ext cx="4401910" cy="3286148"/>
          </a:xfrm>
          <a:prstGeom prst="rect">
            <a:avLst/>
          </a:prstGeom>
          <a:noFill/>
        </p:spPr>
      </p:pic>
      <p:pic>
        <p:nvPicPr>
          <p:cNvPr id="4102" name="Picture 6" descr="https://krasivosti.pro/uploads/posts/2021-07/1627664278_14-krasivosti-pro-p-babochka-golubaya-ordenskaya-lenta-nasekom-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643314"/>
            <a:ext cx="4286280" cy="2852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9938" name="Picture 2" descr="https://animalreader.ru/wp-content/uploads/2015/05/muravii-rabovladelcy-animalreader.ru_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500594" cy="3375445"/>
          </a:xfrm>
          <a:prstGeom prst="rect">
            <a:avLst/>
          </a:prstGeom>
          <a:noFill/>
        </p:spPr>
      </p:pic>
      <p:pic>
        <p:nvPicPr>
          <p:cNvPr id="39942" name="Picture 6" descr="https://sun9-63.userapi.com/c855336/v855336612/d8ac1/ihQCFhxbLS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429000"/>
            <a:ext cx="4543328" cy="3219445"/>
          </a:xfrm>
          <a:prstGeom prst="rect">
            <a:avLst/>
          </a:prstGeom>
          <a:noFill/>
        </p:spPr>
      </p:pic>
      <p:pic>
        <p:nvPicPr>
          <p:cNvPr id="5" name="Picture 11" descr="0030-039-Zapovednik-Privolzhskaja-lesost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85728"/>
            <a:ext cx="3409976" cy="286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e47487ddbd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0030-037-Zapovednik-Privolzhskaja-lesost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495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73380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s://avatars.mds.yandex.net/i?id=962ff62f2b46bd19972b0d8445f0e988851e7386-8219252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57166"/>
            <a:ext cx="33909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00111"/>
          <a:ext cx="9144001" cy="5857889"/>
        </p:xfrm>
        <a:graphic>
          <a:graphicData uri="http://schemas.openxmlformats.org/drawingml/2006/table">
            <a:tbl>
              <a:tblPr/>
              <a:tblGrid>
                <a:gridCol w="833223"/>
                <a:gridCol w="3470785"/>
                <a:gridCol w="1053810"/>
                <a:gridCol w="1071570"/>
                <a:gridCol w="2714613"/>
              </a:tblGrid>
              <a:tr h="88254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  <a:r>
                        <a:rPr lang="ru-RU" sz="1800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800" dirty="0" err="1"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42947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</a:p>
                  </a:txBody>
                  <a:tcPr marL="19633" marR="42947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Площадь, тыс. га</a:t>
                      </a:r>
                    </a:p>
                  </a:txBody>
                  <a:tcPr marL="19633" marR="42947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Год образования</a:t>
                      </a:r>
                    </a:p>
                  </a:txBody>
                  <a:tcPr marL="19633" marR="42947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19633" marR="42947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70644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Сосновый бор «Золотая сопка»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1,535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</a:tr>
              <a:tr h="570644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Парк «Степные зори»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0,00434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1987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</a:tr>
              <a:tr h="595217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Кувайский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 лог</a:t>
                      </a:r>
                    </a:p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0,139</a:t>
                      </a:r>
                    </a:p>
                    <a:p>
                      <a:pPr algn="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1987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FE0"/>
                    </a:solidFill>
                  </a:tcPr>
                </a:tc>
              </a:tr>
              <a:tr h="570644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Пугачевская пещера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0,000214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1457199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Геологический разрез вулканогенно-осадочных пород с ископаемой фауной в излучине реки </a:t>
                      </a:r>
                      <a:r>
                        <a:rPr lang="ru-RU" sz="1800" dirty="0" err="1" smtClean="0">
                          <a:latin typeface="Arial" pitchFamily="34" charset="0"/>
                          <a:cs typeface="Arial" pitchFamily="34" charset="0"/>
                        </a:rPr>
                        <a:t>Увельки</a:t>
                      </a:r>
                      <a:endParaRPr lang="ru-RU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0,100</a:t>
                      </a:r>
                    </a:p>
                    <a:p>
                      <a:pPr algn="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1981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595217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err="1" smtClean="0">
                          <a:solidFill>
                            <a:srgbClr val="202122"/>
                          </a:solidFill>
                          <a:latin typeface="Arial" pitchFamily="34" charset="0"/>
                          <a:cs typeface="Arial" pitchFamily="34" charset="0"/>
                        </a:rPr>
                        <a:t>Санарский</a:t>
                      </a:r>
                      <a:r>
                        <a:rPr lang="ru-RU" sz="1800" b="0" i="0" dirty="0" smtClean="0">
                          <a:solidFill>
                            <a:srgbClr val="20212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0" dirty="0" err="1" smtClean="0">
                          <a:solidFill>
                            <a:srgbClr val="202122"/>
                          </a:solidFill>
                          <a:latin typeface="Arial" pitchFamily="34" charset="0"/>
                          <a:cs typeface="Arial" pitchFamily="34" charset="0"/>
                        </a:rPr>
                        <a:t>госзаказник</a:t>
                      </a:r>
                      <a:endParaRPr lang="ru-RU" sz="1800" b="0" i="0" dirty="0" smtClean="0">
                        <a:solidFill>
                          <a:srgbClr val="20212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202122"/>
                          </a:solidFill>
                          <a:latin typeface="Arial" pitchFamily="34" charset="0"/>
                          <a:cs typeface="Arial" pitchFamily="34" charset="0"/>
                        </a:rPr>
                        <a:t>33,924</a:t>
                      </a:r>
                    </a:p>
                    <a:p>
                      <a:pPr algn="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>
                          <a:solidFill>
                            <a:srgbClr val="202122"/>
                          </a:solidFill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</a:p>
                    <a:p>
                      <a:pPr algn="ctr"/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307890"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Троицкий госзаказник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1,220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Arial" pitchFamily="34" charset="0"/>
                          <a:cs typeface="Arial" pitchFamily="34" charset="0"/>
                        </a:rPr>
                        <a:t>1969</a:t>
                      </a: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</a:tr>
              <a:tr h="3078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9633" marR="19633" marT="9816" marB="9816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E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633" marR="19633" marT="9816" marB="9816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Челябинской области на территории Троицкого района находится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ООПТ (особо охраняемых территорий)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10" descr="%D0%96%D0%B8%D0%B2%D0%BE%D1%82%D0%BD%D1%8B%D0%B5-%D0%BB%D0%B5%D1%81%D0%BE%D1%81%D1%82%D0%B5%D0%BF%D0%BD%D0%BE%D0%B9-%D0%B7%D0%BE%D0%BD%D1%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para_barsuk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4419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avatars.mds.yandex.net/i?id=ec0b7e4e1bb140c4eccdd692f74da434d711bfd2-7546005-images-thumbs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14290"/>
            <a:ext cx="4552950" cy="3048001"/>
          </a:xfrm>
          <a:prstGeom prst="rect">
            <a:avLst/>
          </a:prstGeom>
          <a:noFill/>
        </p:spPr>
      </p:pic>
      <p:pic>
        <p:nvPicPr>
          <p:cNvPr id="9220" name="Picture 4" descr="https://avatars.mds.yandex.net/i?id=69db23cb0290592bb75e3710e6e7585aca7e42fb-8194143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85728"/>
            <a:ext cx="4572000" cy="2743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4" name="Picture 2" descr="https://avatars.mds.yandex.net/i?id=43ed344a14f6287e12b12075f4805e0e3388c131-8208034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76625" cy="3048001"/>
          </a:xfrm>
          <a:prstGeom prst="rect">
            <a:avLst/>
          </a:prstGeom>
          <a:noFill/>
        </p:spPr>
      </p:pic>
      <p:pic>
        <p:nvPicPr>
          <p:cNvPr id="3076" name="Picture 4" descr="https://avatars.mds.yandex.net/i?id=2d4066ccb36388a0986940c6312964c1c7df89de-8168927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928934"/>
            <a:ext cx="4572000" cy="27432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244334"/>
            <a:ext cx="2428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ласка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600076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куница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4034" name="Picture 2" descr="https://avatars.mds.yandex.net/i?id=7794f553120e1acebbe2690b1f2fabfa85fb369e-818655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60433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3734212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mini_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928934"/>
            <a:ext cx="48577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volk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87350"/>
            <a:ext cx="8572559" cy="61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9144000" cy="4143355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государственного природного Троицкого комплексного заказника регионального значения: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сохранение и восстановление природных экосистем и отдельных уникальных ботанических, зоологических и почвенных объектов;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резервирование участка биосферы в целях поддержания экологического баланса территории;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мониторинг природных процессов лесостепных экосистем Зауралья, проведение научных исследований;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образование и экологическое просвещение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территории государственного природного Троицкого комплексного заказника регионального значения запрещается всякая хозяйственная деятельность, влекущая нарушение природного комплекса и его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компонентов.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14356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Презентацию составила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педагог-библиотекарь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ГКОУ «Общеобразовательная школа-интернат для слепых и слабовидящих обучающихся»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г. Троицка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Некрасова Галина Вениаминовна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7879499afd9616384ba8e84060f60f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40" y="214289"/>
            <a:ext cx="8667778" cy="628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chemeClr val="folHlink"/>
                </a:solidFill>
              </a:rPr>
              <a:t>Троицкий государственный природный комплексный заказник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В 1927 г. объявлен заповедником, а в 1951 г. переведён на положение заказника. Простирается от Урала до Кузнецкого Алатау. Занимает 1220 га. </a:t>
            </a:r>
          </a:p>
        </p:txBody>
      </p:sp>
      <p:sp>
        <p:nvSpPr>
          <p:cNvPr id="7270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2709" name="Picture 12" descr="im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7999"/>
          </a:xfrm>
          <a:prstGeom prst="rect">
            <a:avLst/>
          </a:prstGeom>
          <a:noFill/>
        </p:spPr>
      </p:pic>
      <p:pic>
        <p:nvPicPr>
          <p:cNvPr id="1026" name="Picture 2" descr="https://cdn.fishki.net/upload/post/2017/12/08/2451783/tn/nymphaea-candida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3357586" cy="2518190"/>
          </a:xfrm>
          <a:prstGeom prst="rect">
            <a:avLst/>
          </a:prstGeom>
          <a:noFill/>
        </p:spPr>
      </p:pic>
      <p:pic>
        <p:nvPicPr>
          <p:cNvPr id="1028" name="Picture 4" descr="https://vsegda-pomnim.com/uploads/posts/2022-04/1650519126_23-vsegda-pomnim-com-p-kak-tsvetet-rosyanka-foto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57166"/>
            <a:ext cx="3214710" cy="2411032"/>
          </a:xfrm>
          <a:prstGeom prst="rect">
            <a:avLst/>
          </a:prstGeom>
          <a:noFill/>
        </p:spPr>
      </p:pic>
      <p:pic>
        <p:nvPicPr>
          <p:cNvPr id="1030" name="Picture 6" descr="https://na-dache.pro/uploads/posts/2021-05/1621092917_8-p-solodka-korzhinskogo-foto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2857520" cy="2857520"/>
          </a:xfrm>
          <a:prstGeom prst="rect">
            <a:avLst/>
          </a:prstGeom>
          <a:noFill/>
        </p:spPr>
      </p:pic>
      <p:pic>
        <p:nvPicPr>
          <p:cNvPr id="1034" name="Picture 10" descr="https://pro-dachnikov.com/uploads/posts/2021-11/1637271129_24-pro-dachnikov-com-p-zolototisyachnik-krasivii-foto-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63" y="4000504"/>
            <a:ext cx="2762237" cy="2071678"/>
          </a:xfrm>
          <a:prstGeom prst="rect">
            <a:avLst/>
          </a:prstGeom>
          <a:noFill/>
        </p:spPr>
      </p:pic>
      <p:pic>
        <p:nvPicPr>
          <p:cNvPr id="1036" name="Picture 12" descr="https://pro-dachnikov.com/uploads/posts/2021-11/1637271167_13-pro-dachnikov-com-p-zolototisyachnik-krasivii-foto-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786190"/>
            <a:ext cx="299720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3" descr="image?format=raw&amp;id=3020&amp;type=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3" descr="image?format=raw&amp;id=3021&amp;type=im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5728"/>
            <a:ext cx="85534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Лесостепь и степ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42393_05cd344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4290"/>
            <a:ext cx="4191000" cy="329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148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4267200" cy="29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68292_bed136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1429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1505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571876"/>
            <a:ext cx="327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165</Words>
  <PresentationFormat>Экран (4:3)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Троицкий государственный природный комплексный заказник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Троицкий государственный природный комплексный заказник</dc:title>
  <dc:creator>СКОШИ</dc:creator>
  <cp:lastModifiedBy>Windows User</cp:lastModifiedBy>
  <cp:revision>73</cp:revision>
  <dcterms:created xsi:type="dcterms:W3CDTF">2023-01-10T06:39:34Z</dcterms:created>
  <dcterms:modified xsi:type="dcterms:W3CDTF">2023-01-23T11:55:35Z</dcterms:modified>
</cp:coreProperties>
</file>